
<file path=[Content_Types].xml><?xml version="1.0" encoding="utf-8"?>
<Types xmlns="http://schemas.openxmlformats.org/package/2006/content-types">
  <Default Extension="rels" ContentType="application/vnd.openxmlformats-package.relationships+xml"/>
  <Default Extension="gif" ContentType="image/gif"/>
  <Default Extension="png" ContentType="image/png"/>
  <Default Extension="jpeg" ContentType="image/jpeg"/>
  <Override PartName="/docProps/app.xml" ContentType="application/vnd.openxmlformats-officedocument.extended-properties+xml"/>
  <Override PartName="/docProps/core.xml" ContentType="application/vnd.openxmlformats-package.core-properties+xml"/>
  <Override PartName="/ppt/authors.xml" ContentType="application/vnd.ms-powerpoint.authors+xml"/>
  <Override PartName="/ppt/diagrams/colors1.xml" ContentType="application/vnd.openxmlformats-officedocument.drawingml.diagramColors+xml"/>
  <Override PartName="/ppt/diagrams/colors10.xml" ContentType="application/vnd.openxmlformats-officedocument.drawingml.diagramColors+xml"/>
  <Override PartName="/ppt/diagrams/colors11.xml" ContentType="application/vnd.openxmlformats-officedocument.drawingml.diagramColors+xml"/>
  <Override PartName="/ppt/diagrams/colors12.xml" ContentType="application/vnd.openxmlformats-officedocument.drawingml.diagramColors+xml"/>
  <Override PartName="/ppt/diagrams/colors13.xml" ContentType="application/vnd.openxmlformats-officedocument.drawingml.diagramColors+xml"/>
  <Override PartName="/ppt/diagrams/colors14.xml" ContentType="application/vnd.openxmlformats-officedocument.drawingml.diagramColors+xml"/>
  <Override PartName="/ppt/diagrams/colors15.xml" ContentType="application/vnd.openxmlformats-officedocument.drawingml.diagramColors+xml"/>
  <Override PartName="/ppt/diagrams/colors16.xml" ContentType="application/vnd.openxmlformats-officedocument.drawingml.diagramColors+xml"/>
  <Override PartName="/ppt/diagrams/colors17.xml" ContentType="application/vnd.openxmlformats-officedocument.drawingml.diagramColors+xml"/>
  <Override PartName="/ppt/diagrams/colors18.xml" ContentType="application/vnd.openxmlformats-officedocument.drawingml.diagramColors+xml"/>
  <Override PartName="/ppt/diagrams/colors19.xml" ContentType="application/vnd.openxmlformats-officedocument.drawingml.diagramColors+xml"/>
  <Override PartName="/ppt/diagrams/colors2.xml" ContentType="application/vnd.openxmlformats-officedocument.drawingml.diagramColors+xml"/>
  <Override PartName="/ppt/diagrams/colors20.xml" ContentType="application/vnd.openxmlformats-officedocument.drawingml.diagramColors+xml"/>
  <Override PartName="/ppt/diagrams/colors21.xml" ContentType="application/vnd.openxmlformats-officedocument.drawingml.diagramColors+xml"/>
  <Override PartName="/ppt/diagrams/colors22.xml" ContentType="application/vnd.openxmlformats-officedocument.drawingml.diagramColors+xml"/>
  <Override PartName="/ppt/diagrams/colors23.xml" ContentType="application/vnd.openxmlformats-officedocument.drawingml.diagramColors+xml"/>
  <Override PartName="/ppt/diagrams/colors24.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14.xml" ContentType="application/vnd.openxmlformats-officedocument.drawingml.diagramData+xml"/>
  <Override PartName="/ppt/diagrams/data15.xml" ContentType="application/vnd.openxmlformats-officedocument.drawingml.diagramData+xml"/>
  <Override PartName="/ppt/diagrams/data16.xml" ContentType="application/vnd.openxmlformats-officedocument.drawingml.diagramData+xml"/>
  <Override PartName="/ppt/diagrams/data17.xml" ContentType="application/vnd.openxmlformats-officedocument.drawingml.diagramData+xml"/>
  <Override PartName="/ppt/diagrams/data18.xml" ContentType="application/vnd.openxmlformats-officedocument.drawingml.diagramData+xml"/>
  <Override PartName="/ppt/diagrams/data19.xml" ContentType="application/vnd.openxmlformats-officedocument.drawingml.diagramData+xml"/>
  <Override PartName="/ppt/diagrams/data2.xml" ContentType="application/vnd.openxmlformats-officedocument.drawingml.diagramData+xml"/>
  <Override PartName="/ppt/diagrams/data20.xml" ContentType="application/vnd.openxmlformats-officedocument.drawingml.diagramData+xml"/>
  <Override PartName="/ppt/diagrams/data21.xml" ContentType="application/vnd.openxmlformats-officedocument.drawingml.diagramData+xml"/>
  <Override PartName="/ppt/diagrams/data22.xml" ContentType="application/vnd.openxmlformats-officedocument.drawingml.diagramData+xml"/>
  <Override PartName="/ppt/diagrams/data23.xml" ContentType="application/vnd.openxmlformats-officedocument.drawingml.diagramData+xml"/>
  <Override PartName="/ppt/diagrams/data24.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11.xml" ContentType="application/vnd.ms-office.drawingml.diagramDrawing+xml"/>
  <Override PartName="/ppt/diagrams/drawing12.xml" ContentType="application/vnd.ms-office.drawingml.diagramDrawing+xml"/>
  <Override PartName="/ppt/diagrams/drawing13.xml" ContentType="application/vnd.ms-office.drawingml.diagramDrawing+xml"/>
  <Override PartName="/ppt/diagrams/drawing14.xml" ContentType="application/vnd.ms-office.drawingml.diagramDrawing+xml"/>
  <Override PartName="/ppt/diagrams/drawing15.xml" ContentType="application/vnd.ms-office.drawingml.diagramDrawing+xml"/>
  <Override PartName="/ppt/diagrams/drawing16.xml" ContentType="application/vnd.ms-office.drawingml.diagramDrawing+xml"/>
  <Override PartName="/ppt/diagrams/drawing17.xml" ContentType="application/vnd.ms-office.drawingml.diagramDrawing+xml"/>
  <Override PartName="/ppt/diagrams/drawing18.xml" ContentType="application/vnd.ms-office.drawingml.diagramDrawing+xml"/>
  <Override PartName="/ppt/diagrams/drawing19.xml" ContentType="application/vnd.ms-office.drawingml.diagramDrawing+xml"/>
  <Override PartName="/ppt/diagrams/drawing2.xml" ContentType="application/vnd.ms-office.drawingml.diagramDrawing+xml"/>
  <Override PartName="/ppt/diagrams/drawing20.xml" ContentType="application/vnd.ms-office.drawingml.diagramDrawing+xml"/>
  <Override PartName="/ppt/diagrams/drawing21.xml" ContentType="application/vnd.ms-office.drawingml.diagramDrawing+xml"/>
  <Override PartName="/ppt/diagrams/drawing22.xml" ContentType="application/vnd.ms-office.drawingml.diagramDrawing+xml"/>
  <Override PartName="/ppt/diagrams/drawing23.xml" ContentType="application/vnd.ms-office.drawingml.diagramDrawing+xml"/>
  <Override PartName="/ppt/diagrams/drawing24.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11.xml" ContentType="application/vnd.openxmlformats-officedocument.drawingml.diagramLayout+xml"/>
  <Override PartName="/ppt/diagrams/layout12.xml" ContentType="application/vnd.openxmlformats-officedocument.drawingml.diagramLayout+xml"/>
  <Override PartName="/ppt/diagrams/layout13.xml" ContentType="application/vnd.openxmlformats-officedocument.drawingml.diagramLayout+xml"/>
  <Override PartName="/ppt/diagrams/layout14.xml" ContentType="application/vnd.openxmlformats-officedocument.drawingml.diagramLayout+xml"/>
  <Override PartName="/ppt/diagrams/layout15.xml" ContentType="application/vnd.openxmlformats-officedocument.drawingml.diagramLayout+xml"/>
  <Override PartName="/ppt/diagrams/layout16.xml" ContentType="application/vnd.openxmlformats-officedocument.drawingml.diagramLayout+xml"/>
  <Override PartName="/ppt/diagrams/layout17.xml" ContentType="application/vnd.openxmlformats-officedocument.drawingml.diagramLayout+xml"/>
  <Override PartName="/ppt/diagrams/layout18.xml" ContentType="application/vnd.openxmlformats-officedocument.drawingml.diagramLayout+xml"/>
  <Override PartName="/ppt/diagrams/layout19.xml" ContentType="application/vnd.openxmlformats-officedocument.drawingml.diagramLayout+xml"/>
  <Override PartName="/ppt/diagrams/layout2.xml" ContentType="application/vnd.openxmlformats-officedocument.drawingml.diagramLayout+xml"/>
  <Override PartName="/ppt/diagrams/layout20.xml" ContentType="application/vnd.openxmlformats-officedocument.drawingml.diagramLayout+xml"/>
  <Override PartName="/ppt/diagrams/layout21.xml" ContentType="application/vnd.openxmlformats-officedocument.drawingml.diagramLayout+xml"/>
  <Override PartName="/ppt/diagrams/layout22.xml" ContentType="application/vnd.openxmlformats-officedocument.drawingml.diagramLayout+xml"/>
  <Override PartName="/ppt/diagrams/layout23.xml" ContentType="application/vnd.openxmlformats-officedocument.drawingml.diagramLayout+xml"/>
  <Override PartName="/ppt/diagrams/layout24.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diagrams/quickStyle12.xml" ContentType="application/vnd.openxmlformats-officedocument.drawingml.diagramStyle+xml"/>
  <Override PartName="/ppt/diagrams/quickStyle13.xml" ContentType="application/vnd.openxmlformats-officedocument.drawingml.diagramStyle+xml"/>
  <Override PartName="/ppt/diagrams/quickStyle14.xml" ContentType="application/vnd.openxmlformats-officedocument.drawingml.diagramStyle+xml"/>
  <Override PartName="/ppt/diagrams/quickStyle15.xml" ContentType="application/vnd.openxmlformats-officedocument.drawingml.diagramStyle+xml"/>
  <Override PartName="/ppt/diagrams/quickStyle16.xml" ContentType="application/vnd.openxmlformats-officedocument.drawingml.diagramStyle+xml"/>
  <Override PartName="/ppt/diagrams/quickStyle17.xml" ContentType="application/vnd.openxmlformats-officedocument.drawingml.diagramStyle+xml"/>
  <Override PartName="/ppt/diagrams/quickStyle18.xml" ContentType="application/vnd.openxmlformats-officedocument.drawingml.diagramStyle+xml"/>
  <Override PartName="/ppt/diagrams/quickStyle19.xml" ContentType="application/vnd.openxmlformats-officedocument.drawingml.diagramStyle+xml"/>
  <Override PartName="/ppt/diagrams/quickStyle2.xml" ContentType="application/vnd.openxmlformats-officedocument.drawingml.diagramStyle+xml"/>
  <Override PartName="/ppt/diagrams/quickStyle20.xml" ContentType="application/vnd.openxmlformats-officedocument.drawingml.diagramStyle+xml"/>
  <Override PartName="/ppt/diagrams/quickStyle21.xml" ContentType="application/vnd.openxmlformats-officedocument.drawingml.diagramStyle+xml"/>
  <Override PartName="/ppt/diagrams/quickStyle22.xml" ContentType="application/vnd.openxmlformats-officedocument.drawingml.diagramStyle+xml"/>
  <Override PartName="/ppt/diagrams/quickStyle23.xml" ContentType="application/vnd.openxmlformats-officedocument.drawingml.diagramStyle+xml"/>
  <Override PartName="/ppt/diagrams/quickStyle24.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74"/>
    <p:sldId r:id="rId3" id="272"/>
    <p:sldId r:id="rId4" id="273"/>
    <p:sldId r:id="rId5" id="275"/>
    <p:sldId r:id="rId6" id="256"/>
    <p:sldId r:id="rId7" id="257"/>
    <p:sldId r:id="rId8" id="291"/>
    <p:sldId r:id="rId9" id="299"/>
    <p:sldId r:id="rId10" id="258"/>
    <p:sldId r:id="rId11" id="334"/>
    <p:sldId r:id="rId12" id="335"/>
    <p:sldId r:id="rId13" id="289"/>
    <p:sldId r:id="rId14" id="305"/>
    <p:sldId r:id="rId15" id="306"/>
    <p:sldId r:id="rId16" id="262"/>
    <p:sldId r:id="rId17" id="303"/>
    <p:sldId r:id="rId18" id="304"/>
    <p:sldId r:id="rId19" id="260"/>
    <p:sldId r:id="rId20" id="307"/>
    <p:sldId r:id="rId21" id="308"/>
    <p:sldId r:id="rId22" id="265"/>
    <p:sldId r:id="rId23" id="321"/>
    <p:sldId r:id="rId24" id="322"/>
    <p:sldId r:id="rId25" id="266"/>
    <p:sldId r:id="rId26" id="323"/>
    <p:sldId r:id="rId27" id="324"/>
    <p:sldId r:id="rId28" id="269"/>
    <p:sldId r:id="rId29" id="325"/>
    <p:sldId r:id="rId30" id="326"/>
    <p:sldId r:id="rId31" id="270"/>
    <p:sldId r:id="rId32" id="327"/>
    <p:sldId r:id="rId33" id="328"/>
    <p:sldId r:id="rId34" id="271"/>
    <p:sldId r:id="rId35" id="329"/>
    <p:sldId r:id="rId36" id="330"/>
    <p:sldId r:id="rId37" id="301"/>
    <p:sldId r:id="rId38" id="331"/>
    <p:sldId r:id="rId39" id="336"/>
    <p:sldId r:id="rId40" id="28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8D50FD-908E-7F11-5148-8F1AE48D8366}" name="Portolano Cavallo" initials="PC" userId="Portolano Cavallo"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1DE3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1" autoAdjust="0"/>
    <p:restoredTop sz="94660"/>
  </p:normalViewPr>
  <p:slideViewPr>
    <p:cSldViewPr snapToGrid="0">
      <p:cViewPr varScale="1">
        <p:scale>
          <a:sx n="64" d="100"/>
          <a:sy n="64" d="100"/>
        </p:scale>
        <p:origin x="446" y="82"/>
      </p:cViewPr>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slide" Target="slides/slide35.xml" /><Relationship Id="rId37" Type="http://schemas.openxmlformats.org/officeDocument/2006/relationships/slide" Target="slides/slide36.xml" /><Relationship Id="rId38" Type="http://schemas.openxmlformats.org/officeDocument/2006/relationships/slide" Target="slides/slide37.xml" /><Relationship Id="rId39" Type="http://schemas.openxmlformats.org/officeDocument/2006/relationships/slide" Target="slides/slide38.xml" /><Relationship Id="rId4" Type="http://schemas.openxmlformats.org/officeDocument/2006/relationships/slide" Target="slides/slide3.xml" /><Relationship Id="rId40" Type="http://schemas.openxmlformats.org/officeDocument/2006/relationships/slide" Target="slides/slide39.xml" /><Relationship Id="rId41" Type="http://schemas.openxmlformats.org/officeDocument/2006/relationships/presProps" Target="presProps.xml" /><Relationship Id="rId42" Type="http://schemas.openxmlformats.org/officeDocument/2006/relationships/viewProps" Target="viewProps.xml" /><Relationship Id="rId43" Type="http://schemas.openxmlformats.org/officeDocument/2006/relationships/theme" Target="theme/theme1.xml" /><Relationship Id="rId44" Type="http://schemas.openxmlformats.org/officeDocument/2006/relationships/tableStyles" Target="tableStyles.xml" /><Relationship Id="rId45" Type="http://schemas.microsoft.com/office/2018/10/relationships/authors" Target="author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iagrams/_rels/data10.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11.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ata1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13.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ata1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15.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ata1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17.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ata18.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19.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ata2.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6.png" /><Relationship Id="rId4" Type="http://schemas.openxmlformats.org/officeDocument/2006/relationships/image" Target="../media/image7.png" /><Relationship Id="rId5" Type="http://schemas.openxmlformats.org/officeDocument/2006/relationships/image" Target="../media/image2.gif" /><Relationship Id="rId6" Type="http://schemas.openxmlformats.org/officeDocument/2006/relationships/image" Target="../media/image5.png" /></Relationships>
</file>

<file path=ppt/diagrams/_rels/data20.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21.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ata2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23.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ata2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4.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2.gif" /></Relationships>
</file>

<file path=ppt/diagrams/_rels/data5.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ata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7.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ata8.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ata9.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10.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11.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1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13.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1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15.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1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17.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18.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19.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2.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6.png" /><Relationship Id="rId4" Type="http://schemas.openxmlformats.org/officeDocument/2006/relationships/image" Target="../media/image7.png" /><Relationship Id="rId5" Type="http://schemas.openxmlformats.org/officeDocument/2006/relationships/image" Target="../media/image2.gif" /><Relationship Id="rId6" Type="http://schemas.openxmlformats.org/officeDocument/2006/relationships/image" Target="../media/image5.png" /></Relationships>
</file>

<file path=ppt/diagrams/_rels/drawing20.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21.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2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23.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2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4.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 Id="rId4" Type="http://schemas.openxmlformats.org/officeDocument/2006/relationships/image" Target="../media/image2.gif" /></Relationships>
</file>

<file path=ppt/diagrams/_rels/drawing5.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6.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7.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_rels/drawing8.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gif" /></Relationships>
</file>

<file path=ppt/diagrams/_rels/drawing9.xml.rels>&#65279;<?xml version="1.0" encoding="utf-8" standalone="yes"?><Relationships xmlns="http://schemas.openxmlformats.org/package/2006/relationships"><Relationship Id="rId1" Type="http://schemas.openxmlformats.org/officeDocument/2006/relationships/image" Target="../media/image3.gif" /><Relationship Id="rId2" Type="http://schemas.openxmlformats.org/officeDocument/2006/relationships/image" Target="../media/image4.png" /><Relationship Id="rId3" Type="http://schemas.openxmlformats.org/officeDocument/2006/relationships/image" Target="../media/image5.png" /></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876D8D-9D0C-452B-AA0F-2E76E2CCA0CD}" type="doc">
      <dgm:prSet loTypeId="urn:microsoft.com/office/officeart/2005/8/layout/hList6" loCatId="list" qsTypeId="urn:microsoft.com/office/officeart/2005/8/quickstyle/simple4" qsCatId="simple" csTypeId="urn:microsoft.com/office/officeart/2005/8/colors/colorful5" csCatId="colorful" phldr="1"/>
      <dgm:spPr/>
      <dgm:t>
        <a:bodyPr/>
        <a:lstStyle/>
        <a:p>
          <a:endParaRPr lang="en-US"/>
        </a:p>
      </dgm:t>
    </dgm:pt>
    <dgm:pt modelId="{C4702E09-D920-4B65-AED3-030A2068818F}" cxnId="{FCEA1E3F-4D6C-49B4-A3B3-39CDA8DD7CE8}" type="parTrans">
      <dgm:prSet/>
      <dgm:spPr/>
      <dgm:t>
        <a:bodyPr/>
        <a:lstStyle/>
        <a:p>
          <a:endParaRPr lang="en-US"/>
        </a:p>
      </dgm:t>
    </dgm:pt>
    <dgm:pt modelId="{25CEE9DA-6E8F-4D07-ADBC-058DF11410F6}">
      <dgm:prSet phldrT="[Text]" custT="1"/>
      <dgm:spPr/>
      <dgm:t>
        <a:bodyPr/>
        <a:lstStyle/>
        <a:p>
          <a:r>
            <a:rPr lang="en-US" sz="2200" b="1" kern="1200" dirty="1">
              <a:solidFill>
                <a:prstClr val="white"/>
              </a:solidFill>
              <a:latin typeface="Arial" panose="020b0604020202020204"/>
              <a:ea typeface="+mn-ea"/>
              <a:cs typeface="+mn-cs"/>
            </a:rPr>
            <a:t>Introduction</a:t>
          </a:r>
        </a:p>
        <a:p>
          <a:r>
            <a:rPr lang="en-US" sz="1800" b="0" kern="1200" dirty="1"/>
            <a:t>Structure of the Directive</a:t>
          </a:r>
        </a:p>
        <a:p>
          <a:r>
            <a:rPr lang="en-US" sz="1800" b="0" kern="1200" dirty="1"/>
            <a:t>Key provisions</a:t>
          </a:r>
        </a:p>
      </dgm:t>
    </dgm:pt>
    <dgm:pt modelId="{1693F6B2-F55D-4FE0-9BBB-216AFE067E1F}" cxnId="{FCEA1E3F-4D6C-49B4-A3B3-39CDA8DD7CE8}" type="sibTrans">
      <dgm:prSet/>
      <dgm:spPr/>
      <dgm:t>
        <a:bodyPr/>
        <a:lstStyle/>
        <a:p>
          <a:endParaRPr lang="en-US"/>
        </a:p>
      </dgm:t>
    </dgm:pt>
    <dgm:pt modelId="{58A59ECE-46BC-4E36-A6B5-794E29CD840B}" cxnId="{6A1ED67B-6443-4614-98B2-0227E1321699}" type="parTrans">
      <dgm:prSet/>
      <dgm:spPr/>
      <dgm:t>
        <a:bodyPr/>
        <a:lstStyle/>
        <a:p>
          <a:endParaRPr lang="en-US"/>
        </a:p>
      </dgm:t>
    </dgm:pt>
    <dgm:pt modelId="{1F4BFCCD-A55B-497C-B2B0-76CF8FF2C518}">
      <dgm:prSet phldrT="[Text]" custT="1"/>
      <dgm:spPr/>
      <dgm:t>
        <a:bodyPr/>
        <a:lstStyle/>
        <a:p>
          <a:r>
            <a:rPr lang="en-US" sz="2200" b="1" dirty="1"/>
            <a:t>Comparative analysis</a:t>
          </a:r>
        </a:p>
        <a:p>
          <a:r>
            <a:rPr lang="en-US" sz="1800" dirty="1"/>
            <a:t>Colleagues from the Netherlands, Spain, Romania and Italy discuss the Directive’s implementation in those jurisdictions.  </a:t>
          </a:r>
        </a:p>
        <a:p>
          <a:r>
            <a:rPr lang="en-US" sz="1800" dirty="1"/>
            <a:t>The UK perspective</a:t>
          </a:r>
          <a:endParaRPr lang="en-US" sz="1800" b="1"/>
        </a:p>
      </dgm:t>
    </dgm:pt>
    <dgm:pt modelId="{A7196A51-4CE4-4DAF-AC62-D60B729AC943}" cxnId="{6A1ED67B-6443-4614-98B2-0227E1321699}" type="sibTrans">
      <dgm:prSet/>
      <dgm:spPr/>
      <dgm:t>
        <a:bodyPr/>
        <a:lstStyle/>
        <a:p>
          <a:endParaRPr lang="en-US"/>
        </a:p>
      </dgm:t>
    </dgm:pt>
    <dgm:pt modelId="{BCCEA1C2-9039-4852-B721-5DB150D6BF88}" cxnId="{B23A86D1-888D-4E0F-8BCD-0295485E6B3C}" type="parTrans">
      <dgm:prSet/>
      <dgm:spPr/>
      <dgm:t>
        <a:bodyPr/>
        <a:lstStyle/>
        <a:p>
          <a:endParaRPr lang="en-US"/>
        </a:p>
      </dgm:t>
    </dgm:pt>
    <dgm:pt modelId="{C363D2F9-37E4-4890-89C8-AD839DD6110D}">
      <dgm:prSet phldrT="[Text]" custT="1"/>
      <dgm:spPr>
        <a:solidFill>
          <a:srgbClr val="FFC000"/>
        </a:solidFill>
      </dgm:spPr>
      <dgm:t>
        <a:bodyPr/>
        <a:lstStyle/>
        <a:p>
          <a:r>
            <a:rPr lang="en-US" sz="2200" b="1" dirty="1"/>
            <a:t>Miscellanea</a:t>
          </a:r>
        </a:p>
        <a:p>
          <a:r>
            <a:rPr lang="en-GB" sz="1800" dirty="1"/>
            <a:t>Cross border insolvencies and likely impacts of the Directive on UK schemes of arrangement</a:t>
          </a:r>
        </a:p>
        <a:p>
          <a:r>
            <a:rPr lang="en-GB" sz="1800" dirty="1"/>
            <a:t>Cross border insolvency: recognition of foreign proceedings</a:t>
          </a:r>
        </a:p>
        <a:p>
          <a:r>
            <a:rPr lang="en-GB" sz="1800" dirty="1"/>
            <a:t>Ability to commence proceedings (shareholders’ consent required?)</a:t>
          </a:r>
          <a:endParaRPr lang="en-US" sz="1800" b="0"/>
        </a:p>
      </dgm:t>
    </dgm:pt>
    <dgm:pt modelId="{4141FDAB-04A3-46FC-A28E-268DCBA187C4}" cxnId="{B23A86D1-888D-4E0F-8BCD-0295485E6B3C}" type="sibTrans">
      <dgm:prSet/>
      <dgm:spPr/>
      <dgm:t>
        <a:bodyPr/>
        <a:lstStyle/>
        <a:p>
          <a:endParaRPr lang="en-US"/>
        </a:p>
      </dgm:t>
    </dgm:pt>
    <dgm:pt modelId="{85B57E96-CCF6-4065-808A-1D8B0AB0B400}" type="pres">
      <dgm:prSet presAssocID="{62876D8D-9D0C-452B-AA0F-2E76E2CCA0CD}" presName="Name0" presStyleCnt="0">
        <dgm:presLayoutVars>
          <dgm:dir/>
          <dgm:resizeHandles val="exact"/>
        </dgm:presLayoutVars>
      </dgm:prSet>
      <dgm:spPr/>
      <dgm:t>
        <a:bodyPr/>
        <a:lstStyle/>
        <a:p/>
      </dgm:t>
    </dgm:pt>
    <dgm:pt modelId="{CAA325F9-0F49-4BE6-898D-AD5A89855339}" type="pres">
      <dgm:prSet presAssocID="{25CEE9DA-6E8F-4D07-ADBC-058DF11410F6}" presName="node" presStyleLbl="node1" presStyleIdx="0" presStyleCnt="3">
        <dgm:presLayoutVars>
          <dgm:bulletEnabled val="1"/>
        </dgm:presLayoutVars>
      </dgm:prSet>
      <dgm:spPr/>
      <dgm:t>
        <a:bodyPr/>
        <a:lstStyle/>
        <a:p/>
      </dgm:t>
    </dgm:pt>
    <dgm:pt modelId="{909AC0AE-E587-4FCE-A9F3-896496CA053F}" type="pres">
      <dgm:prSet presAssocID="{1693F6B2-F55D-4FE0-9BBB-216AFE067E1F}" presName="sibTrans" presStyleCnt="0"/>
      <dgm:spPr/>
      <dgm:t>
        <a:bodyPr/>
        <a:lstStyle/>
        <a:p/>
      </dgm:t>
    </dgm:pt>
    <dgm:pt modelId="{7BFFE482-B335-41FB-9B93-C0E4AF3E3FA0}" type="pres">
      <dgm:prSet presAssocID="{1F4BFCCD-A55B-497C-B2B0-76CF8FF2C518}" presName="node" presStyleLbl="node1" presStyleIdx="1" presStyleCnt="3">
        <dgm:presLayoutVars>
          <dgm:bulletEnabled val="1"/>
        </dgm:presLayoutVars>
      </dgm:prSet>
      <dgm:spPr/>
      <dgm:t>
        <a:bodyPr/>
        <a:lstStyle/>
        <a:p/>
      </dgm:t>
    </dgm:pt>
    <dgm:pt modelId="{8E33D984-00A7-485C-BD58-C876C81C6003}" type="pres">
      <dgm:prSet presAssocID="{A7196A51-4CE4-4DAF-AC62-D60B729AC943}" presName="sibTrans" presStyleCnt="0"/>
      <dgm:spPr/>
      <dgm:t>
        <a:bodyPr/>
        <a:lstStyle/>
        <a:p/>
      </dgm:t>
    </dgm:pt>
    <dgm:pt modelId="{3BC4AE2B-554F-4560-9C40-544E940C526E}" type="pres">
      <dgm:prSet presAssocID="{C363D2F9-37E4-4890-89C8-AD839DD6110D}" presName="node" presStyleLbl="node1" presStyleIdx="2" presStyleCnt="3">
        <dgm:presLayoutVars>
          <dgm:bulletEnabled val="1"/>
        </dgm:presLayoutVars>
      </dgm:prSet>
      <dgm:spPr/>
      <dgm:t>
        <a:bodyPr/>
        <a:lstStyle/>
        <a:p/>
      </dgm:t>
    </dgm:pt>
  </dgm:ptLst>
  <dgm:cxnLst>
    <dgm:cxn modelId="{FCEA1E3F-4D6C-49B4-A3B3-39CDA8DD7CE8}" srcId="{62876D8D-9D0C-452B-AA0F-2E76E2CCA0CD}" destId="{25CEE9DA-6E8F-4D07-ADBC-058DF11410F6}" srcOrd="0" destOrd="0" parTransId="{C4702E09-D920-4B65-AED3-030A2068818F}" sibTransId="{1693F6B2-F55D-4FE0-9BBB-216AFE067E1F}"/>
    <dgm:cxn modelId="{6A1ED67B-6443-4614-98B2-0227E1321699}" srcId="{62876D8D-9D0C-452B-AA0F-2E76E2CCA0CD}" destId="{1F4BFCCD-A55B-497C-B2B0-76CF8FF2C518}" srcOrd="1" destOrd="0" parTransId="{58A59ECE-46BC-4E36-A6B5-794E29CD840B}" sibTransId="{A7196A51-4CE4-4DAF-AC62-D60B729AC943}"/>
    <dgm:cxn modelId="{B23A86D1-888D-4E0F-8BCD-0295485E6B3C}" srcId="{62876D8D-9D0C-452B-AA0F-2E76E2CCA0CD}" destId="{C363D2F9-37E4-4890-89C8-AD839DD6110D}" srcOrd="2" destOrd="0" parTransId="{BCCEA1C2-9039-4852-B721-5DB150D6BF88}" sibTransId="{4141FDAB-04A3-46FC-A28E-268DCBA187C4}"/>
    <dgm:cxn modelId="{E78047B6-580A-4D87-938E-BF3BE9C1604C}" type="presOf" srcId="{62876D8D-9D0C-452B-AA0F-2E76E2CCA0CD}" destId="{85B57E96-CCF6-4065-808A-1D8B0AB0B400}" srcOrd="0" destOrd="0" presId="urn:microsoft.com/office/officeart/2005/8/layout/hList6"/>
    <dgm:cxn modelId="{92A35D65-07E0-444C-8474-56C2A4B18078}" type="presParOf" srcId="{85B57E96-CCF6-4065-808A-1D8B0AB0B400}" destId="{CAA325F9-0F49-4BE6-898D-AD5A89855339}" srcOrd="0" destOrd="0" presId="urn:microsoft.com/office/officeart/2005/8/layout/hList6"/>
    <dgm:cxn modelId="{F9CEDE0F-E7FA-48EE-8CBC-CD5735D33976}" type="presOf" srcId="{25CEE9DA-6E8F-4D07-ADBC-058DF11410F6}" destId="{CAA325F9-0F49-4BE6-898D-AD5A89855339}" srcOrd="0" destOrd="0" presId="urn:microsoft.com/office/officeart/2005/8/layout/hList6"/>
    <dgm:cxn modelId="{B7B03009-B111-4DB6-863D-A6423DBAE213}" type="presParOf" srcId="{85B57E96-CCF6-4065-808A-1D8B0AB0B400}" destId="{909AC0AE-E587-4FCE-A9F3-896496CA053F}" srcOrd="1" destOrd="0" presId="urn:microsoft.com/office/officeart/2005/8/layout/hList6"/>
    <dgm:cxn modelId="{8CAB4D13-5110-4473-A815-2DE548DE5ED8}" type="presParOf" srcId="{85B57E96-CCF6-4065-808A-1D8B0AB0B400}" destId="{7BFFE482-B335-41FB-9B93-C0E4AF3E3FA0}" srcOrd="2" destOrd="0" presId="urn:microsoft.com/office/officeart/2005/8/layout/hList6"/>
    <dgm:cxn modelId="{89B9B17E-29BC-4824-A77B-1360DAA4E0A9}" type="presOf" srcId="{1F4BFCCD-A55B-497C-B2B0-76CF8FF2C518}" destId="{7BFFE482-B335-41FB-9B93-C0E4AF3E3FA0}" srcOrd="0" destOrd="0" presId="urn:microsoft.com/office/officeart/2005/8/layout/hList6"/>
    <dgm:cxn modelId="{B87CE9A6-C17C-4569-8097-04E86C603CF6}" type="presParOf" srcId="{85B57E96-CCF6-4065-808A-1D8B0AB0B400}" destId="{8E33D984-00A7-485C-BD58-C876C81C6003}" srcOrd="3" destOrd="0" presId="urn:microsoft.com/office/officeart/2005/8/layout/hList6"/>
    <dgm:cxn modelId="{C40E59B8-2CD2-440B-90AB-FCC9D2ED2F1A}" type="presParOf" srcId="{85B57E96-CCF6-4065-808A-1D8B0AB0B400}" destId="{3BC4AE2B-554F-4560-9C40-544E940C526E}" srcOrd="4" destOrd="0" presId="urn:microsoft.com/office/officeart/2005/8/layout/hList6"/>
    <dgm:cxn modelId="{8186B45C-3D7D-46B9-B655-D44E460DC84C}" type="presOf" srcId="{C363D2F9-37E4-4890-89C8-AD839DD6110D}" destId="{3BC4AE2B-554F-4560-9C40-544E940C526E}" srcOrd="0" destOrd="0" presId="urn:microsoft.com/office/officeart/2005/8/layout/hList6"/>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0.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GB" sz="1800" dirty="1"/>
            <a:t>Management / board stay in control and debtor continues business operations</a:t>
          </a:r>
        </a:p>
        <a:p>
          <a:pPr algn="l"/>
          <a:r>
            <a:rPr lang="en-GB" sz="1800" dirty="1"/>
            <a:t>No</a:t>
          </a:r>
          <a:r>
            <a:rPr lang="en-GB" sz="1800" baseline="0" dirty="1"/>
            <a:t> requirement for appointment of a supervisor / trustee</a:t>
          </a:r>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custT="1"/>
      <dgm:spPr/>
      <dgm:t>
        <a:bodyPr/>
        <a:lstStyle/>
        <a:p>
          <a:pPr algn="l"/>
          <a:r>
            <a:rPr lang="en-US" sz="1800" dirty="1"/>
            <a:t>Debtor remains in possession of the business</a:t>
          </a:r>
        </a:p>
        <a:p>
          <a:pPr algn="l"/>
          <a:r>
            <a:rPr lang="en-US" sz="1800" dirty="1"/>
            <a:t>Debtor can request the court to appoint a restructuring specialist - can offer a composition on the debtor’s behalf, but has no control over the business</a:t>
          </a:r>
        </a:p>
        <a:p>
          <a:pPr algn="l"/>
          <a:r>
            <a:rPr lang="en-US" sz="1800" dirty="1"/>
            <a:t>Possibility for stakeholders to initiate WHOA proceedings by requesting the court to appoint a restructuring specialist – exclusively authorised to offer a composition on the debtor’s behalf, but no control over the business</a:t>
          </a:r>
        </a:p>
        <a:p>
          <a:pPr algn="l"/>
          <a:r>
            <a:rPr lang="en-US" sz="1800" dirty="1"/>
            <a:t>Safeguards in place to prevent shareholders from frustrating WHOA proceedings</a:t>
          </a:r>
        </a:p>
        <a:p>
          <a:pPr algn="l"/>
          <a:r>
            <a:rPr lang="en-US" sz="1800" dirty="1"/>
            <a:t>SME debtor will have to agree to a composition being offered by a restructuring specialist – co-operation cannot be withheld on unreasonable grounds (possibility for restructuring specialist to obtain a court decision on the matter)</a:t>
          </a:r>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87" custLinFactNeighborY="-812"/>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203"/>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3857"/>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0FECA85E-7AC0-4A8E-AB89-35B2F554F1D1}" type="presOf" srcId="{297B7165-22FD-426C-A6BF-982C3DCEF33A}" destId="{312F7C62-4D56-455A-9BA2-5D6A508B4B7C}" srcOrd="0" destOrd="0" presId="urn:microsoft.com/office/officeart/2005/8/layout/hList7"/>
    <dgm:cxn modelId="{D9A092C4-52CB-49C6-A4E9-8750D1EDDA57}" type="presParOf" srcId="{312F7C62-4D56-455A-9BA2-5D6A508B4B7C}" destId="{CD34E29F-4F99-4017-994B-7441732B7E8C}" srcOrd="0" destOrd="0" presId="urn:microsoft.com/office/officeart/2005/8/layout/hList7"/>
    <dgm:cxn modelId="{606FA535-1E95-42DB-A427-6DA5F433ED0B}" type="presParOf" srcId="{312F7C62-4D56-455A-9BA2-5D6A508B4B7C}" destId="{BD8685D8-FAAA-4C62-BB0D-953362B62203}" srcOrd="1" destOrd="0" presId="urn:microsoft.com/office/officeart/2005/8/layout/hList7"/>
    <dgm:cxn modelId="{0B95D75E-7413-4CC8-BFB4-D92749A8EB70}" type="presParOf" srcId="{BD8685D8-FAAA-4C62-BB0D-953362B62203}" destId="{5E82C9EB-7863-42A7-8DF9-77D4FCC95A20}" srcOrd="0" destOrd="0" presId="urn:microsoft.com/office/officeart/2005/8/layout/hList7"/>
    <dgm:cxn modelId="{FD322844-F10C-43A2-8C09-3C78D8327CA4}" type="presParOf" srcId="{5E82C9EB-7863-42A7-8DF9-77D4FCC95A20}" destId="{F3034D83-F539-4CFC-8AD2-FBEB827009BD}" srcOrd="0" destOrd="0" presId="urn:microsoft.com/office/officeart/2005/8/layout/hList7"/>
    <dgm:cxn modelId="{8F2C3AE6-E834-4FAF-A86F-A28AC60E311D}" type="presOf" srcId="{583097C2-121D-44AB-AC7D-CEA2E95F3D8A}" destId="{F3034D83-F539-4CFC-8AD2-FBEB827009BD}" srcOrd="0" destOrd="0" presId="urn:microsoft.com/office/officeart/2005/8/layout/hList7"/>
    <dgm:cxn modelId="{7809BFDB-AF0F-4E49-A002-BDAA0AB013C4}" type="presParOf" srcId="{5E82C9EB-7863-42A7-8DF9-77D4FCC95A20}" destId="{D9FC992F-BF46-476B-A9D8-AC08E1469D8F}" srcOrd="1" destOrd="0" presId="urn:microsoft.com/office/officeart/2005/8/layout/hList7"/>
    <dgm:cxn modelId="{9EBE7A71-B4EE-4260-A600-9A971307772C}" type="presOf" srcId="{583097C2-121D-44AB-AC7D-CEA2E95F3D8A}" destId="{D9FC992F-BF46-476B-A9D8-AC08E1469D8F}" srcOrd="1" destOrd="0" presId="urn:microsoft.com/office/officeart/2005/8/layout/hList7"/>
    <dgm:cxn modelId="{D1C36CB1-C131-488C-9F17-EF48EDDB3037}" type="presParOf" srcId="{5E82C9EB-7863-42A7-8DF9-77D4FCC95A20}" destId="{FA5A0689-A3AF-43A7-9475-42EF7657B7EF}" srcOrd="2" destOrd="0" presId="urn:microsoft.com/office/officeart/2005/8/layout/hList7"/>
    <dgm:cxn modelId="{BD478791-BE59-49C5-AC36-1C65946C5F5E}" type="presParOf" srcId="{5E82C9EB-7863-42A7-8DF9-77D4FCC95A20}" destId="{13D478B1-60A1-4953-8D5A-1778A8B4BC05}" srcOrd="3" destOrd="0" presId="urn:microsoft.com/office/officeart/2005/8/layout/hList7"/>
    <dgm:cxn modelId="{0F66CB2E-EF78-47E8-AB38-A33848D634AD}" type="presParOf" srcId="{BD8685D8-FAAA-4C62-BB0D-953362B62203}" destId="{3901CB09-172F-4FB8-84A7-AD75EE11D217}" srcOrd="1" destOrd="0" presId="urn:microsoft.com/office/officeart/2005/8/layout/hList7"/>
    <dgm:cxn modelId="{05765C12-B8F4-4ADA-A106-305E01203B47}" type="presOf" srcId="{593A700F-DD89-4070-B252-CB7F0FB21140}" destId="{3901CB09-172F-4FB8-84A7-AD75EE11D217}" srcOrd="0" destOrd="0" presId="urn:microsoft.com/office/officeart/2005/8/layout/hList7"/>
    <dgm:cxn modelId="{423ED32D-2552-4847-B7E1-7CC1A33848B9}" type="presParOf" srcId="{BD8685D8-FAAA-4C62-BB0D-953362B62203}" destId="{8D362A24-507B-444A-B8B7-974CA3FDFFBA}" srcOrd="2" destOrd="0" presId="urn:microsoft.com/office/officeart/2005/8/layout/hList7"/>
    <dgm:cxn modelId="{DF886280-76F4-429F-BFE0-7BB0DD15A68D}" type="presParOf" srcId="{8D362A24-507B-444A-B8B7-974CA3FDFFBA}" destId="{466478CF-9F0F-42C8-85D1-F5922F43CBE7}" srcOrd="0" destOrd="0" presId="urn:microsoft.com/office/officeart/2005/8/layout/hList7"/>
    <dgm:cxn modelId="{D9CCCB6D-89FA-427A-A79C-5B317D38075C}" type="presOf" srcId="{FEB63AA9-73C0-4E7B-9CC7-2A62B3DD83E9}" destId="{466478CF-9F0F-42C8-85D1-F5922F43CBE7}" srcOrd="0" destOrd="0" presId="urn:microsoft.com/office/officeart/2005/8/layout/hList7"/>
    <dgm:cxn modelId="{B379248F-2ECB-4FB2-8A65-2F33DEE0F68A}" type="presParOf" srcId="{8D362A24-507B-444A-B8B7-974CA3FDFFBA}" destId="{612F5370-8B14-4124-9D59-1ED894E56E15}" srcOrd="1" destOrd="0" presId="urn:microsoft.com/office/officeart/2005/8/layout/hList7"/>
    <dgm:cxn modelId="{D1D7C484-3F30-4179-9EAE-65E73F3D8ED5}" type="presOf" srcId="{FEB63AA9-73C0-4E7B-9CC7-2A62B3DD83E9}" destId="{612F5370-8B14-4124-9D59-1ED894E56E15}" srcOrd="1" destOrd="0" presId="urn:microsoft.com/office/officeart/2005/8/layout/hList7"/>
    <dgm:cxn modelId="{3501F697-0F5E-4A96-BBBF-4537C1B1E33D}" type="presParOf" srcId="{8D362A24-507B-444A-B8B7-974CA3FDFFBA}" destId="{8580E6A8-D1CC-4EEC-B5A8-3ED3F997F5FC}" srcOrd="2" destOrd="0" presId="urn:microsoft.com/office/officeart/2005/8/layout/hList7"/>
    <dgm:cxn modelId="{C2A320CB-676B-491A-856D-85849B3861C6}"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1.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custT="1"/>
      <dgm:spPr/>
      <dgm:t>
        <a:bodyPr/>
        <a:lstStyle/>
        <a:p>
          <a:pPr algn="l"/>
          <a:r>
            <a:rPr lang="en-US" sz="2000" dirty="1"/>
            <a:t>No stay of enforcement actions</a:t>
          </a:r>
        </a:p>
        <a:p>
          <a:pPr algn="l"/>
          <a:r>
            <a:rPr lang="en-US" sz="2000" dirty="1"/>
            <a:t>Statute of limitation suspended following confirmation in court of the restructuring plan</a:t>
          </a:r>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r>
            <a:rPr lang="en-US" sz="2000" dirty="1"/>
            <a:t>Assets necessary for the business continuity: </a:t>
          </a:r>
          <a:r>
            <a:rPr lang="es-ES" sz="2000" dirty="1"/>
            <a:t>3 month stay. Other: Stay if supported by creditors holding a</a:t>
          </a:r>
          <a:r>
            <a:rPr lang="en-US" sz="2000" dirty="1"/>
            <a:t>t least 51% of the financial debt. Financial security?  </a:t>
          </a:r>
        </a:p>
        <a:p>
          <a:pPr algn="l"/>
          <a:r>
            <a:rPr lang="en-US" sz="2000" dirty="1"/>
            <a:t>Pre-draft bill: Same regime, but possibility to extend the 3-month stay. Possibility of extension to assets required to ensure the success of the restructuring negotiations. Financial security excluded from stay</a:t>
          </a:r>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2000" dirty="1"/>
            <a:t>Automatic stay but subject to confirmation by the court</a:t>
          </a:r>
        </a:p>
        <a:p>
          <a:pPr algn="l"/>
          <a:r>
            <a:rPr lang="en-US" sz="2000" dirty="1"/>
            <a:t>Duration: up to max 12 months</a:t>
          </a:r>
        </a:p>
        <a:p>
          <a:pPr algn="l"/>
          <a:r>
            <a:rPr lang="en-US" sz="2000" dirty="1"/>
            <a:t>Practical problem: average duration of a proceedings exceed 12 months</a:t>
          </a:r>
        </a:p>
        <a:p>
          <a:pPr algn="l"/>
          <a:endParaRPr lang="en-US" sz="2000"/>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406"/>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203"/>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502AF572-31E3-434C-8921-D6D8D6378ABC}" type="presOf" srcId="{297B7165-22FD-426C-A6BF-982C3DCEF33A}" destId="{312F7C62-4D56-455A-9BA2-5D6A508B4B7C}" srcOrd="0" destOrd="0" presId="urn:microsoft.com/office/officeart/2005/8/layout/hList7"/>
    <dgm:cxn modelId="{493A91EF-018D-44C4-AC70-5DD8533EC8DC}" type="presParOf" srcId="{312F7C62-4D56-455A-9BA2-5D6A508B4B7C}" destId="{CD34E29F-4F99-4017-994B-7441732B7E8C}" srcOrd="0" destOrd="0" presId="urn:microsoft.com/office/officeart/2005/8/layout/hList7"/>
    <dgm:cxn modelId="{0FA8DF39-C363-43C3-ACE0-2F4C17813E57}" type="presParOf" srcId="{312F7C62-4D56-455A-9BA2-5D6A508B4B7C}" destId="{BD8685D8-FAAA-4C62-BB0D-953362B62203}" srcOrd="1" destOrd="0" presId="urn:microsoft.com/office/officeart/2005/8/layout/hList7"/>
    <dgm:cxn modelId="{E8EDB528-31DC-4851-B43B-23885DE3CB28}" type="presParOf" srcId="{BD8685D8-FAAA-4C62-BB0D-953362B62203}" destId="{451CE8DC-01AF-47B8-97F0-D2ECBA717C0F}" srcOrd="0" destOrd="0" presId="urn:microsoft.com/office/officeart/2005/8/layout/hList7"/>
    <dgm:cxn modelId="{F80D6A27-1130-4E29-9402-270B1A2EBF0C}" type="presParOf" srcId="{451CE8DC-01AF-47B8-97F0-D2ECBA717C0F}" destId="{2D9506D8-DB01-4982-A855-28D52A70EEF4}" srcOrd="0" destOrd="0" presId="urn:microsoft.com/office/officeart/2005/8/layout/hList7"/>
    <dgm:cxn modelId="{952153F3-06E3-4F76-B68B-346572AFEEC3}" type="presOf" srcId="{489EBE23-A5C9-49E6-ABC4-7854D0B11C53}" destId="{2D9506D8-DB01-4982-A855-28D52A70EEF4}" srcOrd="0" destOrd="0" presId="urn:microsoft.com/office/officeart/2005/8/layout/hList7"/>
    <dgm:cxn modelId="{2D495E55-7332-4EA2-A2BE-70F1E747C858}" type="presParOf" srcId="{451CE8DC-01AF-47B8-97F0-D2ECBA717C0F}" destId="{F14D94A8-85F7-40B0-AA3C-4B69A5BDAF63}" srcOrd="1" destOrd="0" presId="urn:microsoft.com/office/officeart/2005/8/layout/hList7"/>
    <dgm:cxn modelId="{9C4439CC-B0AF-4DEB-B6BF-A8B694EDEAA8}" type="presOf" srcId="{489EBE23-A5C9-49E6-ABC4-7854D0B11C53}" destId="{F14D94A8-85F7-40B0-AA3C-4B69A5BDAF63}" srcOrd="1" destOrd="0" presId="urn:microsoft.com/office/officeart/2005/8/layout/hList7"/>
    <dgm:cxn modelId="{B5B437F6-80AE-4764-88E1-9DCA7421D263}" type="presParOf" srcId="{451CE8DC-01AF-47B8-97F0-D2ECBA717C0F}" destId="{E6767697-3198-46C9-B652-2A3E3AE0F27A}" srcOrd="2" destOrd="0" presId="urn:microsoft.com/office/officeart/2005/8/layout/hList7"/>
    <dgm:cxn modelId="{9B11CA01-FBE6-4D1A-824B-0AFE93AAB989}" type="presParOf" srcId="{451CE8DC-01AF-47B8-97F0-D2ECBA717C0F}" destId="{7145AD04-C62D-4656-8CCD-9ABE31F466C3}" srcOrd="3" destOrd="0" presId="urn:microsoft.com/office/officeart/2005/8/layout/hList7"/>
    <dgm:cxn modelId="{366598DD-A74A-475A-B0A7-DC9EB271104A}" type="presParOf" srcId="{BD8685D8-FAAA-4C62-BB0D-953362B62203}" destId="{80C3E94D-2F1E-4574-96B4-06C07B855D49}" srcOrd="1" destOrd="0" presId="urn:microsoft.com/office/officeart/2005/8/layout/hList7"/>
    <dgm:cxn modelId="{407BCA6C-0F92-4215-B018-AC9F80669390}" type="presOf" srcId="{476935AC-D9CB-431B-9492-7FBC82E5F489}" destId="{80C3E94D-2F1E-4574-96B4-06C07B855D49}" srcOrd="0" destOrd="0" presId="urn:microsoft.com/office/officeart/2005/8/layout/hList7"/>
    <dgm:cxn modelId="{32F25B21-9027-45AC-8527-C0D69F057557}" type="presParOf" srcId="{BD8685D8-FAAA-4C62-BB0D-953362B62203}" destId="{FD1E5800-E869-42EB-8561-ED496CD2507E}" srcOrd="2" destOrd="0" presId="urn:microsoft.com/office/officeart/2005/8/layout/hList7"/>
    <dgm:cxn modelId="{C7F244C1-C003-4635-A0AD-284B88822AC5}" type="presParOf" srcId="{FD1E5800-E869-42EB-8561-ED496CD2507E}" destId="{6AF1E19D-AA7E-4105-B39A-C3D2003BE7F8}" srcOrd="0" destOrd="0" presId="urn:microsoft.com/office/officeart/2005/8/layout/hList7"/>
    <dgm:cxn modelId="{CCBB4765-A4A7-4E0B-BDB2-D7DB08D04ABE}" type="presOf" srcId="{5F89A980-7905-413A-A031-8F0D8757FC99}" destId="{6AF1E19D-AA7E-4105-B39A-C3D2003BE7F8}" srcOrd="0" destOrd="0" presId="urn:microsoft.com/office/officeart/2005/8/layout/hList7"/>
    <dgm:cxn modelId="{577E67DF-753F-4809-B743-C804BAF85A48}" type="presParOf" srcId="{FD1E5800-E869-42EB-8561-ED496CD2507E}" destId="{A5170957-F69F-4247-96C2-D780FB0D6F05}" srcOrd="1" destOrd="0" presId="urn:microsoft.com/office/officeart/2005/8/layout/hList7"/>
    <dgm:cxn modelId="{CCE753C5-2408-4788-BFEE-DB48A61D8D5B}" type="presOf" srcId="{5F89A980-7905-413A-A031-8F0D8757FC99}" destId="{A5170957-F69F-4247-96C2-D780FB0D6F05}" srcOrd="1" destOrd="0" presId="urn:microsoft.com/office/officeart/2005/8/layout/hList7"/>
    <dgm:cxn modelId="{8C3E0A78-5890-47C1-A9B0-24905A37750C}" type="presParOf" srcId="{FD1E5800-E869-42EB-8561-ED496CD2507E}" destId="{036E6FAE-0BA5-413B-9D7B-2B6CD5994C97}" srcOrd="2" destOrd="0" presId="urn:microsoft.com/office/officeart/2005/8/layout/hList7"/>
    <dgm:cxn modelId="{1595C815-538D-413D-A324-12AAC6EA1179}" type="presParOf" srcId="{FD1E5800-E869-42EB-8561-ED496CD2507E}" destId="{53796CCC-5DAA-476C-87B6-CFF6013054B0}" srcOrd="3" destOrd="0" presId="urn:microsoft.com/office/officeart/2005/8/layout/hList7"/>
    <dgm:cxn modelId="{5F02FC50-4E56-411E-9B97-7078BF7383FB}" type="presParOf" srcId="{BD8685D8-FAAA-4C62-BB0D-953362B62203}" destId="{C91096C7-4D10-4D43-9E52-C808DAFC9DBE}" srcOrd="3" destOrd="0" presId="urn:microsoft.com/office/officeart/2005/8/layout/hList7"/>
    <dgm:cxn modelId="{8B9C7C86-6A06-4D0D-B05B-4F13CCCB83FC}" type="presOf" srcId="{58F44129-5A02-41DF-92CB-D7F99DC9CE2B}" destId="{C91096C7-4D10-4D43-9E52-C808DAFC9DBE}" srcOrd="0" destOrd="0" presId="urn:microsoft.com/office/officeart/2005/8/layout/hList7"/>
    <dgm:cxn modelId="{FF523468-03AC-4B09-99BB-652881FC2079}" type="presParOf" srcId="{BD8685D8-FAAA-4C62-BB0D-953362B62203}" destId="{5E82C9EB-7863-42A7-8DF9-77D4FCC95A20}" srcOrd="4" destOrd="0" presId="urn:microsoft.com/office/officeart/2005/8/layout/hList7"/>
    <dgm:cxn modelId="{98D0F51E-B592-4679-8A76-1A021DDC84E2}" type="presParOf" srcId="{5E82C9EB-7863-42A7-8DF9-77D4FCC95A20}" destId="{F3034D83-F539-4CFC-8AD2-FBEB827009BD}" srcOrd="0" destOrd="0" presId="urn:microsoft.com/office/officeart/2005/8/layout/hList7"/>
    <dgm:cxn modelId="{B15C2401-888C-4FC2-95E0-F7EB7EC07CE2}" type="presOf" srcId="{583097C2-121D-44AB-AC7D-CEA2E95F3D8A}" destId="{F3034D83-F539-4CFC-8AD2-FBEB827009BD}" srcOrd="0" destOrd="0" presId="urn:microsoft.com/office/officeart/2005/8/layout/hList7"/>
    <dgm:cxn modelId="{B203A543-D727-417A-9D4F-044E69C9CA8C}" type="presParOf" srcId="{5E82C9EB-7863-42A7-8DF9-77D4FCC95A20}" destId="{D9FC992F-BF46-476B-A9D8-AC08E1469D8F}" srcOrd="1" destOrd="0" presId="urn:microsoft.com/office/officeart/2005/8/layout/hList7"/>
    <dgm:cxn modelId="{2EC2ADBF-5AA0-4368-ABD3-CDD6FE4C0A5F}" type="presOf" srcId="{583097C2-121D-44AB-AC7D-CEA2E95F3D8A}" destId="{D9FC992F-BF46-476B-A9D8-AC08E1469D8F}" srcOrd="1" destOrd="0" presId="urn:microsoft.com/office/officeart/2005/8/layout/hList7"/>
    <dgm:cxn modelId="{2782FDAD-0992-42F9-A137-CA53457C0836}" type="presParOf" srcId="{5E82C9EB-7863-42A7-8DF9-77D4FCC95A20}" destId="{FA5A0689-A3AF-43A7-9475-42EF7657B7EF}" srcOrd="2" destOrd="0" presId="urn:microsoft.com/office/officeart/2005/8/layout/hList7"/>
    <dgm:cxn modelId="{3ED2F443-13D2-4F6A-B373-8CF6A9E8DE80}"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2.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phldrT="[Text]"/>
      <dgm:spPr/>
      <dgm:t>
        <a:bodyPr/>
        <a:lstStyle/>
        <a:p>
          <a:pPr algn="l"/>
          <a:r>
            <a:rPr lang="en-GB" dirty="1"/>
            <a:t>No automatic moratorium</a:t>
          </a:r>
        </a:p>
        <a:p>
          <a:pPr algn="l"/>
          <a:r>
            <a:rPr lang="en-GB" dirty="1"/>
            <a:t>Potential to combine with stand-alone moratorium (though various limitations</a:t>
          </a:r>
          <a:r>
            <a:rPr lang="en-GB" baseline="0" dirty="1"/>
            <a:t> / exceptions)</a:t>
          </a:r>
        </a:p>
        <a:p>
          <a:pPr algn="l"/>
          <a:r>
            <a:rPr lang="en-GB" baseline="0" dirty="1"/>
            <a:t>Equivalent position usually achieved through lock-up agreements and standstill</a:t>
          </a:r>
        </a:p>
        <a:p>
          <a:pPr algn="l"/>
          <a:r>
            <a:rPr lang="en-US" dirty="1"/>
            <a:t>No mandatory insolvency filing requirements</a:t>
          </a:r>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custT="1"/>
      <dgm:spPr/>
      <dgm:t>
        <a:bodyPr/>
        <a:lstStyle/>
        <a:p>
          <a:pPr algn="l">
            <a:buNone/>
          </a:pPr>
          <a:r>
            <a:rPr lang="en-US" sz="1600" dirty="1"/>
            <a:t>No automatic moratorium</a:t>
          </a:r>
        </a:p>
        <a:p>
          <a:pPr algn="l">
            <a:buNone/>
          </a:pPr>
          <a:r>
            <a:rPr lang="en-US" sz="1600" dirty="1"/>
            <a:t>The debtor can request for a (partial) moratorium, initially for a maximum of 4 months, which can be extended with a maximum of another 4 months</a:t>
          </a:r>
        </a:p>
        <a:p>
          <a:pPr algn="l">
            <a:buNone/>
          </a:pPr>
          <a:r>
            <a:rPr lang="en-US" sz="1600" dirty="1"/>
            <a:t>Court will assess whether the moratorium (i) is necessary to enable debtor to continue its business during composition process, (ii) is in the interest of the joint creditors and (iii) doesn’t unduly prejudice individual creditors’ rights. Creditors can request the court for the moratorium to be lifted</a:t>
          </a:r>
        </a:p>
        <a:p>
          <a:pPr algn="l">
            <a:buNone/>
          </a:pPr>
          <a:r>
            <a:rPr lang="en-US" sz="1600" dirty="1"/>
            <a:t>Court can appoint an observer to ensure that creditor rights aren’t unduly prejudiced</a:t>
          </a:r>
        </a:p>
        <a:p>
          <a:pPr algn="l">
            <a:buNone/>
          </a:pPr>
          <a:r>
            <a:rPr lang="en-US" sz="1600" dirty="1"/>
            <a:t>Insolvency filings (bankruptcy, suspension of payments) are suspended during a moratorium</a:t>
          </a:r>
        </a:p>
        <a:p>
          <a:pPr algn="l">
            <a:buNone/>
          </a:pPr>
          <a:r>
            <a:rPr lang="en-US" sz="1600" dirty="1"/>
            <a:t>In practice - many moratoria have been declared and it is deemed a useful tool. Courts however scrutinise requests carefully and often appoint observers or (from a cost perspective) impose regular update obligations on the debtor </a:t>
          </a:r>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87" custLinFactNeighborY="-812"/>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812"/>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3294"/>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A058C7B4-8CD3-40A1-9ACA-569E6280F761}" type="presOf" srcId="{297B7165-22FD-426C-A6BF-982C3DCEF33A}" destId="{312F7C62-4D56-455A-9BA2-5D6A508B4B7C}" srcOrd="0" destOrd="0" presId="urn:microsoft.com/office/officeart/2005/8/layout/hList7"/>
    <dgm:cxn modelId="{4DA02F6E-573E-4108-8B1D-150FB4FC5823}" type="presParOf" srcId="{312F7C62-4D56-455A-9BA2-5D6A508B4B7C}" destId="{CD34E29F-4F99-4017-994B-7441732B7E8C}" srcOrd="0" destOrd="0" presId="urn:microsoft.com/office/officeart/2005/8/layout/hList7"/>
    <dgm:cxn modelId="{63794CEB-7A90-45B7-B331-43C144AD6170}" type="presParOf" srcId="{312F7C62-4D56-455A-9BA2-5D6A508B4B7C}" destId="{BD8685D8-FAAA-4C62-BB0D-953362B62203}" srcOrd="1" destOrd="0" presId="urn:microsoft.com/office/officeart/2005/8/layout/hList7"/>
    <dgm:cxn modelId="{3B6F089A-390E-4E9D-8DBF-F772866E45F7}" type="presParOf" srcId="{BD8685D8-FAAA-4C62-BB0D-953362B62203}" destId="{5E82C9EB-7863-42A7-8DF9-77D4FCC95A20}" srcOrd="0" destOrd="0" presId="urn:microsoft.com/office/officeart/2005/8/layout/hList7"/>
    <dgm:cxn modelId="{94604E4D-A80C-4F7A-B2F7-4DA5EDCE5DA2}" type="presParOf" srcId="{5E82C9EB-7863-42A7-8DF9-77D4FCC95A20}" destId="{F3034D83-F539-4CFC-8AD2-FBEB827009BD}" srcOrd="0" destOrd="0" presId="urn:microsoft.com/office/officeart/2005/8/layout/hList7"/>
    <dgm:cxn modelId="{0651D570-72F9-47D1-B7F5-A8F261154F27}" type="presOf" srcId="{583097C2-121D-44AB-AC7D-CEA2E95F3D8A}" destId="{F3034D83-F539-4CFC-8AD2-FBEB827009BD}" srcOrd="0" destOrd="0" presId="urn:microsoft.com/office/officeart/2005/8/layout/hList7"/>
    <dgm:cxn modelId="{73BBD057-867C-42E8-9B25-FB1F8B2DF883}" type="presParOf" srcId="{5E82C9EB-7863-42A7-8DF9-77D4FCC95A20}" destId="{D9FC992F-BF46-476B-A9D8-AC08E1469D8F}" srcOrd="1" destOrd="0" presId="urn:microsoft.com/office/officeart/2005/8/layout/hList7"/>
    <dgm:cxn modelId="{81A2A827-FD37-4645-A22D-9BC6373E7C64}" type="presOf" srcId="{583097C2-121D-44AB-AC7D-CEA2E95F3D8A}" destId="{D9FC992F-BF46-476B-A9D8-AC08E1469D8F}" srcOrd="1" destOrd="0" presId="urn:microsoft.com/office/officeart/2005/8/layout/hList7"/>
    <dgm:cxn modelId="{C7C681F1-B0BB-4357-9515-3C81273ADABA}" type="presParOf" srcId="{5E82C9EB-7863-42A7-8DF9-77D4FCC95A20}" destId="{FA5A0689-A3AF-43A7-9475-42EF7657B7EF}" srcOrd="2" destOrd="0" presId="urn:microsoft.com/office/officeart/2005/8/layout/hList7"/>
    <dgm:cxn modelId="{0B7736BC-BCBC-4F2D-9D70-61D266EDC2C5}" type="presParOf" srcId="{5E82C9EB-7863-42A7-8DF9-77D4FCC95A20}" destId="{13D478B1-60A1-4953-8D5A-1778A8B4BC05}" srcOrd="3" destOrd="0" presId="urn:microsoft.com/office/officeart/2005/8/layout/hList7"/>
    <dgm:cxn modelId="{2E5FA304-71DA-4FCC-80C3-1334BA276C30}" type="presParOf" srcId="{BD8685D8-FAAA-4C62-BB0D-953362B62203}" destId="{3901CB09-172F-4FB8-84A7-AD75EE11D217}" srcOrd="1" destOrd="0" presId="urn:microsoft.com/office/officeart/2005/8/layout/hList7"/>
    <dgm:cxn modelId="{AF5F19FE-5E1C-4B3D-9509-3F9286D68A10}" type="presOf" srcId="{593A700F-DD89-4070-B252-CB7F0FB21140}" destId="{3901CB09-172F-4FB8-84A7-AD75EE11D217}" srcOrd="0" destOrd="0" presId="urn:microsoft.com/office/officeart/2005/8/layout/hList7"/>
    <dgm:cxn modelId="{58A7B070-BC4F-4185-8408-10C8E0546678}" type="presParOf" srcId="{BD8685D8-FAAA-4C62-BB0D-953362B62203}" destId="{8D362A24-507B-444A-B8B7-974CA3FDFFBA}" srcOrd="2" destOrd="0" presId="urn:microsoft.com/office/officeart/2005/8/layout/hList7"/>
    <dgm:cxn modelId="{33DA4AED-8715-4593-A2F7-03B0B3AC59EE}" type="presParOf" srcId="{8D362A24-507B-444A-B8B7-974CA3FDFFBA}" destId="{466478CF-9F0F-42C8-85D1-F5922F43CBE7}" srcOrd="0" destOrd="0" presId="urn:microsoft.com/office/officeart/2005/8/layout/hList7"/>
    <dgm:cxn modelId="{B5935536-DFD9-4EDF-B401-4C93F91937A1}" type="presOf" srcId="{FEB63AA9-73C0-4E7B-9CC7-2A62B3DD83E9}" destId="{466478CF-9F0F-42C8-85D1-F5922F43CBE7}" srcOrd="0" destOrd="0" presId="urn:microsoft.com/office/officeart/2005/8/layout/hList7"/>
    <dgm:cxn modelId="{BF268C79-5328-4DA8-A33A-6F0DDF0CEE4D}" type="presParOf" srcId="{8D362A24-507B-444A-B8B7-974CA3FDFFBA}" destId="{612F5370-8B14-4124-9D59-1ED894E56E15}" srcOrd="1" destOrd="0" presId="urn:microsoft.com/office/officeart/2005/8/layout/hList7"/>
    <dgm:cxn modelId="{E2E8EAAC-D5D3-4D99-B15C-49CCD3819E1C}" type="presOf" srcId="{FEB63AA9-73C0-4E7B-9CC7-2A62B3DD83E9}" destId="{612F5370-8B14-4124-9D59-1ED894E56E15}" srcOrd="1" destOrd="0" presId="urn:microsoft.com/office/officeart/2005/8/layout/hList7"/>
    <dgm:cxn modelId="{1724D90C-C852-4773-A9EE-2C8A4466BA63}" type="presParOf" srcId="{8D362A24-507B-444A-B8B7-974CA3FDFFBA}" destId="{8580E6A8-D1CC-4EEC-B5A8-3ED3F997F5FC}" srcOrd="2" destOrd="0" presId="urn:microsoft.com/office/officeart/2005/8/layout/hList7"/>
    <dgm:cxn modelId="{B42C13A2-7FA6-4D04-B56A-05ADFDEADE86}"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3.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custT="1"/>
      <dgm:spPr/>
      <dgm:t>
        <a:bodyPr/>
        <a:lstStyle/>
        <a:p>
          <a:pPr marL="0" marR="0" lvl="0" indent="0" algn="l" defTabSz="914400" fontAlgn="auto" eaLnBrk="1" latinLnBrk="0" hangingPunct="1">
            <a:lnSpc>
              <a:spcPct val="100000"/>
            </a:lnSpc>
            <a:spcBef>
              <a:spcPct val="0"/>
            </a:spcBef>
            <a:spcAft>
              <a:spcPts val="756"/>
            </a:spcAft>
            <a:buClrTx/>
            <a:buSzTx/>
            <a:buFontTx/>
            <a:buNone/>
            <a:defRPr/>
          </a:pPr>
          <a:r>
            <a:rPr lang="en-US" sz="2000" dirty="1"/>
            <a:t>Equity holders are excluded from voting – will debtors really use restructuring plans? </a:t>
          </a:r>
        </a:p>
        <a:p>
          <a:pPr marL="0" marR="0" lvl="0" indent="0" algn="l" defTabSz="914400" fontAlgn="auto" eaLnBrk="1" latinLnBrk="0" hangingPunct="1">
            <a:lnSpc>
              <a:spcPct val="100000"/>
            </a:lnSpc>
            <a:spcBef>
              <a:spcPct val="0"/>
            </a:spcBef>
            <a:spcAft>
              <a:spcPts val="756"/>
            </a:spcAft>
            <a:buClrTx/>
            <a:buSzTx/>
            <a:buFontTx/>
            <a:buNone/>
            <a:defRPr/>
          </a:pPr>
          <a:r>
            <a:rPr lang="en-US" sz="2000" dirty="1"/>
            <a:t>Fair and equitable treatment of all affected parties by classes</a:t>
          </a:r>
        </a:p>
        <a:p>
          <a:pPr marL="0" marR="0" lvl="0" indent="0" algn="l" defTabSz="844550" fontAlgn="auto" eaLnBrk="1" latinLnBrk="0" hangingPunct="1">
            <a:lnSpc>
              <a:spcPct val="90000"/>
            </a:lnSpc>
            <a:spcBef>
              <a:spcPct val="0"/>
            </a:spcBef>
            <a:spcAft>
              <a:spcPts val="756"/>
            </a:spcAft>
            <a:buClrTx/>
            <a:buSzTx/>
            <a:buFontTx/>
            <a:buNone/>
            <a:defRPr/>
          </a:pPr>
          <a:r>
            <a:rPr lang="en-US" sz="2000" dirty="1"/>
            <a:t>SMEs (&lt;EUR500k): no separate classes</a:t>
          </a:r>
        </a:p>
        <a:p>
          <a:pPr marL="0" marR="0" lvl="0" indent="0" algn="l" defTabSz="844550" fontAlgn="auto" eaLnBrk="1" latinLnBrk="0" hangingPunct="1">
            <a:lnSpc>
              <a:spcPct val="90000"/>
            </a:lnSpc>
            <a:spcBef>
              <a:spcPct val="0"/>
            </a:spcBef>
            <a:spcAft>
              <a:spcPts val="756"/>
            </a:spcAft>
            <a:buClrTx/>
            <a:buSzTx/>
            <a:buFontTx/>
            <a:buNone/>
            <a:defRPr/>
          </a:pPr>
          <a:r>
            <a:rPr lang="en-US" sz="2000" dirty="1"/>
            <a:t>Cram down only by court confirmation</a:t>
          </a:r>
        </a:p>
        <a:p>
          <a:pPr marL="0" lvl="0" algn="l" defTabSz="844550">
            <a:lnSpc>
              <a:spcPct val="90000"/>
            </a:lnSpc>
            <a:spcBef>
              <a:spcPct val="0"/>
            </a:spcBef>
            <a:spcAft>
              <a:spcPts val="756"/>
            </a:spcAft>
            <a:buNone/>
          </a:pPr>
          <a:endParaRPr lang="en-US" sz="2000"/>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r>
            <a:rPr lang="en-US" sz="2000" dirty="1"/>
            <a:t>Cram down of unsecured creditors and cram-in of secured creditors</a:t>
          </a:r>
        </a:p>
        <a:p>
          <a:pPr algn="l"/>
          <a:r>
            <a:rPr lang="en-US" sz="2000" dirty="1"/>
            <a:t>Disproportionate Sacrifice (non-rebuttable presumptions (art 619.3 SIA): unfair treatment &amp; best interest tests)</a:t>
          </a:r>
        </a:p>
        <a:p>
          <a:pPr algn="l"/>
          <a:r>
            <a:rPr lang="en-US" sz="2000" dirty="1"/>
            <a:t>Pre-draft bill: Cross-class cram down if approved by a majority of classes (one privileged) or by one class in the money. Absolute priority rule (art 658.2.4º)</a:t>
          </a:r>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2000" dirty="1"/>
            <a:t>Favourable votes of creditors representing majority of the claims with voting rights + favourable votes of the majority of the classes</a:t>
          </a:r>
        </a:p>
        <a:p>
          <a:pPr algn="l"/>
          <a:r>
            <a:rPr lang="en-US" sz="2000" dirty="1"/>
            <a:t>“Simple” cram down by the court in case dissenting classes challenge convenience of the plan and they are no worse off than in relevant alternative </a:t>
          </a:r>
        </a:p>
        <a:p>
          <a:pPr algn="l"/>
          <a:r>
            <a:rPr lang="en-US" sz="2000" dirty="1"/>
            <a:t>If one creditor represents more than 50% of the claims, majority of number of creditors also required</a:t>
          </a:r>
        </a:p>
        <a:p>
          <a:pPr algn="l"/>
          <a:endParaRPr lang="en-US" sz="1500"/>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406"/>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203"/>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45458C84-EB7D-408C-A961-97DAA56E2052}" type="presOf" srcId="{297B7165-22FD-426C-A6BF-982C3DCEF33A}" destId="{312F7C62-4D56-455A-9BA2-5D6A508B4B7C}" srcOrd="0" destOrd="0" presId="urn:microsoft.com/office/officeart/2005/8/layout/hList7"/>
    <dgm:cxn modelId="{44E01C28-5427-46BA-8901-636D7E981919}" type="presParOf" srcId="{312F7C62-4D56-455A-9BA2-5D6A508B4B7C}" destId="{CD34E29F-4F99-4017-994B-7441732B7E8C}" srcOrd="0" destOrd="0" presId="urn:microsoft.com/office/officeart/2005/8/layout/hList7"/>
    <dgm:cxn modelId="{EC9D2780-F204-4664-92A6-A9DBF37474F3}" type="presParOf" srcId="{312F7C62-4D56-455A-9BA2-5D6A508B4B7C}" destId="{BD8685D8-FAAA-4C62-BB0D-953362B62203}" srcOrd="1" destOrd="0" presId="urn:microsoft.com/office/officeart/2005/8/layout/hList7"/>
    <dgm:cxn modelId="{EB568019-BC03-4093-AF8F-77037DA626A5}" type="presParOf" srcId="{BD8685D8-FAAA-4C62-BB0D-953362B62203}" destId="{451CE8DC-01AF-47B8-97F0-D2ECBA717C0F}" srcOrd="0" destOrd="0" presId="urn:microsoft.com/office/officeart/2005/8/layout/hList7"/>
    <dgm:cxn modelId="{A1A54F5A-1377-4919-A2D8-46423A5FAA7F}" type="presParOf" srcId="{451CE8DC-01AF-47B8-97F0-D2ECBA717C0F}" destId="{2D9506D8-DB01-4982-A855-28D52A70EEF4}" srcOrd="0" destOrd="0" presId="urn:microsoft.com/office/officeart/2005/8/layout/hList7"/>
    <dgm:cxn modelId="{D11876E1-18CB-475D-A2E2-3704A3281D51}" type="presOf" srcId="{489EBE23-A5C9-49E6-ABC4-7854D0B11C53}" destId="{2D9506D8-DB01-4982-A855-28D52A70EEF4}" srcOrd="0" destOrd="0" presId="urn:microsoft.com/office/officeart/2005/8/layout/hList7"/>
    <dgm:cxn modelId="{BF9F7F8A-BDCD-48F3-A32D-5D7A2E5B16BD}" type="presParOf" srcId="{451CE8DC-01AF-47B8-97F0-D2ECBA717C0F}" destId="{F14D94A8-85F7-40B0-AA3C-4B69A5BDAF63}" srcOrd="1" destOrd="0" presId="urn:microsoft.com/office/officeart/2005/8/layout/hList7"/>
    <dgm:cxn modelId="{22E493CD-8E3C-4682-9CFA-F133284B1344}" type="presOf" srcId="{489EBE23-A5C9-49E6-ABC4-7854D0B11C53}" destId="{F14D94A8-85F7-40B0-AA3C-4B69A5BDAF63}" srcOrd="1" destOrd="0" presId="urn:microsoft.com/office/officeart/2005/8/layout/hList7"/>
    <dgm:cxn modelId="{BCC3E3D3-D003-4975-AD17-9305735E86EC}" type="presParOf" srcId="{451CE8DC-01AF-47B8-97F0-D2ECBA717C0F}" destId="{E6767697-3198-46C9-B652-2A3E3AE0F27A}" srcOrd="2" destOrd="0" presId="urn:microsoft.com/office/officeart/2005/8/layout/hList7"/>
    <dgm:cxn modelId="{63F6F040-A2E3-4CFF-970B-9811D4B61A70}" type="presParOf" srcId="{451CE8DC-01AF-47B8-97F0-D2ECBA717C0F}" destId="{7145AD04-C62D-4656-8CCD-9ABE31F466C3}" srcOrd="3" destOrd="0" presId="urn:microsoft.com/office/officeart/2005/8/layout/hList7"/>
    <dgm:cxn modelId="{C4F0B1A3-55D4-4E0D-99A5-DED9FD8DA876}" type="presParOf" srcId="{BD8685D8-FAAA-4C62-BB0D-953362B62203}" destId="{80C3E94D-2F1E-4574-96B4-06C07B855D49}" srcOrd="1" destOrd="0" presId="urn:microsoft.com/office/officeart/2005/8/layout/hList7"/>
    <dgm:cxn modelId="{B6384867-1C34-4AFF-BF4C-63FC96DE2E4E}" type="presOf" srcId="{476935AC-D9CB-431B-9492-7FBC82E5F489}" destId="{80C3E94D-2F1E-4574-96B4-06C07B855D49}" srcOrd="0" destOrd="0" presId="urn:microsoft.com/office/officeart/2005/8/layout/hList7"/>
    <dgm:cxn modelId="{2B5040A0-6931-4C7A-B4CE-7D8CA3EEE08B}" type="presParOf" srcId="{BD8685D8-FAAA-4C62-BB0D-953362B62203}" destId="{FD1E5800-E869-42EB-8561-ED496CD2507E}" srcOrd="2" destOrd="0" presId="urn:microsoft.com/office/officeart/2005/8/layout/hList7"/>
    <dgm:cxn modelId="{C3F4B3A7-FCEC-493E-87E2-DC0AC063DAE6}" type="presParOf" srcId="{FD1E5800-E869-42EB-8561-ED496CD2507E}" destId="{6AF1E19D-AA7E-4105-B39A-C3D2003BE7F8}" srcOrd="0" destOrd="0" presId="urn:microsoft.com/office/officeart/2005/8/layout/hList7"/>
    <dgm:cxn modelId="{074EB2B9-AA8D-4407-8DC4-2D9EE3E2C6E3}" type="presOf" srcId="{5F89A980-7905-413A-A031-8F0D8757FC99}" destId="{6AF1E19D-AA7E-4105-B39A-C3D2003BE7F8}" srcOrd="0" destOrd="0" presId="urn:microsoft.com/office/officeart/2005/8/layout/hList7"/>
    <dgm:cxn modelId="{9A2F2C35-E6C7-4397-A1A5-2DFBC6C794F6}" type="presParOf" srcId="{FD1E5800-E869-42EB-8561-ED496CD2507E}" destId="{A5170957-F69F-4247-96C2-D780FB0D6F05}" srcOrd="1" destOrd="0" presId="urn:microsoft.com/office/officeart/2005/8/layout/hList7"/>
    <dgm:cxn modelId="{0890174A-B1A3-4589-92E6-4058BEE8FC1B}" type="presOf" srcId="{5F89A980-7905-413A-A031-8F0D8757FC99}" destId="{A5170957-F69F-4247-96C2-D780FB0D6F05}" srcOrd="1" destOrd="0" presId="urn:microsoft.com/office/officeart/2005/8/layout/hList7"/>
    <dgm:cxn modelId="{2DB6EBB8-13A6-412F-930A-1BB309DF01C8}" type="presParOf" srcId="{FD1E5800-E869-42EB-8561-ED496CD2507E}" destId="{036E6FAE-0BA5-413B-9D7B-2B6CD5994C97}" srcOrd="2" destOrd="0" presId="urn:microsoft.com/office/officeart/2005/8/layout/hList7"/>
    <dgm:cxn modelId="{293C4982-941B-4DE4-9299-8E19A14DDBEB}" type="presParOf" srcId="{FD1E5800-E869-42EB-8561-ED496CD2507E}" destId="{53796CCC-5DAA-476C-87B6-CFF6013054B0}" srcOrd="3" destOrd="0" presId="urn:microsoft.com/office/officeart/2005/8/layout/hList7"/>
    <dgm:cxn modelId="{B78D64BA-E706-42BC-97A1-8CE83523C95B}" type="presParOf" srcId="{BD8685D8-FAAA-4C62-BB0D-953362B62203}" destId="{C91096C7-4D10-4D43-9E52-C808DAFC9DBE}" srcOrd="3" destOrd="0" presId="urn:microsoft.com/office/officeart/2005/8/layout/hList7"/>
    <dgm:cxn modelId="{8A3D02B1-9B72-4680-BD2F-860FEE300DF1}" type="presOf" srcId="{58F44129-5A02-41DF-92CB-D7F99DC9CE2B}" destId="{C91096C7-4D10-4D43-9E52-C808DAFC9DBE}" srcOrd="0" destOrd="0" presId="urn:microsoft.com/office/officeart/2005/8/layout/hList7"/>
    <dgm:cxn modelId="{3FD93A18-CDAA-4BD4-BEAA-3A76B74FF152}" type="presParOf" srcId="{BD8685D8-FAAA-4C62-BB0D-953362B62203}" destId="{5E82C9EB-7863-42A7-8DF9-77D4FCC95A20}" srcOrd="4" destOrd="0" presId="urn:microsoft.com/office/officeart/2005/8/layout/hList7"/>
    <dgm:cxn modelId="{48E9830D-7641-4564-8733-B6F8988EA59A}" type="presParOf" srcId="{5E82C9EB-7863-42A7-8DF9-77D4FCC95A20}" destId="{F3034D83-F539-4CFC-8AD2-FBEB827009BD}" srcOrd="0" destOrd="0" presId="urn:microsoft.com/office/officeart/2005/8/layout/hList7"/>
    <dgm:cxn modelId="{BED21B63-3AB8-47A0-83B9-DE1D69AF84A6}" type="presOf" srcId="{583097C2-121D-44AB-AC7D-CEA2E95F3D8A}" destId="{F3034D83-F539-4CFC-8AD2-FBEB827009BD}" srcOrd="0" destOrd="0" presId="urn:microsoft.com/office/officeart/2005/8/layout/hList7"/>
    <dgm:cxn modelId="{E60873CB-909D-4FC8-908A-F360B58EE4B0}" type="presParOf" srcId="{5E82C9EB-7863-42A7-8DF9-77D4FCC95A20}" destId="{D9FC992F-BF46-476B-A9D8-AC08E1469D8F}" srcOrd="1" destOrd="0" presId="urn:microsoft.com/office/officeart/2005/8/layout/hList7"/>
    <dgm:cxn modelId="{58E2C0D7-4B95-46A4-8207-704BEE1DD95A}" type="presOf" srcId="{583097C2-121D-44AB-AC7D-CEA2E95F3D8A}" destId="{D9FC992F-BF46-476B-A9D8-AC08E1469D8F}" srcOrd="1" destOrd="0" presId="urn:microsoft.com/office/officeart/2005/8/layout/hList7"/>
    <dgm:cxn modelId="{76B57CBF-ECEB-4285-9284-A5CF4ABE131B}" type="presParOf" srcId="{5E82C9EB-7863-42A7-8DF9-77D4FCC95A20}" destId="{FA5A0689-A3AF-43A7-9475-42EF7657B7EF}" srcOrd="2" destOrd="0" presId="urn:microsoft.com/office/officeart/2005/8/layout/hList7"/>
    <dgm:cxn modelId="{C8235BA1-1A57-4F1D-A808-B2AE4D74564F}"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4.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custT="1"/>
      <dgm:spPr/>
      <dgm:t>
        <a:bodyPr/>
        <a:lstStyle/>
        <a:p>
          <a:pPr algn="l"/>
          <a:r>
            <a:rPr lang="en-US" sz="2000" dirty="1"/>
            <a:t>No formal absolute or relative priority rule – deliberate decision</a:t>
          </a:r>
        </a:p>
        <a:p>
          <a:pPr algn="l"/>
          <a:r>
            <a:rPr lang="en-US" sz="2000" dirty="1"/>
            <a:t>Instead, need</a:t>
          </a:r>
        </a:p>
        <a:p>
          <a:pPr algn="l"/>
          <a:r>
            <a:rPr lang="en-US" sz="2000" dirty="1"/>
            <a:t>1. at least one consenting ‘in-the-money’ class;</a:t>
          </a:r>
        </a:p>
        <a:p>
          <a:pPr algn="l"/>
          <a:r>
            <a:rPr lang="en-US" sz="2000" dirty="1"/>
            <a:t>2. no dissenting class worse off under the plan than in ‘relevant alternative’; and</a:t>
          </a:r>
        </a:p>
        <a:p>
          <a:pPr algn="l"/>
          <a:r>
            <a:rPr lang="en-US" sz="2000" dirty="1"/>
            <a:t>3. court’s approval – matter of discretion</a:t>
          </a:r>
        </a:p>
        <a:p>
          <a:pPr algn="l"/>
          <a:r>
            <a:rPr lang="en-US" sz="2000" dirty="1"/>
            <a:t>For ‘in the money’ stakeholders to determine how to divide up post-restructuring value</a:t>
          </a:r>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custT="1"/>
      <dgm:spPr/>
      <dgm:t>
        <a:bodyPr/>
        <a:lstStyle/>
        <a:p>
          <a:pPr algn="l"/>
          <a:r>
            <a:rPr lang="en-US" sz="1600" dirty="1"/>
            <a:t>Cross-class-cram down is possible in case one in-the-money class (in case of liquidation) has voted in favour of the composition </a:t>
          </a:r>
        </a:p>
        <a:p>
          <a:pPr algn="l"/>
          <a:r>
            <a:rPr lang="en-US" sz="1600" dirty="1"/>
            <a:t>Dissenting creditors that are part of a dissenting class can request the court to refuse the composition in case the ‘Dutch APR’ hasn't been observed</a:t>
          </a:r>
        </a:p>
        <a:p>
          <a:pPr algn="l"/>
          <a:r>
            <a:rPr lang="en-US" sz="1600" dirty="1"/>
            <a:t>Reorganisation value – value realised as a result of the composition being approved, to be distributed among the in the money creditors according to their ranking.</a:t>
          </a:r>
        </a:p>
        <a:p>
          <a:pPr algn="l"/>
          <a:r>
            <a:rPr lang="en-US" sz="1600" dirty="1"/>
            <a:t>Divergence from Dutch APR possible on the basis of a reasonable ground – first case law in, needs to be developed further</a:t>
          </a:r>
        </a:p>
        <a:p>
          <a:pPr algn="l"/>
          <a:r>
            <a:rPr lang="en-US" sz="1600" dirty="1"/>
            <a:t>Preliminary decision – court can render a decision on the matter in advance of voting</a:t>
          </a:r>
        </a:p>
        <a:p>
          <a:pPr algn="l"/>
          <a:r>
            <a:rPr lang="en-US" sz="1600" dirty="1"/>
            <a:t>Valuation disputes expected: can also be dealt with through preliminary decision, judiciary can engage independent third-party expert</a:t>
          </a:r>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87" custLinFactNeighborY="-203"/>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203"/>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0855"/>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8B641023-5978-43AE-9452-5C4A1E90EA81}" type="presOf" srcId="{297B7165-22FD-426C-A6BF-982C3DCEF33A}" destId="{312F7C62-4D56-455A-9BA2-5D6A508B4B7C}" srcOrd="0" destOrd="0" presId="urn:microsoft.com/office/officeart/2005/8/layout/hList7"/>
    <dgm:cxn modelId="{7BE48C15-9818-458F-9B16-E84FAAE0A11F}" type="presParOf" srcId="{312F7C62-4D56-455A-9BA2-5D6A508B4B7C}" destId="{CD34E29F-4F99-4017-994B-7441732B7E8C}" srcOrd="0" destOrd="0" presId="urn:microsoft.com/office/officeart/2005/8/layout/hList7"/>
    <dgm:cxn modelId="{18184C4A-31EB-4582-94AB-D8AF8C22A398}" type="presParOf" srcId="{312F7C62-4D56-455A-9BA2-5D6A508B4B7C}" destId="{BD8685D8-FAAA-4C62-BB0D-953362B62203}" srcOrd="1" destOrd="0" presId="urn:microsoft.com/office/officeart/2005/8/layout/hList7"/>
    <dgm:cxn modelId="{ADA91E72-7E6C-4477-8E6B-DFD30011E869}" type="presParOf" srcId="{BD8685D8-FAAA-4C62-BB0D-953362B62203}" destId="{5E82C9EB-7863-42A7-8DF9-77D4FCC95A20}" srcOrd="0" destOrd="0" presId="urn:microsoft.com/office/officeart/2005/8/layout/hList7"/>
    <dgm:cxn modelId="{A5C4C3FA-B9DA-43CC-920B-C386FA0D79B6}" type="presParOf" srcId="{5E82C9EB-7863-42A7-8DF9-77D4FCC95A20}" destId="{F3034D83-F539-4CFC-8AD2-FBEB827009BD}" srcOrd="0" destOrd="0" presId="urn:microsoft.com/office/officeart/2005/8/layout/hList7"/>
    <dgm:cxn modelId="{89DF0B4D-2237-4279-B6B8-F7E2B0713D27}" type="presOf" srcId="{583097C2-121D-44AB-AC7D-CEA2E95F3D8A}" destId="{F3034D83-F539-4CFC-8AD2-FBEB827009BD}" srcOrd="0" destOrd="0" presId="urn:microsoft.com/office/officeart/2005/8/layout/hList7"/>
    <dgm:cxn modelId="{BECFAA83-4148-46E8-A336-E9CD3C5BD494}" type="presParOf" srcId="{5E82C9EB-7863-42A7-8DF9-77D4FCC95A20}" destId="{D9FC992F-BF46-476B-A9D8-AC08E1469D8F}" srcOrd="1" destOrd="0" presId="urn:microsoft.com/office/officeart/2005/8/layout/hList7"/>
    <dgm:cxn modelId="{5081F1CC-E6DC-4B15-A191-912B43E4868F}" type="presOf" srcId="{583097C2-121D-44AB-AC7D-CEA2E95F3D8A}" destId="{D9FC992F-BF46-476B-A9D8-AC08E1469D8F}" srcOrd="1" destOrd="0" presId="urn:microsoft.com/office/officeart/2005/8/layout/hList7"/>
    <dgm:cxn modelId="{3EA9DCED-585A-4445-81DF-85E6016A1619}" type="presParOf" srcId="{5E82C9EB-7863-42A7-8DF9-77D4FCC95A20}" destId="{FA5A0689-A3AF-43A7-9475-42EF7657B7EF}" srcOrd="2" destOrd="0" presId="urn:microsoft.com/office/officeart/2005/8/layout/hList7"/>
    <dgm:cxn modelId="{04F3A114-C03D-43D1-BCDF-15D339ED96C2}" type="presParOf" srcId="{5E82C9EB-7863-42A7-8DF9-77D4FCC95A20}" destId="{13D478B1-60A1-4953-8D5A-1778A8B4BC05}" srcOrd="3" destOrd="0" presId="urn:microsoft.com/office/officeart/2005/8/layout/hList7"/>
    <dgm:cxn modelId="{22E0F4EA-BCEB-40CC-9C3A-3FAE6EB0C3D6}" type="presParOf" srcId="{BD8685D8-FAAA-4C62-BB0D-953362B62203}" destId="{3901CB09-172F-4FB8-84A7-AD75EE11D217}" srcOrd="1" destOrd="0" presId="urn:microsoft.com/office/officeart/2005/8/layout/hList7"/>
    <dgm:cxn modelId="{11DF5CA0-79EF-4096-8E1F-27939412647E}" type="presOf" srcId="{593A700F-DD89-4070-B252-CB7F0FB21140}" destId="{3901CB09-172F-4FB8-84A7-AD75EE11D217}" srcOrd="0" destOrd="0" presId="urn:microsoft.com/office/officeart/2005/8/layout/hList7"/>
    <dgm:cxn modelId="{0F4D30CA-B2B2-40D0-89C6-8D3EAF624837}" type="presParOf" srcId="{BD8685D8-FAAA-4C62-BB0D-953362B62203}" destId="{8D362A24-507B-444A-B8B7-974CA3FDFFBA}" srcOrd="2" destOrd="0" presId="urn:microsoft.com/office/officeart/2005/8/layout/hList7"/>
    <dgm:cxn modelId="{87AECE07-C671-41BA-8F90-C5192C3BC0BA}" type="presParOf" srcId="{8D362A24-507B-444A-B8B7-974CA3FDFFBA}" destId="{466478CF-9F0F-42C8-85D1-F5922F43CBE7}" srcOrd="0" destOrd="0" presId="urn:microsoft.com/office/officeart/2005/8/layout/hList7"/>
    <dgm:cxn modelId="{AB5E7693-F285-4CEC-A96E-DA94B3D3F26C}" type="presOf" srcId="{FEB63AA9-73C0-4E7B-9CC7-2A62B3DD83E9}" destId="{466478CF-9F0F-42C8-85D1-F5922F43CBE7}" srcOrd="0" destOrd="0" presId="urn:microsoft.com/office/officeart/2005/8/layout/hList7"/>
    <dgm:cxn modelId="{DCC16772-2300-4901-A581-7369075CC17D}" type="presParOf" srcId="{8D362A24-507B-444A-B8B7-974CA3FDFFBA}" destId="{612F5370-8B14-4124-9D59-1ED894E56E15}" srcOrd="1" destOrd="0" presId="urn:microsoft.com/office/officeart/2005/8/layout/hList7"/>
    <dgm:cxn modelId="{F8DFE023-59B8-417B-90A6-56EBDC4A4A0B}" type="presOf" srcId="{FEB63AA9-73C0-4E7B-9CC7-2A62B3DD83E9}" destId="{612F5370-8B14-4124-9D59-1ED894E56E15}" srcOrd="1" destOrd="0" presId="urn:microsoft.com/office/officeart/2005/8/layout/hList7"/>
    <dgm:cxn modelId="{F0A18453-8B13-444C-ACAD-9A81E7A116B6}" type="presParOf" srcId="{8D362A24-507B-444A-B8B7-974CA3FDFFBA}" destId="{8580E6A8-D1CC-4EEC-B5A8-3ED3F997F5FC}" srcOrd="2" destOrd="0" presId="urn:microsoft.com/office/officeart/2005/8/layout/hList7"/>
    <dgm:cxn modelId="{9F66939F-0F8D-4B78-8716-2BF6EC7F2B42}"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5.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custT="1"/>
      <dgm:spPr/>
      <dgm:t>
        <a:bodyPr/>
        <a:lstStyle/>
        <a:p>
          <a:pPr marL="0" marR="0" lvl="0" indent="0" algn="l" defTabSz="914400" fontAlgn="auto" eaLnBrk="1" latinLnBrk="0" hangingPunct="1">
            <a:lnSpc>
              <a:spcPct val="100000"/>
            </a:lnSpc>
            <a:spcBef>
              <a:spcPct val="0"/>
            </a:spcBef>
            <a:spcAft>
              <a:spcPts val="756"/>
            </a:spcAft>
            <a:buClrTx/>
            <a:buSzTx/>
            <a:buFontTx/>
            <a:buNone/>
            <a:defRPr/>
          </a:pPr>
          <a:r>
            <a:rPr lang="en-US" sz="2000" dirty="1"/>
            <a:t>In-court: Always scrutinized (must be confirmed) save for debtors with a turnover &lt;EUR1M when only an insolvency practitioner is required</a:t>
          </a:r>
        </a:p>
        <a:p>
          <a:pPr marL="0" marR="0" lvl="0" indent="0" algn="l" defTabSz="914400" fontAlgn="auto" eaLnBrk="1" latinLnBrk="0" hangingPunct="1">
            <a:lnSpc>
              <a:spcPct val="100000"/>
            </a:lnSpc>
            <a:spcBef>
              <a:spcPct val="0"/>
            </a:spcBef>
            <a:spcAft>
              <a:spcPts val="756"/>
            </a:spcAft>
            <a:buClrTx/>
            <a:buSzTx/>
            <a:buFontTx/>
            <a:buNone/>
            <a:defRPr/>
          </a:pPr>
          <a:r>
            <a:rPr lang="en-US" sz="2000" dirty="1"/>
            <a:t>Exception to exception: if new financing or layoff of &gt;25% of employees</a:t>
          </a:r>
        </a:p>
        <a:p>
          <a:pPr marL="0" lvl="0" algn="l" defTabSz="755650">
            <a:lnSpc>
              <a:spcPct val="90000"/>
            </a:lnSpc>
            <a:spcBef>
              <a:spcPct val="0"/>
            </a:spcBef>
            <a:spcAft>
              <a:spcPts val="756"/>
            </a:spcAft>
            <a:buNone/>
          </a:pPr>
          <a:endParaRPr lang="en-US" sz="2000"/>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r>
            <a:rPr lang="es-ES" sz="2000" dirty="1"/>
            <a:t>Spanish pre-draft Bill further amends and details the existing regime</a:t>
          </a:r>
        </a:p>
        <a:p>
          <a:pPr algn="l"/>
          <a:r>
            <a:rPr lang="es-ES" sz="2000" dirty="1"/>
            <a:t>Court shall analyse the value of the business in case any holdout challenges the homologation ruling based on art 657.6º (creditors’ superior interest)</a:t>
          </a:r>
        </a:p>
        <a:p>
          <a:pPr algn="l"/>
          <a:r>
            <a:rPr lang="es-ES" sz="2000" dirty="1"/>
            <a:t>Comparison between (a) the RA proceeds and (b) the liquidation proceeds (assuming that they are collected in a 2-year period)</a:t>
          </a:r>
          <a:endParaRPr lang="en-US" sz="2000"/>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dgm:spPr/>
      <dgm:t>
        <a:bodyPr/>
        <a:lstStyle/>
        <a:p>
          <a:pPr algn="l"/>
          <a:r>
            <a:rPr lang="en-US" dirty="1"/>
            <a:t>Scrutiny on compliance with legal requirements, not on the merits of the proposal</a:t>
          </a:r>
        </a:p>
        <a:p>
          <a:pPr algn="l"/>
          <a:r>
            <a:rPr lang="en-US" dirty="1"/>
            <a:t>Except if dissenting creditors file opposition to the confirmation of the plan</a:t>
          </a:r>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406"/>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custLinFactNeighborY="-203"/>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203"/>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CCC63691-36F7-4FAF-A9A7-5D8955C36DE3}" type="presOf" srcId="{297B7165-22FD-426C-A6BF-982C3DCEF33A}" destId="{312F7C62-4D56-455A-9BA2-5D6A508B4B7C}" srcOrd="0" destOrd="0" presId="urn:microsoft.com/office/officeart/2005/8/layout/hList7"/>
    <dgm:cxn modelId="{36685F21-3EB1-4570-9DFA-4099F5AD36DF}" type="presParOf" srcId="{312F7C62-4D56-455A-9BA2-5D6A508B4B7C}" destId="{CD34E29F-4F99-4017-994B-7441732B7E8C}" srcOrd="0" destOrd="0" presId="urn:microsoft.com/office/officeart/2005/8/layout/hList7"/>
    <dgm:cxn modelId="{05ECCCF6-1D4C-4A3D-AAC6-3158A564D705}" type="presParOf" srcId="{312F7C62-4D56-455A-9BA2-5D6A508B4B7C}" destId="{BD8685D8-FAAA-4C62-BB0D-953362B62203}" srcOrd="1" destOrd="0" presId="urn:microsoft.com/office/officeart/2005/8/layout/hList7"/>
    <dgm:cxn modelId="{A7E46AA5-74FE-4E97-9704-9780BCD5DF34}" type="presParOf" srcId="{BD8685D8-FAAA-4C62-BB0D-953362B62203}" destId="{451CE8DC-01AF-47B8-97F0-D2ECBA717C0F}" srcOrd="0" destOrd="0" presId="urn:microsoft.com/office/officeart/2005/8/layout/hList7"/>
    <dgm:cxn modelId="{B28D13C9-9BF6-4225-A27B-6CB8C76F5952}" type="presParOf" srcId="{451CE8DC-01AF-47B8-97F0-D2ECBA717C0F}" destId="{2D9506D8-DB01-4982-A855-28D52A70EEF4}" srcOrd="0" destOrd="0" presId="urn:microsoft.com/office/officeart/2005/8/layout/hList7"/>
    <dgm:cxn modelId="{296ED1A6-3CBB-4701-AE62-9CBF3CE6B099}" type="presOf" srcId="{489EBE23-A5C9-49E6-ABC4-7854D0B11C53}" destId="{2D9506D8-DB01-4982-A855-28D52A70EEF4}" srcOrd="0" destOrd="0" presId="urn:microsoft.com/office/officeart/2005/8/layout/hList7"/>
    <dgm:cxn modelId="{31481556-8C1F-4388-960B-10A38143A4BA}" type="presParOf" srcId="{451CE8DC-01AF-47B8-97F0-D2ECBA717C0F}" destId="{F14D94A8-85F7-40B0-AA3C-4B69A5BDAF63}" srcOrd="1" destOrd="0" presId="urn:microsoft.com/office/officeart/2005/8/layout/hList7"/>
    <dgm:cxn modelId="{BF686047-2C56-4121-9362-A95944661A55}" type="presOf" srcId="{489EBE23-A5C9-49E6-ABC4-7854D0B11C53}" destId="{F14D94A8-85F7-40B0-AA3C-4B69A5BDAF63}" srcOrd="1" destOrd="0" presId="urn:microsoft.com/office/officeart/2005/8/layout/hList7"/>
    <dgm:cxn modelId="{CBDF0106-36AE-49D6-A830-D80F81324D2F}" type="presParOf" srcId="{451CE8DC-01AF-47B8-97F0-D2ECBA717C0F}" destId="{E6767697-3198-46C9-B652-2A3E3AE0F27A}" srcOrd="2" destOrd="0" presId="urn:microsoft.com/office/officeart/2005/8/layout/hList7"/>
    <dgm:cxn modelId="{06EC0423-A496-4267-9C30-7E642CBF3ACF}" type="presParOf" srcId="{451CE8DC-01AF-47B8-97F0-D2ECBA717C0F}" destId="{7145AD04-C62D-4656-8CCD-9ABE31F466C3}" srcOrd="3" destOrd="0" presId="urn:microsoft.com/office/officeart/2005/8/layout/hList7"/>
    <dgm:cxn modelId="{4132DEA4-853C-4757-AD8C-C05571AA973B}" type="presParOf" srcId="{BD8685D8-FAAA-4C62-BB0D-953362B62203}" destId="{80C3E94D-2F1E-4574-96B4-06C07B855D49}" srcOrd="1" destOrd="0" presId="urn:microsoft.com/office/officeart/2005/8/layout/hList7"/>
    <dgm:cxn modelId="{020B0429-8DB4-40D5-B28E-8A467C55C264}" type="presOf" srcId="{476935AC-D9CB-431B-9492-7FBC82E5F489}" destId="{80C3E94D-2F1E-4574-96B4-06C07B855D49}" srcOrd="0" destOrd="0" presId="urn:microsoft.com/office/officeart/2005/8/layout/hList7"/>
    <dgm:cxn modelId="{8D925280-A24C-4431-81BC-DB2C07498285}" type="presParOf" srcId="{BD8685D8-FAAA-4C62-BB0D-953362B62203}" destId="{FD1E5800-E869-42EB-8561-ED496CD2507E}" srcOrd="2" destOrd="0" presId="urn:microsoft.com/office/officeart/2005/8/layout/hList7"/>
    <dgm:cxn modelId="{6D54E0EE-34A3-4884-ADDF-A7590A81ADB7}" type="presParOf" srcId="{FD1E5800-E869-42EB-8561-ED496CD2507E}" destId="{6AF1E19D-AA7E-4105-B39A-C3D2003BE7F8}" srcOrd="0" destOrd="0" presId="urn:microsoft.com/office/officeart/2005/8/layout/hList7"/>
    <dgm:cxn modelId="{C37C5B8D-2BC1-4153-ADB4-60752C6EBF68}" type="presOf" srcId="{5F89A980-7905-413A-A031-8F0D8757FC99}" destId="{6AF1E19D-AA7E-4105-B39A-C3D2003BE7F8}" srcOrd="0" destOrd="0" presId="urn:microsoft.com/office/officeart/2005/8/layout/hList7"/>
    <dgm:cxn modelId="{C49F10AA-16AF-4F31-8BF4-59DDC5760C16}" type="presParOf" srcId="{FD1E5800-E869-42EB-8561-ED496CD2507E}" destId="{A5170957-F69F-4247-96C2-D780FB0D6F05}" srcOrd="1" destOrd="0" presId="urn:microsoft.com/office/officeart/2005/8/layout/hList7"/>
    <dgm:cxn modelId="{1A153214-3A73-4D86-BB54-AACE73FEDB0F}" type="presOf" srcId="{5F89A980-7905-413A-A031-8F0D8757FC99}" destId="{A5170957-F69F-4247-96C2-D780FB0D6F05}" srcOrd="1" destOrd="0" presId="urn:microsoft.com/office/officeart/2005/8/layout/hList7"/>
    <dgm:cxn modelId="{3A95F650-990B-4BC2-8212-CF2E62E17C0D}" type="presParOf" srcId="{FD1E5800-E869-42EB-8561-ED496CD2507E}" destId="{036E6FAE-0BA5-413B-9D7B-2B6CD5994C97}" srcOrd="2" destOrd="0" presId="urn:microsoft.com/office/officeart/2005/8/layout/hList7"/>
    <dgm:cxn modelId="{F71E8CF5-12B9-4A71-B7B4-A78A185E1501}" type="presParOf" srcId="{FD1E5800-E869-42EB-8561-ED496CD2507E}" destId="{53796CCC-5DAA-476C-87B6-CFF6013054B0}" srcOrd="3" destOrd="0" presId="urn:microsoft.com/office/officeart/2005/8/layout/hList7"/>
    <dgm:cxn modelId="{37DEA848-DD35-436D-9EAA-E2121C7AB735}" type="presParOf" srcId="{BD8685D8-FAAA-4C62-BB0D-953362B62203}" destId="{C91096C7-4D10-4D43-9E52-C808DAFC9DBE}" srcOrd="3" destOrd="0" presId="urn:microsoft.com/office/officeart/2005/8/layout/hList7"/>
    <dgm:cxn modelId="{26EB1C1E-188C-466B-AE76-A330CEA55097}" type="presOf" srcId="{58F44129-5A02-41DF-92CB-D7F99DC9CE2B}" destId="{C91096C7-4D10-4D43-9E52-C808DAFC9DBE}" srcOrd="0" destOrd="0" presId="urn:microsoft.com/office/officeart/2005/8/layout/hList7"/>
    <dgm:cxn modelId="{D5E13085-900C-4F03-9B76-A491D6751581}" type="presParOf" srcId="{BD8685D8-FAAA-4C62-BB0D-953362B62203}" destId="{5E82C9EB-7863-42A7-8DF9-77D4FCC95A20}" srcOrd="4" destOrd="0" presId="urn:microsoft.com/office/officeart/2005/8/layout/hList7"/>
    <dgm:cxn modelId="{E680F8FF-A872-476F-8060-8FF05F0774D8}" type="presParOf" srcId="{5E82C9EB-7863-42A7-8DF9-77D4FCC95A20}" destId="{F3034D83-F539-4CFC-8AD2-FBEB827009BD}" srcOrd="0" destOrd="0" presId="urn:microsoft.com/office/officeart/2005/8/layout/hList7"/>
    <dgm:cxn modelId="{6D19F390-4470-4150-AEAE-F1A915D6BFD5}" type="presOf" srcId="{583097C2-121D-44AB-AC7D-CEA2E95F3D8A}" destId="{F3034D83-F539-4CFC-8AD2-FBEB827009BD}" srcOrd="0" destOrd="0" presId="urn:microsoft.com/office/officeart/2005/8/layout/hList7"/>
    <dgm:cxn modelId="{6EE60614-F2A0-46A0-B954-50CAEA3C1E02}" type="presParOf" srcId="{5E82C9EB-7863-42A7-8DF9-77D4FCC95A20}" destId="{D9FC992F-BF46-476B-A9D8-AC08E1469D8F}" srcOrd="1" destOrd="0" presId="urn:microsoft.com/office/officeart/2005/8/layout/hList7"/>
    <dgm:cxn modelId="{893C7776-0298-46D9-9112-D1020C66E8C4}" type="presOf" srcId="{583097C2-121D-44AB-AC7D-CEA2E95F3D8A}" destId="{D9FC992F-BF46-476B-A9D8-AC08E1469D8F}" srcOrd="1" destOrd="0" presId="urn:microsoft.com/office/officeart/2005/8/layout/hList7"/>
    <dgm:cxn modelId="{E82EB69B-48DF-4241-9219-77BAE8F7F920}" type="presParOf" srcId="{5E82C9EB-7863-42A7-8DF9-77D4FCC95A20}" destId="{FA5A0689-A3AF-43A7-9475-42EF7657B7EF}" srcOrd="2" destOrd="0" presId="urn:microsoft.com/office/officeart/2005/8/layout/hList7"/>
    <dgm:cxn modelId="{C7B705D8-3178-4283-96EE-D58B56744692}"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6.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custT="1"/>
      <dgm:spPr/>
      <dgm:t>
        <a:bodyPr/>
        <a:lstStyle/>
        <a:p>
          <a:pPr algn="l"/>
          <a:r>
            <a:rPr lang="en-US" sz="2000" dirty="1"/>
            <a:t>No formal ‘best interests of creditors’ test</a:t>
          </a:r>
        </a:p>
        <a:p>
          <a:pPr algn="l"/>
          <a:r>
            <a:rPr lang="en-US" sz="2000" dirty="1"/>
            <a:t>Matter for court’s discretion</a:t>
          </a:r>
        </a:p>
        <a:p>
          <a:pPr algn="l"/>
          <a:r>
            <a:rPr lang="en-US" sz="2000" dirty="1"/>
            <a:t>Focus on ‘in the money’ classes</a:t>
          </a:r>
        </a:p>
        <a:p>
          <a:pPr algn="l"/>
          <a:r>
            <a:rPr lang="en-US" sz="2000" dirty="1"/>
            <a:t>New era of valuation disputes</a:t>
          </a:r>
        </a:p>
        <a:p>
          <a:pPr algn="l"/>
          <a:endParaRPr lang="en-US" sz="1400"/>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custT="1"/>
      <dgm:spPr/>
      <dgm:t>
        <a:bodyPr/>
        <a:lstStyle/>
        <a:p>
          <a:pPr algn="l"/>
          <a:r>
            <a:rPr lang="en-US" sz="2000" dirty="1"/>
            <a:t>Best interest of creditor test - dissenting creditors can request court to refuse composition if test isn't met</a:t>
          </a:r>
        </a:p>
        <a:p>
          <a:pPr algn="l"/>
          <a:r>
            <a:rPr lang="en-US" sz="2000" dirty="1"/>
            <a:t>Liquidation value - will be established on the basis of most likely outcome of realisation of assets in bankruptcy (piece meal or ‘going concern’)</a:t>
          </a:r>
        </a:p>
        <a:p>
          <a:pPr algn="l"/>
          <a:r>
            <a:rPr lang="en-US" sz="2000" dirty="1"/>
            <a:t>Valuation disputes expected – preliminary decision by court can be requested</a:t>
          </a:r>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87" custLinFactNeighborY="-812"/>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812"/>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3294"/>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379642B9-C3C1-4BFC-97E7-A3D7201E9818}" type="presOf" srcId="{297B7165-22FD-426C-A6BF-982C3DCEF33A}" destId="{312F7C62-4D56-455A-9BA2-5D6A508B4B7C}" srcOrd="0" destOrd="0" presId="urn:microsoft.com/office/officeart/2005/8/layout/hList7"/>
    <dgm:cxn modelId="{3C18F6B0-17C4-40A7-B1E8-E7DAF3BAA719}" type="presParOf" srcId="{312F7C62-4D56-455A-9BA2-5D6A508B4B7C}" destId="{CD34E29F-4F99-4017-994B-7441732B7E8C}" srcOrd="0" destOrd="0" presId="urn:microsoft.com/office/officeart/2005/8/layout/hList7"/>
    <dgm:cxn modelId="{DD8A827C-4728-4886-8F20-214AEBEF309C}" type="presParOf" srcId="{312F7C62-4D56-455A-9BA2-5D6A508B4B7C}" destId="{BD8685D8-FAAA-4C62-BB0D-953362B62203}" srcOrd="1" destOrd="0" presId="urn:microsoft.com/office/officeart/2005/8/layout/hList7"/>
    <dgm:cxn modelId="{6C64FB11-D14B-48F9-9AFD-3A998B17C4C7}" type="presParOf" srcId="{BD8685D8-FAAA-4C62-BB0D-953362B62203}" destId="{5E82C9EB-7863-42A7-8DF9-77D4FCC95A20}" srcOrd="0" destOrd="0" presId="urn:microsoft.com/office/officeart/2005/8/layout/hList7"/>
    <dgm:cxn modelId="{208A6069-308A-4376-A127-B2E193A8729D}" type="presParOf" srcId="{5E82C9EB-7863-42A7-8DF9-77D4FCC95A20}" destId="{F3034D83-F539-4CFC-8AD2-FBEB827009BD}" srcOrd="0" destOrd="0" presId="urn:microsoft.com/office/officeart/2005/8/layout/hList7"/>
    <dgm:cxn modelId="{A06DDEAB-725D-4791-98D7-C4B591625774}" type="presOf" srcId="{583097C2-121D-44AB-AC7D-CEA2E95F3D8A}" destId="{F3034D83-F539-4CFC-8AD2-FBEB827009BD}" srcOrd="0" destOrd="0" presId="urn:microsoft.com/office/officeart/2005/8/layout/hList7"/>
    <dgm:cxn modelId="{628DE210-885D-45AE-953D-91291A9682E9}" type="presParOf" srcId="{5E82C9EB-7863-42A7-8DF9-77D4FCC95A20}" destId="{D9FC992F-BF46-476B-A9D8-AC08E1469D8F}" srcOrd="1" destOrd="0" presId="urn:microsoft.com/office/officeart/2005/8/layout/hList7"/>
    <dgm:cxn modelId="{CA04455B-D1B5-4883-A23D-31E78D86724A}" type="presOf" srcId="{583097C2-121D-44AB-AC7D-CEA2E95F3D8A}" destId="{D9FC992F-BF46-476B-A9D8-AC08E1469D8F}" srcOrd="1" destOrd="0" presId="urn:microsoft.com/office/officeart/2005/8/layout/hList7"/>
    <dgm:cxn modelId="{518C6DDB-80FB-42DC-B289-5531D2ACADDF}" type="presParOf" srcId="{5E82C9EB-7863-42A7-8DF9-77D4FCC95A20}" destId="{FA5A0689-A3AF-43A7-9475-42EF7657B7EF}" srcOrd="2" destOrd="0" presId="urn:microsoft.com/office/officeart/2005/8/layout/hList7"/>
    <dgm:cxn modelId="{190B1929-495B-49BE-8F42-C7707F27EC4F}" type="presParOf" srcId="{5E82C9EB-7863-42A7-8DF9-77D4FCC95A20}" destId="{13D478B1-60A1-4953-8D5A-1778A8B4BC05}" srcOrd="3" destOrd="0" presId="urn:microsoft.com/office/officeart/2005/8/layout/hList7"/>
    <dgm:cxn modelId="{7E2D0906-753B-4AD0-96CF-8EF266F31619}" type="presParOf" srcId="{BD8685D8-FAAA-4C62-BB0D-953362B62203}" destId="{3901CB09-172F-4FB8-84A7-AD75EE11D217}" srcOrd="1" destOrd="0" presId="urn:microsoft.com/office/officeart/2005/8/layout/hList7"/>
    <dgm:cxn modelId="{0513D388-F317-4FBB-BFF3-D8499882E625}" type="presOf" srcId="{593A700F-DD89-4070-B252-CB7F0FB21140}" destId="{3901CB09-172F-4FB8-84A7-AD75EE11D217}" srcOrd="0" destOrd="0" presId="urn:microsoft.com/office/officeart/2005/8/layout/hList7"/>
    <dgm:cxn modelId="{A2B1F71F-CB75-4F74-B960-C9BF6845189D}" type="presParOf" srcId="{BD8685D8-FAAA-4C62-BB0D-953362B62203}" destId="{8D362A24-507B-444A-B8B7-974CA3FDFFBA}" srcOrd="2" destOrd="0" presId="urn:microsoft.com/office/officeart/2005/8/layout/hList7"/>
    <dgm:cxn modelId="{BE28DAFD-5240-4F95-A044-16FD7E8975FE}" type="presParOf" srcId="{8D362A24-507B-444A-B8B7-974CA3FDFFBA}" destId="{466478CF-9F0F-42C8-85D1-F5922F43CBE7}" srcOrd="0" destOrd="0" presId="urn:microsoft.com/office/officeart/2005/8/layout/hList7"/>
    <dgm:cxn modelId="{A9917223-643C-461E-93A3-AEBCC21FA6CB}" type="presOf" srcId="{FEB63AA9-73C0-4E7B-9CC7-2A62B3DD83E9}" destId="{466478CF-9F0F-42C8-85D1-F5922F43CBE7}" srcOrd="0" destOrd="0" presId="urn:microsoft.com/office/officeart/2005/8/layout/hList7"/>
    <dgm:cxn modelId="{BB35D295-648C-4F9A-9AF9-CCBE707C901D}" type="presParOf" srcId="{8D362A24-507B-444A-B8B7-974CA3FDFFBA}" destId="{612F5370-8B14-4124-9D59-1ED894E56E15}" srcOrd="1" destOrd="0" presId="urn:microsoft.com/office/officeart/2005/8/layout/hList7"/>
    <dgm:cxn modelId="{51422C85-2C26-470D-8F7E-6BD07569A8FB}" type="presOf" srcId="{FEB63AA9-73C0-4E7B-9CC7-2A62B3DD83E9}" destId="{612F5370-8B14-4124-9D59-1ED894E56E15}" srcOrd="1" destOrd="0" presId="urn:microsoft.com/office/officeart/2005/8/layout/hList7"/>
    <dgm:cxn modelId="{E1165473-11A4-49DD-A48D-B709DF104565}" type="presParOf" srcId="{8D362A24-507B-444A-B8B7-974CA3FDFFBA}" destId="{8580E6A8-D1CC-4EEC-B5A8-3ED3F997F5FC}" srcOrd="2" destOrd="0" presId="urn:microsoft.com/office/officeart/2005/8/layout/hList7"/>
    <dgm:cxn modelId="{328CC519-2A15-43EE-936E-B62647C8382B}"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7.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custT="1"/>
      <dgm:spPr/>
      <dgm:t>
        <a:bodyPr/>
        <a:lstStyle/>
        <a:p>
          <a:pPr marL="0" marR="0" lvl="0" indent="0" algn="l" defTabSz="914400" fontAlgn="auto" eaLnBrk="1" latinLnBrk="0" hangingPunct="1">
            <a:lnSpc>
              <a:spcPct val="100000"/>
            </a:lnSpc>
            <a:spcBef>
              <a:spcPct val="0"/>
            </a:spcBef>
            <a:spcAft>
              <a:spcPts val="756"/>
            </a:spcAft>
            <a:buClrTx/>
            <a:buSzTx/>
            <a:buFontTx/>
            <a:buNone/>
            <a:defRPr/>
          </a:pPr>
          <a:r>
            <a:rPr lang="en-US" sz="2000" dirty="1"/>
            <a:t>New Money Privilege: liens over all unencumbered assets of the debtors for all new and interim financings</a:t>
          </a:r>
        </a:p>
        <a:p>
          <a:pPr marL="0" marR="0" lvl="0" indent="0" algn="l" defTabSz="914400" fontAlgn="auto" eaLnBrk="1" latinLnBrk="0" hangingPunct="1">
            <a:lnSpc>
              <a:spcPct val="100000"/>
            </a:lnSpc>
            <a:spcBef>
              <a:spcPct val="0"/>
            </a:spcBef>
            <a:spcAft>
              <a:spcPts val="756"/>
            </a:spcAft>
            <a:buClrTx/>
            <a:buSzTx/>
            <a:buFontTx/>
            <a:buNone/>
            <a:defRPr/>
          </a:pPr>
          <a:r>
            <a:rPr lang="en-US" sz="2000" dirty="1"/>
            <a:t>If insolvency proceedings opened: will take priority to other new financings in insolvency!</a:t>
          </a:r>
        </a:p>
        <a:p>
          <a:pPr marL="0" lvl="0" algn="l" defTabSz="889000">
            <a:lnSpc>
              <a:spcPct val="90000"/>
            </a:lnSpc>
            <a:spcBef>
              <a:spcPct val="0"/>
            </a:spcBef>
            <a:spcAft>
              <a:spcPts val="756"/>
            </a:spcAft>
            <a:buNone/>
          </a:pPr>
          <a:endParaRPr lang="en-US" sz="2000"/>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lnSpc>
              <a:spcPct val="100000"/>
            </a:lnSpc>
          </a:pPr>
          <a:r>
            <a:rPr lang="en-GB" sz="1900" noProof="0" dirty="1"/>
            <a:t>New Money Privilege: 50% administrative expense &amp; 50% general privileged credit</a:t>
          </a:r>
        </a:p>
        <a:p>
          <a:pPr algn="l">
            <a:lnSpc>
              <a:spcPct val="100000"/>
            </a:lnSpc>
          </a:pPr>
          <a:r>
            <a:rPr lang="en-GB" sz="1900" noProof="0" dirty="1"/>
            <a:t>Pre-draft bill: Interim financing and new money granted in the context of a court-sanctioned restructuring (also when granted by specially related parties to the extent that the affected debt represents 2/3 of the existing debt) benefit from claw back protection and (50%) administrative expense status</a:t>
          </a:r>
          <a:endParaRPr lang="en-US" sz="1900"/>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2000" dirty="1"/>
            <a:t>Interim financing to be authorised by the court</a:t>
          </a:r>
        </a:p>
        <a:p>
          <a:pPr algn="l"/>
          <a:r>
            <a:rPr lang="en-US" sz="2000" dirty="1"/>
            <a:t>DIP financing does not require authorisation</a:t>
          </a:r>
        </a:p>
        <a:p>
          <a:pPr algn="l"/>
          <a:r>
            <a:rPr lang="en-US" sz="2000" dirty="1"/>
            <a:t>Problem: interim and DIP financing rank junior to secured claims</a:t>
          </a:r>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812"/>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203"/>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62EF0194-36DD-421F-8670-EF8BBE4B648A}" type="presOf" srcId="{297B7165-22FD-426C-A6BF-982C3DCEF33A}" destId="{312F7C62-4D56-455A-9BA2-5D6A508B4B7C}" srcOrd="0" destOrd="0" presId="urn:microsoft.com/office/officeart/2005/8/layout/hList7"/>
    <dgm:cxn modelId="{3D1E0984-2F9A-41C9-8E4C-86653927F40C}" type="presParOf" srcId="{312F7C62-4D56-455A-9BA2-5D6A508B4B7C}" destId="{CD34E29F-4F99-4017-994B-7441732B7E8C}" srcOrd="0" destOrd="0" presId="urn:microsoft.com/office/officeart/2005/8/layout/hList7"/>
    <dgm:cxn modelId="{60CDC4EA-CEDF-4B0E-BFE8-2CDBF9F54B2B}" type="presParOf" srcId="{312F7C62-4D56-455A-9BA2-5D6A508B4B7C}" destId="{BD8685D8-FAAA-4C62-BB0D-953362B62203}" srcOrd="1" destOrd="0" presId="urn:microsoft.com/office/officeart/2005/8/layout/hList7"/>
    <dgm:cxn modelId="{C4C76574-89C3-4EF2-8E8C-1B834E8F19DF}" type="presParOf" srcId="{BD8685D8-FAAA-4C62-BB0D-953362B62203}" destId="{451CE8DC-01AF-47B8-97F0-D2ECBA717C0F}" srcOrd="0" destOrd="0" presId="urn:microsoft.com/office/officeart/2005/8/layout/hList7"/>
    <dgm:cxn modelId="{55B3973B-F384-4EB3-B10B-A12510BD82EE}" type="presParOf" srcId="{451CE8DC-01AF-47B8-97F0-D2ECBA717C0F}" destId="{2D9506D8-DB01-4982-A855-28D52A70EEF4}" srcOrd="0" destOrd="0" presId="urn:microsoft.com/office/officeart/2005/8/layout/hList7"/>
    <dgm:cxn modelId="{20480D25-3DDC-4D71-9FBF-6BD60DB58728}" type="presOf" srcId="{489EBE23-A5C9-49E6-ABC4-7854D0B11C53}" destId="{2D9506D8-DB01-4982-A855-28D52A70EEF4}" srcOrd="0" destOrd="0" presId="urn:microsoft.com/office/officeart/2005/8/layout/hList7"/>
    <dgm:cxn modelId="{DBC8C354-3FD7-4794-BAE9-1B9F3373BB6B}" type="presParOf" srcId="{451CE8DC-01AF-47B8-97F0-D2ECBA717C0F}" destId="{F14D94A8-85F7-40B0-AA3C-4B69A5BDAF63}" srcOrd="1" destOrd="0" presId="urn:microsoft.com/office/officeart/2005/8/layout/hList7"/>
    <dgm:cxn modelId="{9D762D12-441A-4F11-86A7-0D666E000DF4}" type="presOf" srcId="{489EBE23-A5C9-49E6-ABC4-7854D0B11C53}" destId="{F14D94A8-85F7-40B0-AA3C-4B69A5BDAF63}" srcOrd="1" destOrd="0" presId="urn:microsoft.com/office/officeart/2005/8/layout/hList7"/>
    <dgm:cxn modelId="{E6DA0438-CCAE-456B-BFB2-8BBB33BE384E}" type="presParOf" srcId="{451CE8DC-01AF-47B8-97F0-D2ECBA717C0F}" destId="{E6767697-3198-46C9-B652-2A3E3AE0F27A}" srcOrd="2" destOrd="0" presId="urn:microsoft.com/office/officeart/2005/8/layout/hList7"/>
    <dgm:cxn modelId="{5E64273D-00E2-4883-96DB-65B93F25C452}" type="presParOf" srcId="{451CE8DC-01AF-47B8-97F0-D2ECBA717C0F}" destId="{7145AD04-C62D-4656-8CCD-9ABE31F466C3}" srcOrd="3" destOrd="0" presId="urn:microsoft.com/office/officeart/2005/8/layout/hList7"/>
    <dgm:cxn modelId="{E59DFC97-28BE-4C76-8D6F-97C318827BD8}" type="presParOf" srcId="{BD8685D8-FAAA-4C62-BB0D-953362B62203}" destId="{80C3E94D-2F1E-4574-96B4-06C07B855D49}" srcOrd="1" destOrd="0" presId="urn:microsoft.com/office/officeart/2005/8/layout/hList7"/>
    <dgm:cxn modelId="{0FEB2C83-D70A-4169-8DA2-C758B86CA032}" type="presOf" srcId="{476935AC-D9CB-431B-9492-7FBC82E5F489}" destId="{80C3E94D-2F1E-4574-96B4-06C07B855D49}" srcOrd="0" destOrd="0" presId="urn:microsoft.com/office/officeart/2005/8/layout/hList7"/>
    <dgm:cxn modelId="{6076F7B7-22B5-4F0A-8F72-B85DCBA5C432}" type="presParOf" srcId="{BD8685D8-FAAA-4C62-BB0D-953362B62203}" destId="{FD1E5800-E869-42EB-8561-ED496CD2507E}" srcOrd="2" destOrd="0" presId="urn:microsoft.com/office/officeart/2005/8/layout/hList7"/>
    <dgm:cxn modelId="{23DBA173-338F-4208-B196-F5F473CAE0F4}" type="presParOf" srcId="{FD1E5800-E869-42EB-8561-ED496CD2507E}" destId="{6AF1E19D-AA7E-4105-B39A-C3D2003BE7F8}" srcOrd="0" destOrd="0" presId="urn:microsoft.com/office/officeart/2005/8/layout/hList7"/>
    <dgm:cxn modelId="{D886815D-2860-435B-A4D3-F388450266ED}" type="presOf" srcId="{5F89A980-7905-413A-A031-8F0D8757FC99}" destId="{6AF1E19D-AA7E-4105-B39A-C3D2003BE7F8}" srcOrd="0" destOrd="0" presId="urn:microsoft.com/office/officeart/2005/8/layout/hList7"/>
    <dgm:cxn modelId="{BB0492C6-5FAC-4673-83DF-3F28B0EA5060}" type="presParOf" srcId="{FD1E5800-E869-42EB-8561-ED496CD2507E}" destId="{A5170957-F69F-4247-96C2-D780FB0D6F05}" srcOrd="1" destOrd="0" presId="urn:microsoft.com/office/officeart/2005/8/layout/hList7"/>
    <dgm:cxn modelId="{E886B8DF-BCF6-454C-841F-0783937BDB96}" type="presOf" srcId="{5F89A980-7905-413A-A031-8F0D8757FC99}" destId="{A5170957-F69F-4247-96C2-D780FB0D6F05}" srcOrd="1" destOrd="0" presId="urn:microsoft.com/office/officeart/2005/8/layout/hList7"/>
    <dgm:cxn modelId="{B20D389E-0249-420D-82C7-7C320CF8B2EE}" type="presParOf" srcId="{FD1E5800-E869-42EB-8561-ED496CD2507E}" destId="{036E6FAE-0BA5-413B-9D7B-2B6CD5994C97}" srcOrd="2" destOrd="0" presId="urn:microsoft.com/office/officeart/2005/8/layout/hList7"/>
    <dgm:cxn modelId="{ABB6DDA7-6500-4D87-9397-1ACFCFD19ECC}" type="presParOf" srcId="{FD1E5800-E869-42EB-8561-ED496CD2507E}" destId="{53796CCC-5DAA-476C-87B6-CFF6013054B0}" srcOrd="3" destOrd="0" presId="urn:microsoft.com/office/officeart/2005/8/layout/hList7"/>
    <dgm:cxn modelId="{48F909A9-F9A7-41D9-BFA2-588A777FFE15}" type="presParOf" srcId="{BD8685D8-FAAA-4C62-BB0D-953362B62203}" destId="{C91096C7-4D10-4D43-9E52-C808DAFC9DBE}" srcOrd="3" destOrd="0" presId="urn:microsoft.com/office/officeart/2005/8/layout/hList7"/>
    <dgm:cxn modelId="{E331EAC8-4800-4A58-9680-07D3B874FC55}" type="presOf" srcId="{58F44129-5A02-41DF-92CB-D7F99DC9CE2B}" destId="{C91096C7-4D10-4D43-9E52-C808DAFC9DBE}" srcOrd="0" destOrd="0" presId="urn:microsoft.com/office/officeart/2005/8/layout/hList7"/>
    <dgm:cxn modelId="{2E1FE626-B7D3-4451-949A-AAB03584F150}" type="presParOf" srcId="{BD8685D8-FAAA-4C62-BB0D-953362B62203}" destId="{5E82C9EB-7863-42A7-8DF9-77D4FCC95A20}" srcOrd="4" destOrd="0" presId="urn:microsoft.com/office/officeart/2005/8/layout/hList7"/>
    <dgm:cxn modelId="{6BAF4AB1-0F1E-449D-B497-E601F1308940}" type="presParOf" srcId="{5E82C9EB-7863-42A7-8DF9-77D4FCC95A20}" destId="{F3034D83-F539-4CFC-8AD2-FBEB827009BD}" srcOrd="0" destOrd="0" presId="urn:microsoft.com/office/officeart/2005/8/layout/hList7"/>
    <dgm:cxn modelId="{4C071612-CFC4-4EC6-9D97-BC4DFE31E48F}" type="presOf" srcId="{583097C2-121D-44AB-AC7D-CEA2E95F3D8A}" destId="{F3034D83-F539-4CFC-8AD2-FBEB827009BD}" srcOrd="0" destOrd="0" presId="urn:microsoft.com/office/officeart/2005/8/layout/hList7"/>
    <dgm:cxn modelId="{4FF58381-E437-4B3C-AF2B-6A20C79F0431}" type="presParOf" srcId="{5E82C9EB-7863-42A7-8DF9-77D4FCC95A20}" destId="{D9FC992F-BF46-476B-A9D8-AC08E1469D8F}" srcOrd="1" destOrd="0" presId="urn:microsoft.com/office/officeart/2005/8/layout/hList7"/>
    <dgm:cxn modelId="{0FE8D2DD-49E1-40CA-A3DB-6680CE8BEA62}" type="presOf" srcId="{583097C2-121D-44AB-AC7D-CEA2E95F3D8A}" destId="{D9FC992F-BF46-476B-A9D8-AC08E1469D8F}" srcOrd="1" destOrd="0" presId="urn:microsoft.com/office/officeart/2005/8/layout/hList7"/>
    <dgm:cxn modelId="{B79EF4A2-B09C-43A5-B744-F6B179A9F12A}" type="presParOf" srcId="{5E82C9EB-7863-42A7-8DF9-77D4FCC95A20}" destId="{FA5A0689-A3AF-43A7-9475-42EF7657B7EF}" srcOrd="2" destOrd="0" presId="urn:microsoft.com/office/officeart/2005/8/layout/hList7"/>
    <dgm:cxn modelId="{F8E8EC04-D9D5-448B-BF5C-39CCAD02B6F8}"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8.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phldrT="[Text]"/>
      <dgm:spPr/>
      <dgm:t>
        <a:bodyPr/>
        <a:lstStyle/>
        <a:p>
          <a:pPr algn="l" rtl="0"/>
          <a:r>
            <a:rPr lang="en-GB" baseline="0" dirty="1">
              <a:solidFill>
                <a:schemeClr val="dk1"/>
              </a:solidFill>
              <a:latin typeface="+mn-lt"/>
              <a:ea typeface="+mn-ea"/>
              <a:cs typeface="+mn-cs"/>
            </a:rPr>
            <a:t>No formal provision for post-petition financing</a:t>
          </a:r>
        </a:p>
        <a:p>
          <a:pPr algn="l" rtl="0"/>
          <a:r>
            <a:rPr lang="en-GB" baseline="0" dirty="1">
              <a:solidFill>
                <a:schemeClr val="dk1"/>
              </a:solidFill>
              <a:latin typeface="+mn-lt"/>
              <a:ea typeface="+mn-ea"/>
              <a:cs typeface="+mn-cs"/>
            </a:rPr>
            <a:t>New funding must comply with permissions under existing debt documentation (unless approval for new funding is granted under the plan itself)</a:t>
          </a:r>
        </a:p>
        <a:p>
          <a:pPr algn="l" rtl="0"/>
          <a:r>
            <a:rPr lang="en-GB" baseline="0" dirty="1">
              <a:solidFill>
                <a:schemeClr val="dk1"/>
              </a:solidFill>
              <a:latin typeface="+mn-lt"/>
              <a:ea typeface="+mn-ea"/>
              <a:cs typeface="+mn-cs"/>
            </a:rPr>
            <a:t>UK Government is considering the introduction of additional DIP financing provisions in due course</a:t>
          </a:r>
          <a:endParaRPr lang="en-US"/>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custT="1"/>
      <dgm:spPr/>
      <dgm:t>
        <a:bodyPr/>
        <a:lstStyle/>
        <a:p>
          <a:pPr algn="l">
            <a:buNone/>
          </a:pPr>
          <a:r>
            <a:rPr lang="en-US" sz="1800" dirty="1"/>
            <a:t>Safe harbour for </a:t>
          </a:r>
          <a:r>
            <a:rPr lang="en-US" sz="1800" u="sng" dirty="1"/>
            <a:t>legal acts (e.g. emergency financing) </a:t>
          </a:r>
          <a:r>
            <a:rPr lang="en-US" sz="1800" b="0" i="0" u="sng" strike="noStrike" cap="none" dirty="1">
              <a:solidFill>
                <a:schemeClr val="dk1"/>
              </a:solidFill>
              <a:effectLst/>
              <a:latin typeface="+mn-lt"/>
              <a:ea typeface="+mn-ea"/>
              <a:cs typeface="Calibri"/>
              <a:sym typeface="Calibri"/>
            </a:rPr>
            <a:t>necessary to continue the business while </a:t>
          </a:r>
          <a:r>
            <a:rPr lang="en-US" sz="1800" b="0" i="0" u="none" strike="noStrike" cap="none" dirty="1">
              <a:solidFill>
                <a:schemeClr val="dk1"/>
              </a:solidFill>
              <a:effectLst/>
              <a:latin typeface="+mn-lt"/>
              <a:ea typeface="+mn-ea"/>
              <a:cs typeface="Calibri"/>
              <a:sym typeface="Calibri"/>
            </a:rPr>
            <a:t>preparing the composition if sanctioned in advance by the court, which will assess whether the act is in the interest of the joint creditors and doesn’t prejudice individual creditors</a:t>
          </a:r>
        </a:p>
        <a:p>
          <a:pPr algn="l">
            <a:buNone/>
          </a:pPr>
          <a:r>
            <a:rPr lang="en-US" sz="1800" b="0" i="0" u="none" strike="noStrike" cap="none" dirty="1">
              <a:solidFill>
                <a:schemeClr val="dk1"/>
              </a:solidFill>
              <a:effectLst/>
              <a:latin typeface="+mn-lt"/>
              <a:ea typeface="+mn-ea"/>
              <a:cs typeface="Calibri"/>
              <a:sym typeface="Calibri"/>
            </a:rPr>
            <a:t>Proposed legislation in line with art. 17 /18 Directive will expand protection to </a:t>
          </a:r>
          <a:r>
            <a:rPr lang="en-US" sz="1800" b="0" i="0" u="sng" strike="noStrike" cap="none" dirty="1">
              <a:solidFill>
                <a:schemeClr val="dk1"/>
              </a:solidFill>
              <a:effectLst/>
              <a:latin typeface="+mn-lt"/>
              <a:ea typeface="+mn-ea"/>
              <a:cs typeface="Calibri"/>
              <a:sym typeface="Calibri"/>
            </a:rPr>
            <a:t>legal acts necessary to implement the composition</a:t>
          </a:r>
          <a:endParaRPr lang="en-US" sz="1800" b="0" i="0" u="none" strike="noStrike" cap="none">
            <a:solidFill>
              <a:schemeClr val="dk1"/>
            </a:solidFill>
            <a:effectLst/>
            <a:latin typeface="+mn-lt"/>
            <a:ea typeface="+mn-ea"/>
            <a:cs typeface="Calibri"/>
            <a:sym typeface="Calibri"/>
          </a:endParaRPr>
        </a:p>
        <a:p>
          <a:pPr algn="l">
            <a:buNone/>
          </a:pPr>
          <a:r>
            <a:rPr lang="en-US" sz="1800" b="0" i="0" u="none" strike="noStrike" cap="none" dirty="1">
              <a:solidFill>
                <a:schemeClr val="dk1"/>
              </a:solidFill>
              <a:effectLst/>
              <a:latin typeface="+mn-lt"/>
              <a:ea typeface="+mn-ea"/>
              <a:cs typeface="Calibri"/>
              <a:sym typeface="Calibri"/>
            </a:rPr>
            <a:t>Under the proposed legislation, new financing cannot be set aside if the court approves the composition of which it forms part. However, the court will assess whether (i) the new financing is "immediately necessary" for the execution of the composition and (ii) the interests of other creditors are unreasonably affected by the new financing, leading to refusal of the composition if these criteria aren’t met</a:t>
          </a:r>
          <a:endParaRPr lang="en-US" sz="1800"/>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404"/>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812"/>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3294"/>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A9EE80B2-BDE8-4A5E-BDA4-92AE5A98FF2A}" type="presOf" srcId="{297B7165-22FD-426C-A6BF-982C3DCEF33A}" destId="{312F7C62-4D56-455A-9BA2-5D6A508B4B7C}" srcOrd="0" destOrd="0" presId="urn:microsoft.com/office/officeart/2005/8/layout/hList7"/>
    <dgm:cxn modelId="{3CA93933-6DE2-4C9E-B9AD-67860A1AE6D8}" type="presParOf" srcId="{312F7C62-4D56-455A-9BA2-5D6A508B4B7C}" destId="{CD34E29F-4F99-4017-994B-7441732B7E8C}" srcOrd="0" destOrd="0" presId="urn:microsoft.com/office/officeart/2005/8/layout/hList7"/>
    <dgm:cxn modelId="{476C024C-6DC7-4C8A-B6AD-EFCE0DE71B66}" type="presParOf" srcId="{312F7C62-4D56-455A-9BA2-5D6A508B4B7C}" destId="{BD8685D8-FAAA-4C62-BB0D-953362B62203}" srcOrd="1" destOrd="0" presId="urn:microsoft.com/office/officeart/2005/8/layout/hList7"/>
    <dgm:cxn modelId="{E0F60DF9-0F89-49F8-A74E-1A794DB7E8C8}" type="presParOf" srcId="{BD8685D8-FAAA-4C62-BB0D-953362B62203}" destId="{5E82C9EB-7863-42A7-8DF9-77D4FCC95A20}" srcOrd="0" destOrd="0" presId="urn:microsoft.com/office/officeart/2005/8/layout/hList7"/>
    <dgm:cxn modelId="{CBCA59B8-4038-4339-8938-EBD9642695AF}" type="presParOf" srcId="{5E82C9EB-7863-42A7-8DF9-77D4FCC95A20}" destId="{F3034D83-F539-4CFC-8AD2-FBEB827009BD}" srcOrd="0" destOrd="0" presId="urn:microsoft.com/office/officeart/2005/8/layout/hList7"/>
    <dgm:cxn modelId="{93C24741-88FA-4D7D-913B-D92AF5A93940}" type="presOf" srcId="{583097C2-121D-44AB-AC7D-CEA2E95F3D8A}" destId="{F3034D83-F539-4CFC-8AD2-FBEB827009BD}" srcOrd="0" destOrd="0" presId="urn:microsoft.com/office/officeart/2005/8/layout/hList7"/>
    <dgm:cxn modelId="{CE37B7F9-A16C-460E-A35C-4A8067CD8333}" type="presParOf" srcId="{5E82C9EB-7863-42A7-8DF9-77D4FCC95A20}" destId="{D9FC992F-BF46-476B-A9D8-AC08E1469D8F}" srcOrd="1" destOrd="0" presId="urn:microsoft.com/office/officeart/2005/8/layout/hList7"/>
    <dgm:cxn modelId="{3786B5F2-B5FB-4020-A959-F6F16652FE21}" type="presOf" srcId="{583097C2-121D-44AB-AC7D-CEA2E95F3D8A}" destId="{D9FC992F-BF46-476B-A9D8-AC08E1469D8F}" srcOrd="1" destOrd="0" presId="urn:microsoft.com/office/officeart/2005/8/layout/hList7"/>
    <dgm:cxn modelId="{36716469-5125-4376-BDDB-2C83EA42869F}" type="presParOf" srcId="{5E82C9EB-7863-42A7-8DF9-77D4FCC95A20}" destId="{FA5A0689-A3AF-43A7-9475-42EF7657B7EF}" srcOrd="2" destOrd="0" presId="urn:microsoft.com/office/officeart/2005/8/layout/hList7"/>
    <dgm:cxn modelId="{D6481C30-259D-4254-9A1C-C327882F4593}" type="presParOf" srcId="{5E82C9EB-7863-42A7-8DF9-77D4FCC95A20}" destId="{13D478B1-60A1-4953-8D5A-1778A8B4BC05}" srcOrd="3" destOrd="0" presId="urn:microsoft.com/office/officeart/2005/8/layout/hList7"/>
    <dgm:cxn modelId="{826B290D-E1B3-4DD9-93D8-D45DE491348E}" type="presParOf" srcId="{BD8685D8-FAAA-4C62-BB0D-953362B62203}" destId="{3901CB09-172F-4FB8-84A7-AD75EE11D217}" srcOrd="1" destOrd="0" presId="urn:microsoft.com/office/officeart/2005/8/layout/hList7"/>
    <dgm:cxn modelId="{35F0B519-889C-41E1-B681-72D44778172C}" type="presOf" srcId="{593A700F-DD89-4070-B252-CB7F0FB21140}" destId="{3901CB09-172F-4FB8-84A7-AD75EE11D217}" srcOrd="0" destOrd="0" presId="urn:microsoft.com/office/officeart/2005/8/layout/hList7"/>
    <dgm:cxn modelId="{E0260742-7933-40FA-B4AA-12909E3ACC15}" type="presParOf" srcId="{BD8685D8-FAAA-4C62-BB0D-953362B62203}" destId="{8D362A24-507B-444A-B8B7-974CA3FDFFBA}" srcOrd="2" destOrd="0" presId="urn:microsoft.com/office/officeart/2005/8/layout/hList7"/>
    <dgm:cxn modelId="{B86A83E2-7661-4B5C-A82B-9579E9A9ED72}" type="presParOf" srcId="{8D362A24-507B-444A-B8B7-974CA3FDFFBA}" destId="{466478CF-9F0F-42C8-85D1-F5922F43CBE7}" srcOrd="0" destOrd="0" presId="urn:microsoft.com/office/officeart/2005/8/layout/hList7"/>
    <dgm:cxn modelId="{83C7D783-D497-45C5-9386-1D2C3FF0B635}" type="presOf" srcId="{FEB63AA9-73C0-4E7B-9CC7-2A62B3DD83E9}" destId="{466478CF-9F0F-42C8-85D1-F5922F43CBE7}" srcOrd="0" destOrd="0" presId="urn:microsoft.com/office/officeart/2005/8/layout/hList7"/>
    <dgm:cxn modelId="{942AC005-6F90-471D-B6AD-5D539DAD976C}" type="presParOf" srcId="{8D362A24-507B-444A-B8B7-974CA3FDFFBA}" destId="{612F5370-8B14-4124-9D59-1ED894E56E15}" srcOrd="1" destOrd="0" presId="urn:microsoft.com/office/officeart/2005/8/layout/hList7"/>
    <dgm:cxn modelId="{1FE8A273-B2A5-4852-BA26-9AEE9CFF481B}" type="presOf" srcId="{FEB63AA9-73C0-4E7B-9CC7-2A62B3DD83E9}" destId="{612F5370-8B14-4124-9D59-1ED894E56E15}" srcOrd="1" destOrd="0" presId="urn:microsoft.com/office/officeart/2005/8/layout/hList7"/>
    <dgm:cxn modelId="{C146F863-C98A-4706-95DF-E82AFBC42C0D}" type="presParOf" srcId="{8D362A24-507B-444A-B8B7-974CA3FDFFBA}" destId="{8580E6A8-D1CC-4EEC-B5A8-3ED3F997F5FC}" srcOrd="2" destOrd="0" presId="urn:microsoft.com/office/officeart/2005/8/layout/hList7"/>
    <dgm:cxn modelId="{414AEA2B-165A-4D3A-BF92-A48D80DA9481}"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19.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custT="1"/>
      <dgm:spPr/>
      <dgm:t>
        <a:bodyPr/>
        <a:lstStyle/>
        <a:p>
          <a:pPr algn="l"/>
          <a:r>
            <a:rPr lang="en-US" sz="2000" dirty="1"/>
            <a:t>Safe harbor – protection against annulment if reasonable and immediately necessary</a:t>
          </a:r>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r>
            <a:rPr lang="es-ES" sz="2000" dirty="1"/>
            <a:t>Broad protection. Claw-back protection is extended to all acts, transactions or agreements under the RA (and, sometimes, to those carried out in anticipation or as a consequence thereof), regardless of their nature and form</a:t>
          </a:r>
        </a:p>
        <a:p>
          <a:pPr algn="l"/>
          <a:r>
            <a:rPr lang="es-ES" sz="2000" dirty="1"/>
            <a:t>Pre-draft bill: Even more certainty, since express reference is made to acts, transactions or agreements occurring before or after the signing of the RA</a:t>
          </a:r>
          <a:endParaRPr lang="en-US" sz="2000"/>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2000" dirty="1"/>
            <a:t>Safe harbour against risk of claw back actions</a:t>
          </a:r>
        </a:p>
        <a:p>
          <a:pPr algn="l"/>
          <a:r>
            <a:rPr lang="en-US" sz="2000" dirty="1"/>
            <a:t>No safe harbour for criminal liability</a:t>
          </a:r>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406"/>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203"/>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8E3495DA-BD47-4A41-9C3C-26173549B9A5}" type="presOf" srcId="{297B7165-22FD-426C-A6BF-982C3DCEF33A}" destId="{312F7C62-4D56-455A-9BA2-5D6A508B4B7C}" srcOrd="0" destOrd="0" presId="urn:microsoft.com/office/officeart/2005/8/layout/hList7"/>
    <dgm:cxn modelId="{6910EF38-7107-494F-9064-9398B15CEAF0}" type="presParOf" srcId="{312F7C62-4D56-455A-9BA2-5D6A508B4B7C}" destId="{CD34E29F-4F99-4017-994B-7441732B7E8C}" srcOrd="0" destOrd="0" presId="urn:microsoft.com/office/officeart/2005/8/layout/hList7"/>
    <dgm:cxn modelId="{10272C53-9961-4721-9E9D-5FC482FADA1A}" type="presParOf" srcId="{312F7C62-4D56-455A-9BA2-5D6A508B4B7C}" destId="{BD8685D8-FAAA-4C62-BB0D-953362B62203}" srcOrd="1" destOrd="0" presId="urn:microsoft.com/office/officeart/2005/8/layout/hList7"/>
    <dgm:cxn modelId="{D9FA146C-23A5-481B-A30B-D1B22660FBD3}" type="presParOf" srcId="{BD8685D8-FAAA-4C62-BB0D-953362B62203}" destId="{451CE8DC-01AF-47B8-97F0-D2ECBA717C0F}" srcOrd="0" destOrd="0" presId="urn:microsoft.com/office/officeart/2005/8/layout/hList7"/>
    <dgm:cxn modelId="{5E1EC395-C16B-4A4D-9105-C911AE951EDA}" type="presParOf" srcId="{451CE8DC-01AF-47B8-97F0-D2ECBA717C0F}" destId="{2D9506D8-DB01-4982-A855-28D52A70EEF4}" srcOrd="0" destOrd="0" presId="urn:microsoft.com/office/officeart/2005/8/layout/hList7"/>
    <dgm:cxn modelId="{12DF5D38-FACC-4218-A494-F1BB0CB6673E}" type="presOf" srcId="{489EBE23-A5C9-49E6-ABC4-7854D0B11C53}" destId="{2D9506D8-DB01-4982-A855-28D52A70EEF4}" srcOrd="0" destOrd="0" presId="urn:microsoft.com/office/officeart/2005/8/layout/hList7"/>
    <dgm:cxn modelId="{7893E7C8-6247-4C44-9193-BF20F7AE2256}" type="presParOf" srcId="{451CE8DC-01AF-47B8-97F0-D2ECBA717C0F}" destId="{F14D94A8-85F7-40B0-AA3C-4B69A5BDAF63}" srcOrd="1" destOrd="0" presId="urn:microsoft.com/office/officeart/2005/8/layout/hList7"/>
    <dgm:cxn modelId="{FFA2A1BA-8E21-428C-84BF-7F82E621579C}" type="presOf" srcId="{489EBE23-A5C9-49E6-ABC4-7854D0B11C53}" destId="{F14D94A8-85F7-40B0-AA3C-4B69A5BDAF63}" srcOrd="1" destOrd="0" presId="urn:microsoft.com/office/officeart/2005/8/layout/hList7"/>
    <dgm:cxn modelId="{CD0B23C0-887B-46C0-9615-DC867E22990B}" type="presParOf" srcId="{451CE8DC-01AF-47B8-97F0-D2ECBA717C0F}" destId="{E6767697-3198-46C9-B652-2A3E3AE0F27A}" srcOrd="2" destOrd="0" presId="urn:microsoft.com/office/officeart/2005/8/layout/hList7"/>
    <dgm:cxn modelId="{893E696F-280A-41AD-B1A8-0EBBA6AB9F64}" type="presParOf" srcId="{451CE8DC-01AF-47B8-97F0-D2ECBA717C0F}" destId="{7145AD04-C62D-4656-8CCD-9ABE31F466C3}" srcOrd="3" destOrd="0" presId="urn:microsoft.com/office/officeart/2005/8/layout/hList7"/>
    <dgm:cxn modelId="{51B0BFA5-D091-45EC-9460-8DD8FCC5341D}" type="presParOf" srcId="{BD8685D8-FAAA-4C62-BB0D-953362B62203}" destId="{80C3E94D-2F1E-4574-96B4-06C07B855D49}" srcOrd="1" destOrd="0" presId="urn:microsoft.com/office/officeart/2005/8/layout/hList7"/>
    <dgm:cxn modelId="{49E837B5-7314-4AEE-B792-C8FB44FE6261}" type="presOf" srcId="{476935AC-D9CB-431B-9492-7FBC82E5F489}" destId="{80C3E94D-2F1E-4574-96B4-06C07B855D49}" srcOrd="0" destOrd="0" presId="urn:microsoft.com/office/officeart/2005/8/layout/hList7"/>
    <dgm:cxn modelId="{9C0B5D52-5660-4A02-9CA8-BA01139CEE9B}" type="presParOf" srcId="{BD8685D8-FAAA-4C62-BB0D-953362B62203}" destId="{FD1E5800-E869-42EB-8561-ED496CD2507E}" srcOrd="2" destOrd="0" presId="urn:microsoft.com/office/officeart/2005/8/layout/hList7"/>
    <dgm:cxn modelId="{158384D5-971C-45EF-B5AF-DCAC23815C40}" type="presParOf" srcId="{FD1E5800-E869-42EB-8561-ED496CD2507E}" destId="{6AF1E19D-AA7E-4105-B39A-C3D2003BE7F8}" srcOrd="0" destOrd="0" presId="urn:microsoft.com/office/officeart/2005/8/layout/hList7"/>
    <dgm:cxn modelId="{465552BB-60AB-4296-A782-E239F6180B30}" type="presOf" srcId="{5F89A980-7905-413A-A031-8F0D8757FC99}" destId="{6AF1E19D-AA7E-4105-B39A-C3D2003BE7F8}" srcOrd="0" destOrd="0" presId="urn:microsoft.com/office/officeart/2005/8/layout/hList7"/>
    <dgm:cxn modelId="{381DFEA2-3450-4712-BF43-7057F08173CA}" type="presParOf" srcId="{FD1E5800-E869-42EB-8561-ED496CD2507E}" destId="{A5170957-F69F-4247-96C2-D780FB0D6F05}" srcOrd="1" destOrd="0" presId="urn:microsoft.com/office/officeart/2005/8/layout/hList7"/>
    <dgm:cxn modelId="{9BF76646-2F56-4740-9036-9F338B7557C1}" type="presOf" srcId="{5F89A980-7905-413A-A031-8F0D8757FC99}" destId="{A5170957-F69F-4247-96C2-D780FB0D6F05}" srcOrd="1" destOrd="0" presId="urn:microsoft.com/office/officeart/2005/8/layout/hList7"/>
    <dgm:cxn modelId="{879E2032-0592-4186-ABEA-231584EF022D}" type="presParOf" srcId="{FD1E5800-E869-42EB-8561-ED496CD2507E}" destId="{036E6FAE-0BA5-413B-9D7B-2B6CD5994C97}" srcOrd="2" destOrd="0" presId="urn:microsoft.com/office/officeart/2005/8/layout/hList7"/>
    <dgm:cxn modelId="{EE5466ED-D65E-4C96-876D-BBF06264567C}" type="presParOf" srcId="{FD1E5800-E869-42EB-8561-ED496CD2507E}" destId="{53796CCC-5DAA-476C-87B6-CFF6013054B0}" srcOrd="3" destOrd="0" presId="urn:microsoft.com/office/officeart/2005/8/layout/hList7"/>
    <dgm:cxn modelId="{981A326B-FC12-4295-B57B-D1ED0BCB698E}" type="presParOf" srcId="{BD8685D8-FAAA-4C62-BB0D-953362B62203}" destId="{C91096C7-4D10-4D43-9E52-C808DAFC9DBE}" srcOrd="3" destOrd="0" presId="urn:microsoft.com/office/officeart/2005/8/layout/hList7"/>
    <dgm:cxn modelId="{E72D28B5-33C5-4E6C-B257-DEDEE87509B3}" type="presOf" srcId="{58F44129-5A02-41DF-92CB-D7F99DC9CE2B}" destId="{C91096C7-4D10-4D43-9E52-C808DAFC9DBE}" srcOrd="0" destOrd="0" presId="urn:microsoft.com/office/officeart/2005/8/layout/hList7"/>
    <dgm:cxn modelId="{A048078E-CDB3-4073-A28B-856AF4C73A02}" type="presParOf" srcId="{BD8685D8-FAAA-4C62-BB0D-953362B62203}" destId="{5E82C9EB-7863-42A7-8DF9-77D4FCC95A20}" srcOrd="4" destOrd="0" presId="urn:microsoft.com/office/officeart/2005/8/layout/hList7"/>
    <dgm:cxn modelId="{EDD69F05-B755-49FA-91FD-FC71ED3BE5BE}" type="presParOf" srcId="{5E82C9EB-7863-42A7-8DF9-77D4FCC95A20}" destId="{F3034D83-F539-4CFC-8AD2-FBEB827009BD}" srcOrd="0" destOrd="0" presId="urn:microsoft.com/office/officeart/2005/8/layout/hList7"/>
    <dgm:cxn modelId="{C09F5386-C332-45FD-93D7-6CD8828E2200}" type="presOf" srcId="{583097C2-121D-44AB-AC7D-CEA2E95F3D8A}" destId="{F3034D83-F539-4CFC-8AD2-FBEB827009BD}" srcOrd="0" destOrd="0" presId="urn:microsoft.com/office/officeart/2005/8/layout/hList7"/>
    <dgm:cxn modelId="{6544AFBD-0463-418E-8710-9493E3A01CD9}" type="presParOf" srcId="{5E82C9EB-7863-42A7-8DF9-77D4FCC95A20}" destId="{D9FC992F-BF46-476B-A9D8-AC08E1469D8F}" srcOrd="1" destOrd="0" presId="urn:microsoft.com/office/officeart/2005/8/layout/hList7"/>
    <dgm:cxn modelId="{8B2B32CF-8E10-413C-A1FF-D6B46DD04FE1}" type="presOf" srcId="{583097C2-121D-44AB-AC7D-CEA2E95F3D8A}" destId="{D9FC992F-BF46-476B-A9D8-AC08E1469D8F}" srcOrd="1" destOrd="0" presId="urn:microsoft.com/office/officeart/2005/8/layout/hList7"/>
    <dgm:cxn modelId="{E0FD87FF-0CB1-42F7-8345-B9AAE178CB3F}" type="presParOf" srcId="{5E82C9EB-7863-42A7-8DF9-77D4FCC95A20}" destId="{FA5A0689-A3AF-43A7-9475-42EF7657B7EF}" srcOrd="2" destOrd="0" presId="urn:microsoft.com/office/officeart/2005/8/layout/hList7"/>
    <dgm:cxn modelId="{D6EAFA47-BE00-4FD9-8078-469885C4ECFC}"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2.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dgm:spPr/>
      <dgm:t>
        <a:bodyPr/>
        <a:lstStyle/>
        <a:p>
          <a:r>
            <a:rPr lang="en-US" dirty="1"/>
            <a:t>Ilena Glodeanu Wolf Theiss, Bucharest</a:t>
          </a:r>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dgm:spPr/>
      <dgm:t>
        <a:bodyPr/>
        <a:lstStyle/>
        <a:p>
          <a:r>
            <a:rPr lang="en-US" dirty="1"/>
            <a:t>Ignacio Buil</a:t>
          </a:r>
          <a:br>
            <a:rPr lang="en-US" dirty="1"/>
          </a:br>
          <a:r>
            <a:rPr lang="en-US" dirty="1"/>
            <a:t>C</a:t>
          </a:r>
          <a:r>
            <a:rPr lang="en-GB" dirty="1"/>
            <a:t>uatrecasas</a:t>
          </a:r>
          <a:r>
            <a:rPr lang="en-US" dirty="1"/>
            <a:t>, London</a:t>
          </a:r>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dgm:spPr/>
      <dgm:t>
        <a:bodyPr/>
        <a:lstStyle/>
        <a:p>
          <a:r>
            <a:rPr lang="en-GB" dirty="1"/>
            <a:t>Hamish Patrick Shepherd and Wedderburn, Edinburgh</a:t>
          </a:r>
          <a:endParaRPr lang="en-US"/>
        </a:p>
      </dgm:t>
    </dgm:pt>
    <dgm:pt modelId="{593A700F-DD89-4070-B252-CB7F0FB21140}" cxnId="{43AD231C-06A5-41FA-835A-03BE9529FB39}" type="sibTrans">
      <dgm:prSet/>
      <dgm:spPr/>
      <dgm:t>
        <a:bodyPr/>
        <a:lstStyle/>
        <a:p>
          <a:endParaRPr lang="en-US"/>
        </a:p>
      </dgm:t>
    </dgm:pt>
    <dgm:pt modelId="{9DCCD5E8-C3EF-4B12-9B46-CB5F8647B34F}" cxnId="{8B27903E-E836-4558-B65A-397FD2D4C890}" type="parTrans">
      <dgm:prSet/>
      <dgm:spPr/>
      <dgm:t>
        <a:bodyPr/>
        <a:lstStyle/>
        <a:p>
          <a:endParaRPr lang="en-US"/>
        </a:p>
      </dgm:t>
    </dgm:pt>
    <dgm:pt modelId="{AD96A739-19F9-4620-B28B-37B5EDE3721C}">
      <dgm:prSet phldrT="[Text]"/>
      <dgm:spPr/>
      <dgm:t>
        <a:bodyPr/>
        <a:lstStyle/>
        <a:p>
          <a:r>
            <a:rPr lang="en-GB" dirty="1"/>
            <a:t>Kate Stephenson</a:t>
          </a:r>
          <a:br>
            <a:rPr lang="en-GB" dirty="1"/>
          </a:br>
          <a:r>
            <a:rPr lang="en-GB" dirty="1"/>
            <a:t>Kirkland &amp; Ellis, London</a:t>
          </a:r>
          <a:endParaRPr lang="en-US"/>
        </a:p>
      </dgm:t>
    </dgm:pt>
    <dgm:pt modelId="{5FCD115B-0ECB-4790-8F8A-F6BF3D3A9C7B}" cxnId="{8B27903E-E836-4558-B65A-397FD2D4C890}"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dgm:spPr/>
      <dgm:t>
        <a:bodyPr/>
        <a:lstStyle/>
        <a:p>
          <a:r>
            <a:rPr lang="en-US" dirty="1"/>
            <a:t>Vincent Vroom Loyens &amp; Loeff, Amsterdam</a:t>
          </a:r>
        </a:p>
      </dgm:t>
    </dgm:pt>
    <dgm:pt modelId="{2ACE00F8-BF0B-4342-A7C1-D4CEF3A32752}" cxnId="{31FB34E0-D031-4E8C-AC94-5F4CE201E222}" type="sibTrans">
      <dgm:prSet/>
      <dgm:spPr/>
      <dgm:t>
        <a:bodyPr/>
        <a:lstStyle/>
        <a:p>
          <a:endParaRPr lang="en-US"/>
        </a:p>
      </dgm:t>
    </dgm:pt>
    <dgm:pt modelId="{BB33A50D-29CC-4319-91BF-D3F05FAA523D}" cxnId="{BC2BAB09-85E3-408A-A075-8BC016855FEF}" type="parTrans">
      <dgm:prSet/>
      <dgm:spPr/>
      <dgm:t>
        <a:bodyPr/>
        <a:lstStyle/>
        <a:p>
          <a:endParaRPr lang="en-US"/>
        </a:p>
      </dgm:t>
    </dgm:pt>
    <dgm:pt modelId="{CD271D8E-7BCB-49ED-8806-C0DC5D23D0FB}">
      <dgm:prSet phldrT="[Text]"/>
      <dgm:spPr/>
      <dgm:t>
        <a:bodyPr/>
        <a:lstStyle/>
        <a:p>
          <a:r>
            <a:rPr lang="en-US" dirty="1"/>
            <a:t>Tommaso Foco</a:t>
          </a:r>
          <a:br>
            <a:rPr lang="en-US" dirty="1"/>
          </a:br>
          <a:r>
            <a:rPr lang="en-US" dirty="1"/>
            <a:t>Portolano Cavallo, Milan</a:t>
          </a:r>
        </a:p>
      </dgm:t>
    </dgm:pt>
    <dgm:pt modelId="{8E4FB91A-7B1C-405A-9C61-BB337E627E53}" cxnId="{BC2BAB09-85E3-408A-A075-8BC016855FEF}"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6"/>
      <dgm:spPr/>
      <dgm:t>
        <a:bodyPr/>
        <a:lstStyle/>
        <a:p/>
      </dgm:t>
    </dgm:pt>
    <dgm:pt modelId="{F14D94A8-85F7-40B0-AA3C-4B69A5BDAF63}" type="pres">
      <dgm:prSet presAssocID="{489EBE23-A5C9-49E6-ABC4-7854D0B11C53}" presName="nodeTx" presStyleLbl="node1" presStyleIdx="0" presStyleCnt="6">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6"/>
      <dgm:spPr/>
      <dgm:t>
        <a:bodyPr/>
        <a:lstStyle/>
        <a:p/>
      </dgm:t>
    </dgm:pt>
    <dgm:pt modelId="{7145AD04-C62D-4656-8CCD-9ABE31F466C3}" type="pres">
      <dgm:prSet presAssocID="{489EBE23-A5C9-49E6-ABC4-7854D0B11C53}" presName="imagNode" presStyleLbl="fgImgPlace1" presStyleIdx="0" presStyleCnt="6"/>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6"/>
      <dgm:spPr/>
      <dgm:t>
        <a:bodyPr/>
        <a:lstStyle/>
        <a:p/>
      </dgm:t>
    </dgm:pt>
    <dgm:pt modelId="{A5170957-F69F-4247-96C2-D780FB0D6F05}" type="pres">
      <dgm:prSet presAssocID="{5F89A980-7905-413A-A031-8F0D8757FC99}" presName="nodeTx" presStyleLbl="node1" presStyleIdx="1" presStyleCnt="6">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6"/>
      <dgm:spPr/>
      <dgm:t>
        <a:bodyPr/>
        <a:lstStyle/>
        <a:p/>
      </dgm:t>
    </dgm:pt>
    <dgm:pt modelId="{53796CCC-5DAA-476C-87B6-CFF6013054B0}" type="pres">
      <dgm:prSet presAssocID="{5F89A980-7905-413A-A031-8F0D8757FC99}" presName="imagNode" presStyleLbl="fgImgPlace1" presStyleIdx="1" presStyleCnt="6"/>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6"/>
      <dgm:spPr/>
      <dgm:t>
        <a:bodyPr/>
        <a:lstStyle/>
        <a:p/>
      </dgm:t>
    </dgm:pt>
    <dgm:pt modelId="{D9FC992F-BF46-476B-A9D8-AC08E1469D8F}" type="pres">
      <dgm:prSet presAssocID="{583097C2-121D-44AB-AC7D-CEA2E95F3D8A}" presName="nodeTx" presStyleLbl="node1" presStyleIdx="2" presStyleCnt="6">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6"/>
      <dgm:spPr/>
      <dgm:t>
        <a:bodyPr/>
        <a:lstStyle/>
        <a:p/>
      </dgm:t>
    </dgm:pt>
    <dgm:pt modelId="{13D478B1-60A1-4953-8D5A-1778A8B4BC05}" type="pres">
      <dgm:prSet presAssocID="{583097C2-121D-44AB-AC7D-CEA2E95F3D8A}" presName="imagNode" presStyleLbl="fgImgPlace1" presStyleIdx="2" presStyleCnt="6"/>
      <dgm:spPr>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3FAA552F-8077-4EB9-AFCF-68BD0664BDA2}" type="pres">
      <dgm:prSet presAssocID="{AD96A739-19F9-4620-B28B-37B5EDE3721C}" presName="compNode" presStyleCnt="0"/>
      <dgm:spPr/>
      <dgm:t>
        <a:bodyPr/>
        <a:lstStyle/>
        <a:p/>
      </dgm:t>
    </dgm:pt>
    <dgm:pt modelId="{BA2071A3-AE87-40D5-9287-B03D7FE7F210}" type="pres">
      <dgm:prSet presAssocID="{AD96A739-19F9-4620-B28B-37B5EDE3721C}" presName="bkgdShape" presStyleLbl="node1" presStyleIdx="3" presStyleCnt="6"/>
      <dgm:spPr/>
      <dgm:t>
        <a:bodyPr/>
        <a:lstStyle/>
        <a:p/>
      </dgm:t>
    </dgm:pt>
    <dgm:pt modelId="{12D952C6-06C8-4390-A3FD-950ED6B3EDC4}" type="pres">
      <dgm:prSet presAssocID="{AD96A739-19F9-4620-B28B-37B5EDE3721C}" presName="nodeTx" presStyleLbl="node1" presStyleIdx="3" presStyleCnt="6">
        <dgm:presLayoutVars>
          <dgm:bulletEnabled val="1"/>
        </dgm:presLayoutVars>
      </dgm:prSet>
      <dgm:spPr/>
      <dgm:t>
        <a:bodyPr/>
        <a:lstStyle/>
        <a:p/>
      </dgm:t>
    </dgm:pt>
    <dgm:pt modelId="{7AEC4A8A-8B5E-465D-8544-C24CBBDF6CFB}" type="pres">
      <dgm:prSet presAssocID="{AD96A739-19F9-4620-B28B-37B5EDE3721C}" presName="invisiNode" presStyleLbl="node1" presStyleIdx="3" presStyleCnt="6"/>
      <dgm:spPr/>
      <dgm:t>
        <a:bodyPr/>
        <a:lstStyle/>
        <a:p/>
      </dgm:t>
    </dgm:pt>
    <dgm:pt modelId="{115BCD4A-AA27-436F-B055-45330BDCFF5E}" type="pres">
      <dgm:prSet presAssocID="{AD96A739-19F9-4620-B28B-37B5EDE3721C}" presName="imagNode" presStyleLbl="fgImgPlace1" presStyleIdx="3" presStyleCnt="6"/>
      <dgm:spPr>
        <a:blipFill>
          <a:blip xmlns:r="http://schemas.openxmlformats.org/officeDocument/2006/relationships" r:embed="rId4">
            <a:extLst>
              <a:ext uri="{28A0092B-C50C-407E-A947-70E740481C1C}">
                <a14:useLocalDpi xmlns:a14="http://schemas.microsoft.com/office/drawing/2010/main" val="0"/>
              </a:ext>
            </a:extLst>
          </a:blip>
          <a:srcRect/>
          <a:stretch>
            <a:fillRect l="-33000" r="-33000"/>
          </a:stretch>
        </a:blipFill>
      </dgm:spPr>
      <dgm:t>
        <a:bodyPr/>
        <a:lstStyle/>
        <a:p/>
      </dgm:t>
    </dgm:pt>
    <dgm:pt modelId="{83A1DE9F-F56E-4817-9CBF-5C435C8A97E4}" type="pres">
      <dgm:prSet presAssocID="{5FCD115B-0ECB-4790-8F8A-F6BF3D3A9C7B}"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4" presStyleCnt="6"/>
      <dgm:spPr/>
      <dgm:t>
        <a:bodyPr/>
        <a:lstStyle/>
        <a:p/>
      </dgm:t>
    </dgm:pt>
    <dgm:pt modelId="{612F5370-8B14-4124-9D59-1ED894E56E15}" type="pres">
      <dgm:prSet presAssocID="{FEB63AA9-73C0-4E7B-9CC7-2A62B3DD83E9}" presName="nodeTx" presStyleLbl="node1" presStyleIdx="4" presStyleCnt="6">
        <dgm:presLayoutVars>
          <dgm:bulletEnabled val="1"/>
        </dgm:presLayoutVars>
      </dgm:prSet>
      <dgm:spPr/>
      <dgm:t>
        <a:bodyPr/>
        <a:lstStyle/>
        <a:p/>
      </dgm:t>
    </dgm:pt>
    <dgm:pt modelId="{8580E6A8-D1CC-4EEC-B5A8-3ED3F997F5FC}" type="pres">
      <dgm:prSet presAssocID="{FEB63AA9-73C0-4E7B-9CC7-2A62B3DD83E9}" presName="invisiNode" presStyleLbl="node1" presStyleIdx="4" presStyleCnt="6"/>
      <dgm:spPr/>
      <dgm:t>
        <a:bodyPr/>
        <a:lstStyle/>
        <a:p/>
      </dgm:t>
    </dgm:pt>
    <dgm:pt modelId="{D0E2A5DC-7A71-45E3-B180-5B51167CCED2}" type="pres">
      <dgm:prSet presAssocID="{FEB63AA9-73C0-4E7B-9CC7-2A62B3DD83E9}" presName="imagNode" presStyleLbl="fgImgPlace1" presStyleIdx="4" presStyleCnt="6"/>
      <dgm:spPr>
        <a:blipFill>
          <a:blip xmlns:r="http://schemas.openxmlformats.org/officeDocument/2006/relationships" r:embed="rId5">
            <a:extLst>
              <a:ext uri="{28A0092B-C50C-407E-A947-70E740481C1C}">
                <a14:useLocalDpi xmlns:a14="http://schemas.microsoft.com/office/drawing/2010/main" val="0"/>
              </a:ext>
            </a:extLst>
          </a:blip>
          <a:srcRect/>
          <a:stretch>
            <a:fillRect l="-25000" r="-25000"/>
          </a:stretch>
        </a:blipFill>
      </dgm:spPr>
      <dgm:t>
        <a:bodyPr/>
        <a:lstStyle/>
        <a:p/>
      </dgm:t>
    </dgm:pt>
    <dgm:pt modelId="{050BB3D0-8D43-4860-BEB0-36B505CF0D06}" type="pres">
      <dgm:prSet presAssocID="{2ACE00F8-BF0B-4342-A7C1-D4CEF3A32752}" presName="sibTrans" presStyleLbl="sibTrans2D1" presStyleIdx="0" presStyleCnt="0"/>
      <dgm:spPr/>
      <dgm:t>
        <a:bodyPr/>
        <a:lstStyle/>
        <a:p/>
      </dgm:t>
    </dgm:pt>
    <dgm:pt modelId="{6A51E81A-56AA-4D5C-9EFE-30E97EE87E18}" type="pres">
      <dgm:prSet presAssocID="{CD271D8E-7BCB-49ED-8806-C0DC5D23D0FB}" presName="compNode" presStyleCnt="0"/>
      <dgm:spPr/>
      <dgm:t>
        <a:bodyPr/>
        <a:lstStyle/>
        <a:p/>
      </dgm:t>
    </dgm:pt>
    <dgm:pt modelId="{09DFF284-D075-4FBA-9699-F4EE25B6AFCE}" type="pres">
      <dgm:prSet presAssocID="{CD271D8E-7BCB-49ED-8806-C0DC5D23D0FB}" presName="bkgdShape" presStyleLbl="node1" presStyleIdx="5" presStyleCnt="6"/>
      <dgm:spPr/>
      <dgm:t>
        <a:bodyPr/>
        <a:lstStyle/>
        <a:p/>
      </dgm:t>
    </dgm:pt>
    <dgm:pt modelId="{C6E3F897-096C-4E87-A885-B8CC52E14DE9}" type="pres">
      <dgm:prSet presAssocID="{CD271D8E-7BCB-49ED-8806-C0DC5D23D0FB}" presName="nodeTx" presStyleLbl="node1" presStyleIdx="5" presStyleCnt="6">
        <dgm:presLayoutVars>
          <dgm:bulletEnabled val="1"/>
        </dgm:presLayoutVars>
      </dgm:prSet>
      <dgm:spPr/>
      <dgm:t>
        <a:bodyPr/>
        <a:lstStyle/>
        <a:p/>
      </dgm:t>
    </dgm:pt>
    <dgm:pt modelId="{B6AD509B-2F48-4C64-ABCC-C4CED6D01CE6}" type="pres">
      <dgm:prSet presAssocID="{CD271D8E-7BCB-49ED-8806-C0DC5D23D0FB}" presName="invisiNode" presStyleLbl="node1" presStyleIdx="5" presStyleCnt="6"/>
      <dgm:spPr/>
      <dgm:t>
        <a:bodyPr/>
        <a:lstStyle/>
        <a:p/>
      </dgm:t>
    </dgm:pt>
    <dgm:pt modelId="{A1292B87-9129-4CEE-A93C-2481FF9E37CA}" type="pres">
      <dgm:prSet presAssocID="{CD271D8E-7BCB-49ED-8806-C0DC5D23D0FB}" presName="imagNode" presStyleLbl="fgImgPlace1" presStyleIdx="5" presStyleCnt="6"/>
      <dgm:spPr>
        <a:blipFill>
          <a:blip xmlns:r="http://schemas.openxmlformats.org/officeDocument/2006/relationships" r:embed="rId6">
            <a:extLst>
              <a:ext uri="{28A0092B-C50C-407E-A947-70E740481C1C}">
                <a14:useLocalDpi xmlns:a14="http://schemas.microsoft.com/office/drawing/2010/main" val="0"/>
              </a:ext>
            </a:extLst>
          </a:blip>
          <a:srcRect/>
          <a:stretch>
            <a:fillRect l="-29000" r="-29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8B27903E-E836-4558-B65A-397FD2D4C890}" srcId="{297B7165-22FD-426C-A6BF-982C3DCEF33A}" destId="{AD96A739-19F9-4620-B28B-37B5EDE3721C}" srcOrd="3" destOrd="0" parTransId="{9DCCD5E8-C3EF-4B12-9B46-CB5F8647B34F}" sibTransId="{5FCD115B-0ECB-4790-8F8A-F6BF3D3A9C7B}"/>
    <dgm:cxn modelId="{31FB34E0-D031-4E8C-AC94-5F4CE201E222}" srcId="{297B7165-22FD-426C-A6BF-982C3DCEF33A}" destId="{FEB63AA9-73C0-4E7B-9CC7-2A62B3DD83E9}" srcOrd="4" destOrd="0" parTransId="{F40B5338-E11F-4D35-85E2-D35F3582CAA5}" sibTransId="{2ACE00F8-BF0B-4342-A7C1-D4CEF3A32752}"/>
    <dgm:cxn modelId="{BC2BAB09-85E3-408A-A075-8BC016855FEF}" srcId="{297B7165-22FD-426C-A6BF-982C3DCEF33A}" destId="{CD271D8E-7BCB-49ED-8806-C0DC5D23D0FB}" srcOrd="5" destOrd="0" parTransId="{BB33A50D-29CC-4319-91BF-D3F05FAA523D}" sibTransId="{8E4FB91A-7B1C-405A-9C61-BB337E627E53}"/>
    <dgm:cxn modelId="{E88EF3B1-D17E-4EA4-879D-95584352046B}" type="presOf" srcId="{297B7165-22FD-426C-A6BF-982C3DCEF33A}" destId="{312F7C62-4D56-455A-9BA2-5D6A508B4B7C}" srcOrd="0" destOrd="0" presId="urn:microsoft.com/office/officeart/2005/8/layout/hList7"/>
    <dgm:cxn modelId="{47B6C779-C6B7-4AEA-9D5D-0F9C957B55D1}" type="presParOf" srcId="{312F7C62-4D56-455A-9BA2-5D6A508B4B7C}" destId="{CD34E29F-4F99-4017-994B-7441732B7E8C}" srcOrd="0" destOrd="0" presId="urn:microsoft.com/office/officeart/2005/8/layout/hList7"/>
    <dgm:cxn modelId="{7CB092ED-7BC1-43E3-AB3B-0C9DE2440361}" type="presParOf" srcId="{312F7C62-4D56-455A-9BA2-5D6A508B4B7C}" destId="{BD8685D8-FAAA-4C62-BB0D-953362B62203}" srcOrd="1" destOrd="0" presId="urn:microsoft.com/office/officeart/2005/8/layout/hList7"/>
    <dgm:cxn modelId="{24276AD4-9534-43E6-821E-8A80F44E46C6}" type="presParOf" srcId="{BD8685D8-FAAA-4C62-BB0D-953362B62203}" destId="{451CE8DC-01AF-47B8-97F0-D2ECBA717C0F}" srcOrd="0" destOrd="0" presId="urn:microsoft.com/office/officeart/2005/8/layout/hList7"/>
    <dgm:cxn modelId="{292B6B5A-A486-4959-9603-8225019A8C42}" type="presParOf" srcId="{451CE8DC-01AF-47B8-97F0-D2ECBA717C0F}" destId="{2D9506D8-DB01-4982-A855-28D52A70EEF4}" srcOrd="0" destOrd="0" presId="urn:microsoft.com/office/officeart/2005/8/layout/hList7"/>
    <dgm:cxn modelId="{36B0030A-EA6C-4A29-9BDA-0305D7E3365C}" type="presOf" srcId="{489EBE23-A5C9-49E6-ABC4-7854D0B11C53}" destId="{2D9506D8-DB01-4982-A855-28D52A70EEF4}" srcOrd="0" destOrd="0" presId="urn:microsoft.com/office/officeart/2005/8/layout/hList7"/>
    <dgm:cxn modelId="{D5912389-4DBB-4A11-9A70-4415881B14DC}" type="presParOf" srcId="{451CE8DC-01AF-47B8-97F0-D2ECBA717C0F}" destId="{F14D94A8-85F7-40B0-AA3C-4B69A5BDAF63}" srcOrd="1" destOrd="0" presId="urn:microsoft.com/office/officeart/2005/8/layout/hList7"/>
    <dgm:cxn modelId="{86044E2C-D893-4B2A-A3DF-250B1E3EE7E6}" type="presOf" srcId="{489EBE23-A5C9-49E6-ABC4-7854D0B11C53}" destId="{F14D94A8-85F7-40B0-AA3C-4B69A5BDAF63}" srcOrd="1" destOrd="0" presId="urn:microsoft.com/office/officeart/2005/8/layout/hList7"/>
    <dgm:cxn modelId="{B3B3CBE9-0C91-412B-8AEB-5B659AB994A6}" type="presParOf" srcId="{451CE8DC-01AF-47B8-97F0-D2ECBA717C0F}" destId="{E6767697-3198-46C9-B652-2A3E3AE0F27A}" srcOrd="2" destOrd="0" presId="urn:microsoft.com/office/officeart/2005/8/layout/hList7"/>
    <dgm:cxn modelId="{8926B2B8-1299-4F49-85FC-EC18457E8568}" type="presParOf" srcId="{451CE8DC-01AF-47B8-97F0-D2ECBA717C0F}" destId="{7145AD04-C62D-4656-8CCD-9ABE31F466C3}" srcOrd="3" destOrd="0" presId="urn:microsoft.com/office/officeart/2005/8/layout/hList7"/>
    <dgm:cxn modelId="{7E700729-062B-433C-A547-97690557F177}" type="presParOf" srcId="{BD8685D8-FAAA-4C62-BB0D-953362B62203}" destId="{80C3E94D-2F1E-4574-96B4-06C07B855D49}" srcOrd="1" destOrd="0" presId="urn:microsoft.com/office/officeart/2005/8/layout/hList7"/>
    <dgm:cxn modelId="{A458DB39-5275-44EE-ACFF-65F52960DA59}" type="presOf" srcId="{476935AC-D9CB-431B-9492-7FBC82E5F489}" destId="{80C3E94D-2F1E-4574-96B4-06C07B855D49}" srcOrd="0" destOrd="0" presId="urn:microsoft.com/office/officeart/2005/8/layout/hList7"/>
    <dgm:cxn modelId="{2BF6F52F-09BA-4472-9218-2FA921FBC496}" type="presParOf" srcId="{BD8685D8-FAAA-4C62-BB0D-953362B62203}" destId="{FD1E5800-E869-42EB-8561-ED496CD2507E}" srcOrd="2" destOrd="0" presId="urn:microsoft.com/office/officeart/2005/8/layout/hList7"/>
    <dgm:cxn modelId="{4C8A46DE-F367-47B9-A957-843526C3A05F}" type="presParOf" srcId="{FD1E5800-E869-42EB-8561-ED496CD2507E}" destId="{6AF1E19D-AA7E-4105-B39A-C3D2003BE7F8}" srcOrd="0" destOrd="0" presId="urn:microsoft.com/office/officeart/2005/8/layout/hList7"/>
    <dgm:cxn modelId="{F569B9E5-3AC9-428E-83E7-7EBD8FA16D4F}" type="presOf" srcId="{5F89A980-7905-413A-A031-8F0D8757FC99}" destId="{6AF1E19D-AA7E-4105-B39A-C3D2003BE7F8}" srcOrd="0" destOrd="0" presId="urn:microsoft.com/office/officeart/2005/8/layout/hList7"/>
    <dgm:cxn modelId="{78438718-C22B-4F55-82C4-46D46C8EF161}" type="presParOf" srcId="{FD1E5800-E869-42EB-8561-ED496CD2507E}" destId="{A5170957-F69F-4247-96C2-D780FB0D6F05}" srcOrd="1" destOrd="0" presId="urn:microsoft.com/office/officeart/2005/8/layout/hList7"/>
    <dgm:cxn modelId="{69C04B8A-5F0B-46C1-892B-514C1D7459CF}" type="presOf" srcId="{5F89A980-7905-413A-A031-8F0D8757FC99}" destId="{A5170957-F69F-4247-96C2-D780FB0D6F05}" srcOrd="1" destOrd="0" presId="urn:microsoft.com/office/officeart/2005/8/layout/hList7"/>
    <dgm:cxn modelId="{8378AED6-0132-451A-B619-7191911F6462}" type="presParOf" srcId="{FD1E5800-E869-42EB-8561-ED496CD2507E}" destId="{036E6FAE-0BA5-413B-9D7B-2B6CD5994C97}" srcOrd="2" destOrd="0" presId="urn:microsoft.com/office/officeart/2005/8/layout/hList7"/>
    <dgm:cxn modelId="{06829112-6EDB-4FDA-9394-611FBF4F1B85}" type="presParOf" srcId="{FD1E5800-E869-42EB-8561-ED496CD2507E}" destId="{53796CCC-5DAA-476C-87B6-CFF6013054B0}" srcOrd="3" destOrd="0" presId="urn:microsoft.com/office/officeart/2005/8/layout/hList7"/>
    <dgm:cxn modelId="{81710AEB-BAE1-4A8C-90C5-8D5779AB75BC}" type="presParOf" srcId="{BD8685D8-FAAA-4C62-BB0D-953362B62203}" destId="{C91096C7-4D10-4D43-9E52-C808DAFC9DBE}" srcOrd="3" destOrd="0" presId="urn:microsoft.com/office/officeart/2005/8/layout/hList7"/>
    <dgm:cxn modelId="{99AE838B-886D-4CC4-8CAA-C3E0B257090C}" type="presOf" srcId="{58F44129-5A02-41DF-92CB-D7F99DC9CE2B}" destId="{C91096C7-4D10-4D43-9E52-C808DAFC9DBE}" srcOrd="0" destOrd="0" presId="urn:microsoft.com/office/officeart/2005/8/layout/hList7"/>
    <dgm:cxn modelId="{87FD7683-4673-4C2F-8E3E-2BE0CA228107}" type="presParOf" srcId="{BD8685D8-FAAA-4C62-BB0D-953362B62203}" destId="{5E82C9EB-7863-42A7-8DF9-77D4FCC95A20}" srcOrd="4" destOrd="0" presId="urn:microsoft.com/office/officeart/2005/8/layout/hList7"/>
    <dgm:cxn modelId="{598D750B-614A-4926-AF63-623BE898BB4E}" type="presParOf" srcId="{5E82C9EB-7863-42A7-8DF9-77D4FCC95A20}" destId="{F3034D83-F539-4CFC-8AD2-FBEB827009BD}" srcOrd="0" destOrd="0" presId="urn:microsoft.com/office/officeart/2005/8/layout/hList7"/>
    <dgm:cxn modelId="{8926F373-CA6D-481B-A606-790210B6D8C1}" type="presOf" srcId="{583097C2-121D-44AB-AC7D-CEA2E95F3D8A}" destId="{F3034D83-F539-4CFC-8AD2-FBEB827009BD}" srcOrd="0" destOrd="0" presId="urn:microsoft.com/office/officeart/2005/8/layout/hList7"/>
    <dgm:cxn modelId="{A8EA7383-A498-4BD3-8140-9F1111F96A95}" type="presParOf" srcId="{5E82C9EB-7863-42A7-8DF9-77D4FCC95A20}" destId="{D9FC992F-BF46-476B-A9D8-AC08E1469D8F}" srcOrd="1" destOrd="0" presId="urn:microsoft.com/office/officeart/2005/8/layout/hList7"/>
    <dgm:cxn modelId="{D418E0E4-E49F-4BD9-95AA-B6DFD7BA2129}" type="presOf" srcId="{583097C2-121D-44AB-AC7D-CEA2E95F3D8A}" destId="{D9FC992F-BF46-476B-A9D8-AC08E1469D8F}" srcOrd="1" destOrd="0" presId="urn:microsoft.com/office/officeart/2005/8/layout/hList7"/>
    <dgm:cxn modelId="{A7455968-2A82-4C04-857B-EEBDDC3C03D5}" type="presParOf" srcId="{5E82C9EB-7863-42A7-8DF9-77D4FCC95A20}" destId="{FA5A0689-A3AF-43A7-9475-42EF7657B7EF}" srcOrd="2" destOrd="0" presId="urn:microsoft.com/office/officeart/2005/8/layout/hList7"/>
    <dgm:cxn modelId="{F4FA93C4-23DD-4F05-AE60-F5C97D6F829C}" type="presParOf" srcId="{5E82C9EB-7863-42A7-8DF9-77D4FCC95A20}" destId="{13D478B1-60A1-4953-8D5A-1778A8B4BC05}" srcOrd="3" destOrd="0" presId="urn:microsoft.com/office/officeart/2005/8/layout/hList7"/>
    <dgm:cxn modelId="{6BBD9888-D1B7-4110-90F4-ED59228CAAF4}" type="presParOf" srcId="{BD8685D8-FAAA-4C62-BB0D-953362B62203}" destId="{3901CB09-172F-4FB8-84A7-AD75EE11D217}" srcOrd="5" destOrd="0" presId="urn:microsoft.com/office/officeart/2005/8/layout/hList7"/>
    <dgm:cxn modelId="{AAB6809F-8F7C-41A9-B146-26DED388303A}" type="presOf" srcId="{593A700F-DD89-4070-B252-CB7F0FB21140}" destId="{3901CB09-172F-4FB8-84A7-AD75EE11D217}" srcOrd="0" destOrd="0" presId="urn:microsoft.com/office/officeart/2005/8/layout/hList7"/>
    <dgm:cxn modelId="{EBE2033B-20D3-43F1-94B1-71BA8730AD33}" type="presParOf" srcId="{BD8685D8-FAAA-4C62-BB0D-953362B62203}" destId="{3FAA552F-8077-4EB9-AFCF-68BD0664BDA2}" srcOrd="6" destOrd="0" presId="urn:microsoft.com/office/officeart/2005/8/layout/hList7"/>
    <dgm:cxn modelId="{3900227B-6736-4200-B30E-690F2DE48C19}" type="presParOf" srcId="{3FAA552F-8077-4EB9-AFCF-68BD0664BDA2}" destId="{BA2071A3-AE87-40D5-9287-B03D7FE7F210}" srcOrd="0" destOrd="0" presId="urn:microsoft.com/office/officeart/2005/8/layout/hList7"/>
    <dgm:cxn modelId="{5B9B68F8-04B1-47B7-8E40-1FE7320621C4}" type="presOf" srcId="{AD96A739-19F9-4620-B28B-37B5EDE3721C}" destId="{BA2071A3-AE87-40D5-9287-B03D7FE7F210}" srcOrd="0" destOrd="0" presId="urn:microsoft.com/office/officeart/2005/8/layout/hList7"/>
    <dgm:cxn modelId="{8737C993-99CA-462B-9021-937CE38B90BA}" type="presParOf" srcId="{3FAA552F-8077-4EB9-AFCF-68BD0664BDA2}" destId="{12D952C6-06C8-4390-A3FD-950ED6B3EDC4}" srcOrd="1" destOrd="0" presId="urn:microsoft.com/office/officeart/2005/8/layout/hList7"/>
    <dgm:cxn modelId="{E6A675C4-2FCE-44D4-BC53-E1DE9C1FC00E}" type="presOf" srcId="{AD96A739-19F9-4620-B28B-37B5EDE3721C}" destId="{12D952C6-06C8-4390-A3FD-950ED6B3EDC4}" srcOrd="1" destOrd="0" presId="urn:microsoft.com/office/officeart/2005/8/layout/hList7"/>
    <dgm:cxn modelId="{63855EB6-F46E-42E8-BA33-8D879AF71D2D}" type="presParOf" srcId="{3FAA552F-8077-4EB9-AFCF-68BD0664BDA2}" destId="{7AEC4A8A-8B5E-465D-8544-C24CBBDF6CFB}" srcOrd="2" destOrd="0" presId="urn:microsoft.com/office/officeart/2005/8/layout/hList7"/>
    <dgm:cxn modelId="{32F50CA2-98FE-4F3C-A43B-A15E236F3ABF}" type="presParOf" srcId="{3FAA552F-8077-4EB9-AFCF-68BD0664BDA2}" destId="{115BCD4A-AA27-436F-B055-45330BDCFF5E}" srcOrd="3" destOrd="0" presId="urn:microsoft.com/office/officeart/2005/8/layout/hList7"/>
    <dgm:cxn modelId="{1EF128BF-94E7-4374-BA96-8267A02EF3DB}" type="presParOf" srcId="{BD8685D8-FAAA-4C62-BB0D-953362B62203}" destId="{83A1DE9F-F56E-4817-9CBF-5C435C8A97E4}" srcOrd="7" destOrd="0" presId="urn:microsoft.com/office/officeart/2005/8/layout/hList7"/>
    <dgm:cxn modelId="{3E326FF1-CB48-4F78-9A2C-F8FA0EA80E00}" type="presOf" srcId="{5FCD115B-0ECB-4790-8F8A-F6BF3D3A9C7B}" destId="{83A1DE9F-F56E-4817-9CBF-5C435C8A97E4}" srcOrd="0" destOrd="0" presId="urn:microsoft.com/office/officeart/2005/8/layout/hList7"/>
    <dgm:cxn modelId="{C885AA60-FDD6-48C1-8011-6C179DDCE689}" type="presParOf" srcId="{BD8685D8-FAAA-4C62-BB0D-953362B62203}" destId="{8D362A24-507B-444A-B8B7-974CA3FDFFBA}" srcOrd="8" destOrd="0" presId="urn:microsoft.com/office/officeart/2005/8/layout/hList7"/>
    <dgm:cxn modelId="{034AFF69-A079-4E0C-93DD-D4E15A3CCADF}" type="presParOf" srcId="{8D362A24-507B-444A-B8B7-974CA3FDFFBA}" destId="{466478CF-9F0F-42C8-85D1-F5922F43CBE7}" srcOrd="0" destOrd="0" presId="urn:microsoft.com/office/officeart/2005/8/layout/hList7"/>
    <dgm:cxn modelId="{E84FC110-02C1-416D-8F5F-927C5615A268}" type="presOf" srcId="{FEB63AA9-73C0-4E7B-9CC7-2A62B3DD83E9}" destId="{466478CF-9F0F-42C8-85D1-F5922F43CBE7}" srcOrd="0" destOrd="0" presId="urn:microsoft.com/office/officeart/2005/8/layout/hList7"/>
    <dgm:cxn modelId="{1B2113F6-9314-4859-9E49-3AB238D00219}" type="presParOf" srcId="{8D362A24-507B-444A-B8B7-974CA3FDFFBA}" destId="{612F5370-8B14-4124-9D59-1ED894E56E15}" srcOrd="1" destOrd="0" presId="urn:microsoft.com/office/officeart/2005/8/layout/hList7"/>
    <dgm:cxn modelId="{306D197E-66CE-40CE-9F21-FD352B3A967A}" type="presOf" srcId="{FEB63AA9-73C0-4E7B-9CC7-2A62B3DD83E9}" destId="{612F5370-8B14-4124-9D59-1ED894E56E15}" srcOrd="1" destOrd="0" presId="urn:microsoft.com/office/officeart/2005/8/layout/hList7"/>
    <dgm:cxn modelId="{042D087E-44B4-4F56-B71D-4854BE8C6EA0}" type="presParOf" srcId="{8D362A24-507B-444A-B8B7-974CA3FDFFBA}" destId="{8580E6A8-D1CC-4EEC-B5A8-3ED3F997F5FC}" srcOrd="2" destOrd="0" presId="urn:microsoft.com/office/officeart/2005/8/layout/hList7"/>
    <dgm:cxn modelId="{B8857791-2268-48F6-BB00-D04752A12E2F}" type="presParOf" srcId="{8D362A24-507B-444A-B8B7-974CA3FDFFBA}" destId="{D0E2A5DC-7A71-45E3-B180-5B51167CCED2}" srcOrd="3" destOrd="0" presId="urn:microsoft.com/office/officeart/2005/8/layout/hList7"/>
    <dgm:cxn modelId="{5D10FD4B-7A79-4DE1-A973-B7555452EB27}" type="presParOf" srcId="{BD8685D8-FAAA-4C62-BB0D-953362B62203}" destId="{050BB3D0-8D43-4860-BEB0-36B505CF0D06}" srcOrd="9" destOrd="0" presId="urn:microsoft.com/office/officeart/2005/8/layout/hList7"/>
    <dgm:cxn modelId="{CE251C29-ACEF-4B1B-89DF-3F317D330E41}" type="presOf" srcId="{2ACE00F8-BF0B-4342-A7C1-D4CEF3A32752}" destId="{050BB3D0-8D43-4860-BEB0-36B505CF0D06}" srcOrd="0" destOrd="0" presId="urn:microsoft.com/office/officeart/2005/8/layout/hList7"/>
    <dgm:cxn modelId="{8CCA2545-3CBE-4CEC-B4F3-B06F358004E3}" type="presParOf" srcId="{BD8685D8-FAAA-4C62-BB0D-953362B62203}" destId="{6A51E81A-56AA-4D5C-9EFE-30E97EE87E18}" srcOrd="10" destOrd="0" presId="urn:microsoft.com/office/officeart/2005/8/layout/hList7"/>
    <dgm:cxn modelId="{DB1C9DDA-0888-474A-B050-848291212672}" type="presParOf" srcId="{6A51E81A-56AA-4D5C-9EFE-30E97EE87E18}" destId="{09DFF284-D075-4FBA-9699-F4EE25B6AFCE}" srcOrd="0" destOrd="0" presId="urn:microsoft.com/office/officeart/2005/8/layout/hList7"/>
    <dgm:cxn modelId="{FC515A53-96C5-4CE6-AB0A-3188294CAB01}" type="presOf" srcId="{CD271D8E-7BCB-49ED-8806-C0DC5D23D0FB}" destId="{09DFF284-D075-4FBA-9699-F4EE25B6AFCE}" srcOrd="0" destOrd="0" presId="urn:microsoft.com/office/officeart/2005/8/layout/hList7"/>
    <dgm:cxn modelId="{F057E932-9938-4D5E-AB9A-C3AFB879163F}" type="presParOf" srcId="{6A51E81A-56AA-4D5C-9EFE-30E97EE87E18}" destId="{C6E3F897-096C-4E87-A885-B8CC52E14DE9}" srcOrd="1" destOrd="0" presId="urn:microsoft.com/office/officeart/2005/8/layout/hList7"/>
    <dgm:cxn modelId="{31A02AD0-6232-4B71-A899-30707A540EFF}" type="presOf" srcId="{CD271D8E-7BCB-49ED-8806-C0DC5D23D0FB}" destId="{C6E3F897-096C-4E87-A885-B8CC52E14DE9}" srcOrd="1" destOrd="0" presId="urn:microsoft.com/office/officeart/2005/8/layout/hList7"/>
    <dgm:cxn modelId="{94118B52-A023-4E8B-A7E7-11CD3E49D038}" type="presParOf" srcId="{6A51E81A-56AA-4D5C-9EFE-30E97EE87E18}" destId="{B6AD509B-2F48-4C64-ABCC-C4CED6D01CE6}" srcOrd="2" destOrd="0" presId="urn:microsoft.com/office/officeart/2005/8/layout/hList7"/>
    <dgm:cxn modelId="{12C18226-4661-4BAC-9716-1EA196F201D8}" type="presParOf" srcId="{6A51E81A-56AA-4D5C-9EFE-30E97EE87E18}" destId="{A1292B87-9129-4CEE-A93C-2481FF9E37CA}"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20.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2000" dirty="1"/>
            <a:t>No reform of existing antecedent transaction laws</a:t>
          </a:r>
        </a:p>
        <a:p>
          <a:pPr algn="l"/>
          <a:r>
            <a:rPr lang="en-US" sz="2000" dirty="1"/>
            <a:t>However, likely to fall within existing safe harbours</a:t>
          </a:r>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dgm:spPr/>
      <dgm:t>
        <a:bodyPr/>
        <a:lstStyle/>
        <a:p>
          <a:pPr algn="l"/>
          <a:r>
            <a:rPr lang="en-US" dirty="1"/>
            <a:t>Legal acts necessary to continue the business during preparation of a composition or to implement the composition cannot be set aside if sanctioned by the court</a:t>
          </a:r>
        </a:p>
        <a:p>
          <a:pPr algn="l"/>
          <a:r>
            <a:rPr lang="en-US" b="0" i="0" u="none" strike="noStrike" cap="none" dirty="1">
              <a:solidFill>
                <a:schemeClr val="dk1"/>
              </a:solidFill>
              <a:effectLst/>
              <a:latin typeface="+mn-lt"/>
              <a:ea typeface="+mn-ea"/>
              <a:cs typeface="Calibri"/>
              <a:sym typeface="Calibri"/>
            </a:rPr>
            <a:t>Possibility of tort-based actions by creditors not excluded, but these should not succeed unless the court was misled</a:t>
          </a:r>
          <a:endParaRPr lang="en-US"/>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404"/>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812"/>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3294"/>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AC5D9BB1-5F0A-47AA-ADFD-808C3E189688}" type="presOf" srcId="{297B7165-22FD-426C-A6BF-982C3DCEF33A}" destId="{312F7C62-4D56-455A-9BA2-5D6A508B4B7C}" srcOrd="0" destOrd="0" presId="urn:microsoft.com/office/officeart/2005/8/layout/hList7"/>
    <dgm:cxn modelId="{9C99320E-3B7D-4FB9-8DDD-E06BC8710C10}" type="presParOf" srcId="{312F7C62-4D56-455A-9BA2-5D6A508B4B7C}" destId="{CD34E29F-4F99-4017-994B-7441732B7E8C}" srcOrd="0" destOrd="0" presId="urn:microsoft.com/office/officeart/2005/8/layout/hList7"/>
    <dgm:cxn modelId="{3B4187C5-BEB7-4BCE-A425-16E491D92069}" type="presParOf" srcId="{312F7C62-4D56-455A-9BA2-5D6A508B4B7C}" destId="{BD8685D8-FAAA-4C62-BB0D-953362B62203}" srcOrd="1" destOrd="0" presId="urn:microsoft.com/office/officeart/2005/8/layout/hList7"/>
    <dgm:cxn modelId="{6590F138-8EE9-4EDA-9CDD-C53ECA4C1A1E}" type="presParOf" srcId="{BD8685D8-FAAA-4C62-BB0D-953362B62203}" destId="{5E82C9EB-7863-42A7-8DF9-77D4FCC95A20}" srcOrd="0" destOrd="0" presId="urn:microsoft.com/office/officeart/2005/8/layout/hList7"/>
    <dgm:cxn modelId="{523E6393-D425-4A09-8CA3-8E0EF08A3A6E}" type="presParOf" srcId="{5E82C9EB-7863-42A7-8DF9-77D4FCC95A20}" destId="{F3034D83-F539-4CFC-8AD2-FBEB827009BD}" srcOrd="0" destOrd="0" presId="urn:microsoft.com/office/officeart/2005/8/layout/hList7"/>
    <dgm:cxn modelId="{D7957AA2-06AB-4854-BDEA-C7476062B90B}" type="presOf" srcId="{583097C2-121D-44AB-AC7D-CEA2E95F3D8A}" destId="{F3034D83-F539-4CFC-8AD2-FBEB827009BD}" srcOrd="0" destOrd="0" presId="urn:microsoft.com/office/officeart/2005/8/layout/hList7"/>
    <dgm:cxn modelId="{A9080373-00BC-4E46-857F-A0AAA755A60B}" type="presParOf" srcId="{5E82C9EB-7863-42A7-8DF9-77D4FCC95A20}" destId="{D9FC992F-BF46-476B-A9D8-AC08E1469D8F}" srcOrd="1" destOrd="0" presId="urn:microsoft.com/office/officeart/2005/8/layout/hList7"/>
    <dgm:cxn modelId="{08743B89-1ADE-4BB8-8582-BF45643C03E1}" type="presOf" srcId="{583097C2-121D-44AB-AC7D-CEA2E95F3D8A}" destId="{D9FC992F-BF46-476B-A9D8-AC08E1469D8F}" srcOrd="1" destOrd="0" presId="urn:microsoft.com/office/officeart/2005/8/layout/hList7"/>
    <dgm:cxn modelId="{DD460FCB-A13E-412F-A6AA-3D29213FD63A}" type="presParOf" srcId="{5E82C9EB-7863-42A7-8DF9-77D4FCC95A20}" destId="{FA5A0689-A3AF-43A7-9475-42EF7657B7EF}" srcOrd="2" destOrd="0" presId="urn:microsoft.com/office/officeart/2005/8/layout/hList7"/>
    <dgm:cxn modelId="{9B55EC55-6ADB-4CF5-84A4-B69548FB8AC2}" type="presParOf" srcId="{5E82C9EB-7863-42A7-8DF9-77D4FCC95A20}" destId="{13D478B1-60A1-4953-8D5A-1778A8B4BC05}" srcOrd="3" destOrd="0" presId="urn:microsoft.com/office/officeart/2005/8/layout/hList7"/>
    <dgm:cxn modelId="{39E4CCCC-A12A-400A-B914-751C30DD7F94}" type="presParOf" srcId="{BD8685D8-FAAA-4C62-BB0D-953362B62203}" destId="{3901CB09-172F-4FB8-84A7-AD75EE11D217}" srcOrd="1" destOrd="0" presId="urn:microsoft.com/office/officeart/2005/8/layout/hList7"/>
    <dgm:cxn modelId="{23F27073-615D-4297-9333-9DACC6F0085F}" type="presOf" srcId="{593A700F-DD89-4070-B252-CB7F0FB21140}" destId="{3901CB09-172F-4FB8-84A7-AD75EE11D217}" srcOrd="0" destOrd="0" presId="urn:microsoft.com/office/officeart/2005/8/layout/hList7"/>
    <dgm:cxn modelId="{0B976C3E-6A56-4B5A-965D-9F3A99CA2534}" type="presParOf" srcId="{BD8685D8-FAAA-4C62-BB0D-953362B62203}" destId="{8D362A24-507B-444A-B8B7-974CA3FDFFBA}" srcOrd="2" destOrd="0" presId="urn:microsoft.com/office/officeart/2005/8/layout/hList7"/>
    <dgm:cxn modelId="{9C1D2F42-B11F-48E7-A270-340FC8D70677}" type="presParOf" srcId="{8D362A24-507B-444A-B8B7-974CA3FDFFBA}" destId="{466478CF-9F0F-42C8-85D1-F5922F43CBE7}" srcOrd="0" destOrd="0" presId="urn:microsoft.com/office/officeart/2005/8/layout/hList7"/>
    <dgm:cxn modelId="{1A7E2974-39AF-4AB4-A419-27F020C55DD5}" type="presOf" srcId="{FEB63AA9-73C0-4E7B-9CC7-2A62B3DD83E9}" destId="{466478CF-9F0F-42C8-85D1-F5922F43CBE7}" srcOrd="0" destOrd="0" presId="urn:microsoft.com/office/officeart/2005/8/layout/hList7"/>
    <dgm:cxn modelId="{CFB50216-0DDB-423C-827C-877A9791DD95}" type="presParOf" srcId="{8D362A24-507B-444A-B8B7-974CA3FDFFBA}" destId="{612F5370-8B14-4124-9D59-1ED894E56E15}" srcOrd="1" destOrd="0" presId="urn:microsoft.com/office/officeart/2005/8/layout/hList7"/>
    <dgm:cxn modelId="{52D9D94D-769F-423B-9B8B-C0024CB58D2C}" type="presOf" srcId="{FEB63AA9-73C0-4E7B-9CC7-2A62B3DD83E9}" destId="{612F5370-8B14-4124-9D59-1ED894E56E15}" srcOrd="1" destOrd="0" presId="urn:microsoft.com/office/officeart/2005/8/layout/hList7"/>
    <dgm:cxn modelId="{DEFEB1CE-B969-413D-9811-72772A1D463D}" type="presParOf" srcId="{8D362A24-507B-444A-B8B7-974CA3FDFFBA}" destId="{8580E6A8-D1CC-4EEC-B5A8-3ED3F997F5FC}" srcOrd="2" destOrd="0" presId="urn:microsoft.com/office/officeart/2005/8/layout/hList7"/>
    <dgm:cxn modelId="{F173BA0C-8750-4583-B70F-53379D1C087E}"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21.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custT="1"/>
      <dgm:spPr/>
      <dgm:t>
        <a:bodyPr/>
        <a:lstStyle/>
        <a:p>
          <a:pPr marL="0" marR="0" lvl="0" indent="0" algn="l" defTabSz="914400" fontAlgn="auto" eaLnBrk="1" latinLnBrk="0" hangingPunct="1">
            <a:lnSpc>
              <a:spcPct val="100000"/>
            </a:lnSpc>
            <a:spcBef>
              <a:spcPct val="0"/>
            </a:spcBef>
            <a:spcAft>
              <a:spcPts val="756"/>
            </a:spcAft>
            <a:buClrTx/>
            <a:buSzTx/>
            <a:buFontTx/>
            <a:buNone/>
            <a:defRPr/>
          </a:pPr>
          <a:r>
            <a:rPr lang="en-US" sz="1800" dirty="1"/>
            <a:t>Draft law completely silent on directors’ duties</a:t>
          </a:r>
        </a:p>
        <a:p>
          <a:pPr marL="0" marR="0" lvl="0" indent="0" algn="l" defTabSz="914400" fontAlgn="auto" eaLnBrk="1" latinLnBrk="0" hangingPunct="1">
            <a:lnSpc>
              <a:spcPct val="100000"/>
            </a:lnSpc>
            <a:spcBef>
              <a:spcPct val="0"/>
            </a:spcBef>
            <a:spcAft>
              <a:spcPts val="756"/>
            </a:spcAft>
            <a:buClrTx/>
            <a:buSzTx/>
            <a:buFontTx/>
            <a:buNone/>
            <a:defRPr/>
          </a:pPr>
          <a:r>
            <a:rPr lang="en-GB" sz="1800" dirty="1"/>
            <a:t>Directors should act with diligence and loyalty towards the company - best interest of the company?</a:t>
          </a:r>
        </a:p>
        <a:p>
          <a:pPr marL="0" marR="0" lvl="0" indent="0" algn="l" defTabSz="533400" fontAlgn="auto" eaLnBrk="1" latinLnBrk="0" hangingPunct="1">
            <a:lnSpc>
              <a:spcPct val="90000"/>
            </a:lnSpc>
            <a:spcBef>
              <a:spcPct val="0"/>
            </a:spcBef>
            <a:spcAft>
              <a:spcPts val="756"/>
            </a:spcAft>
            <a:buClrTx/>
            <a:buSzTx/>
            <a:buFontTx/>
            <a:buNone/>
            <a:defRPr/>
          </a:pPr>
          <a:r>
            <a:rPr lang="en-GB" sz="1800" dirty="1"/>
            <a:t>The company’s interest is primarily dependent on the company’s corporate purpose set out in its statute. Creditors are not mentioned as another interest group to be considered, but given numerous creditor protection rules, it may be considered that the creditors’ interests should also be taken into account</a:t>
          </a:r>
          <a:endParaRPr lang="en-US" sz="1800"/>
        </a:p>
        <a:p>
          <a:pPr marL="0" lvl="0" algn="l" defTabSz="533400">
            <a:lnSpc>
              <a:spcPct val="90000"/>
            </a:lnSpc>
            <a:spcBef>
              <a:spcPct val="0"/>
            </a:spcBef>
            <a:spcAft>
              <a:spcPts val="756"/>
            </a:spcAft>
            <a:buNone/>
          </a:pPr>
          <a:endParaRPr lang="en-US" sz="1800"/>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r>
            <a:rPr lang="en-US" sz="1800" dirty="1"/>
            <a:t>Art 227.1 SCA: Company’s b</a:t>
          </a:r>
          <a:r>
            <a:rPr lang="en-US" sz="1800" u="none" dirty="1"/>
            <a:t>est interest</a:t>
          </a:r>
          <a:r>
            <a:rPr lang="en-US" sz="1800" dirty="1"/>
            <a:t>. Creditors’ tools (limited): Damages claim (art 1,902 CC) and corporate action (art 240 SCA) for prejudice to the company (ancillary and in case of assets shortfall)</a:t>
          </a:r>
        </a:p>
        <a:p>
          <a:pPr algn="l"/>
          <a:r>
            <a:rPr lang="en-US" sz="1800" dirty="1"/>
            <a:t>Spanish pre-draft bill: Directive provisions are implicit in the law. No developments re. corporate actions / guilty insolvency (art 442 SIA)</a:t>
          </a:r>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1800" dirty="1"/>
            <a:t>Directors must set up a system of governance able to detect the occurrence of likelihood of insolvency and to explore whether a reorganisation plan is viable before filing for insolvency</a:t>
          </a:r>
        </a:p>
        <a:p>
          <a:pPr algn="l"/>
          <a:r>
            <a:rPr lang="en-US" sz="1800" dirty="1"/>
            <a:t>Duty of auditors to report to the board when there is likelihood of insolvency and duty of the board to take action with a view to reorganize the business (filing for insolvency no longer enough to protect directors)</a:t>
          </a:r>
        </a:p>
        <a:p>
          <a:pPr algn="l"/>
          <a:endParaRPr lang="en-US" sz="1800"/>
        </a:p>
        <a:p>
          <a:pPr algn="l"/>
          <a:endParaRPr lang="en-US" sz="2000"/>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406"/>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custLinFactNeighborY="-812"/>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203"/>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A1BFAF04-AFEA-4B94-81B0-C6D389380417}" type="presOf" srcId="{297B7165-22FD-426C-A6BF-982C3DCEF33A}" destId="{312F7C62-4D56-455A-9BA2-5D6A508B4B7C}" srcOrd="0" destOrd="0" presId="urn:microsoft.com/office/officeart/2005/8/layout/hList7"/>
    <dgm:cxn modelId="{A85C658F-1C2F-4C54-86FE-19F5C3B1AB60}" type="presParOf" srcId="{312F7C62-4D56-455A-9BA2-5D6A508B4B7C}" destId="{CD34E29F-4F99-4017-994B-7441732B7E8C}" srcOrd="0" destOrd="0" presId="urn:microsoft.com/office/officeart/2005/8/layout/hList7"/>
    <dgm:cxn modelId="{C5519FF1-5638-4193-9E6E-28FB602FE40B}" type="presParOf" srcId="{312F7C62-4D56-455A-9BA2-5D6A508B4B7C}" destId="{BD8685D8-FAAA-4C62-BB0D-953362B62203}" srcOrd="1" destOrd="0" presId="urn:microsoft.com/office/officeart/2005/8/layout/hList7"/>
    <dgm:cxn modelId="{51ACE7BF-79A7-4AC9-8F3F-FA8BE25EDDE1}" type="presParOf" srcId="{BD8685D8-FAAA-4C62-BB0D-953362B62203}" destId="{451CE8DC-01AF-47B8-97F0-D2ECBA717C0F}" srcOrd="0" destOrd="0" presId="urn:microsoft.com/office/officeart/2005/8/layout/hList7"/>
    <dgm:cxn modelId="{F6151FC2-EB17-493A-B4B6-9FC5226061F7}" type="presParOf" srcId="{451CE8DC-01AF-47B8-97F0-D2ECBA717C0F}" destId="{2D9506D8-DB01-4982-A855-28D52A70EEF4}" srcOrd="0" destOrd="0" presId="urn:microsoft.com/office/officeart/2005/8/layout/hList7"/>
    <dgm:cxn modelId="{59D39838-014A-4DB4-9D47-2EFD1A1E087B}" type="presOf" srcId="{489EBE23-A5C9-49E6-ABC4-7854D0B11C53}" destId="{2D9506D8-DB01-4982-A855-28D52A70EEF4}" srcOrd="0" destOrd="0" presId="urn:microsoft.com/office/officeart/2005/8/layout/hList7"/>
    <dgm:cxn modelId="{102FCBAD-5F36-4B98-B66E-E2171C376607}" type="presParOf" srcId="{451CE8DC-01AF-47B8-97F0-D2ECBA717C0F}" destId="{F14D94A8-85F7-40B0-AA3C-4B69A5BDAF63}" srcOrd="1" destOrd="0" presId="urn:microsoft.com/office/officeart/2005/8/layout/hList7"/>
    <dgm:cxn modelId="{3DA91F1C-1B1F-43A0-9715-753944B61219}" type="presOf" srcId="{489EBE23-A5C9-49E6-ABC4-7854D0B11C53}" destId="{F14D94A8-85F7-40B0-AA3C-4B69A5BDAF63}" srcOrd="1" destOrd="0" presId="urn:microsoft.com/office/officeart/2005/8/layout/hList7"/>
    <dgm:cxn modelId="{DA14AC0B-D341-402F-A41C-B6A45DAEB5AC}" type="presParOf" srcId="{451CE8DC-01AF-47B8-97F0-D2ECBA717C0F}" destId="{E6767697-3198-46C9-B652-2A3E3AE0F27A}" srcOrd="2" destOrd="0" presId="urn:microsoft.com/office/officeart/2005/8/layout/hList7"/>
    <dgm:cxn modelId="{A99F1F4A-37CC-4E94-9817-CB109992107F}" type="presParOf" srcId="{451CE8DC-01AF-47B8-97F0-D2ECBA717C0F}" destId="{7145AD04-C62D-4656-8CCD-9ABE31F466C3}" srcOrd="3" destOrd="0" presId="urn:microsoft.com/office/officeart/2005/8/layout/hList7"/>
    <dgm:cxn modelId="{E55758D1-BAA8-4FAF-8C2A-BDB6A3D20CB6}" type="presParOf" srcId="{BD8685D8-FAAA-4C62-BB0D-953362B62203}" destId="{80C3E94D-2F1E-4574-96B4-06C07B855D49}" srcOrd="1" destOrd="0" presId="urn:microsoft.com/office/officeart/2005/8/layout/hList7"/>
    <dgm:cxn modelId="{077A447D-61BA-43E9-AB4F-0BACE4F099CD}" type="presOf" srcId="{476935AC-D9CB-431B-9492-7FBC82E5F489}" destId="{80C3E94D-2F1E-4574-96B4-06C07B855D49}" srcOrd="0" destOrd="0" presId="urn:microsoft.com/office/officeart/2005/8/layout/hList7"/>
    <dgm:cxn modelId="{E90DAD4F-0925-44CA-B49F-7B167924B089}" type="presParOf" srcId="{BD8685D8-FAAA-4C62-BB0D-953362B62203}" destId="{FD1E5800-E869-42EB-8561-ED496CD2507E}" srcOrd="2" destOrd="0" presId="urn:microsoft.com/office/officeart/2005/8/layout/hList7"/>
    <dgm:cxn modelId="{8D9F9339-A664-4617-AA24-C029BB3667B4}" type="presParOf" srcId="{FD1E5800-E869-42EB-8561-ED496CD2507E}" destId="{6AF1E19D-AA7E-4105-B39A-C3D2003BE7F8}" srcOrd="0" destOrd="0" presId="urn:microsoft.com/office/officeart/2005/8/layout/hList7"/>
    <dgm:cxn modelId="{AA375676-169F-4C5C-AE87-1A2ECEE80B9E}" type="presOf" srcId="{5F89A980-7905-413A-A031-8F0D8757FC99}" destId="{6AF1E19D-AA7E-4105-B39A-C3D2003BE7F8}" srcOrd="0" destOrd="0" presId="urn:microsoft.com/office/officeart/2005/8/layout/hList7"/>
    <dgm:cxn modelId="{A3A0361B-F104-4DBB-AB4F-9AFA31BB010A}" type="presParOf" srcId="{FD1E5800-E869-42EB-8561-ED496CD2507E}" destId="{A5170957-F69F-4247-96C2-D780FB0D6F05}" srcOrd="1" destOrd="0" presId="urn:microsoft.com/office/officeart/2005/8/layout/hList7"/>
    <dgm:cxn modelId="{660571BD-4D8F-4F55-8182-FAC45CA63AAA}" type="presOf" srcId="{5F89A980-7905-413A-A031-8F0D8757FC99}" destId="{A5170957-F69F-4247-96C2-D780FB0D6F05}" srcOrd="1" destOrd="0" presId="urn:microsoft.com/office/officeart/2005/8/layout/hList7"/>
    <dgm:cxn modelId="{96D02FC1-1083-4219-9072-F548F421E660}" type="presParOf" srcId="{FD1E5800-E869-42EB-8561-ED496CD2507E}" destId="{036E6FAE-0BA5-413B-9D7B-2B6CD5994C97}" srcOrd="2" destOrd="0" presId="urn:microsoft.com/office/officeart/2005/8/layout/hList7"/>
    <dgm:cxn modelId="{3B05B0F2-AE8B-4A30-B1A8-1FCFC9DBFCF0}" type="presParOf" srcId="{FD1E5800-E869-42EB-8561-ED496CD2507E}" destId="{53796CCC-5DAA-476C-87B6-CFF6013054B0}" srcOrd="3" destOrd="0" presId="urn:microsoft.com/office/officeart/2005/8/layout/hList7"/>
    <dgm:cxn modelId="{0D9024FB-5053-48E0-90C4-B1672C069C26}" type="presParOf" srcId="{BD8685D8-FAAA-4C62-BB0D-953362B62203}" destId="{C91096C7-4D10-4D43-9E52-C808DAFC9DBE}" srcOrd="3" destOrd="0" presId="urn:microsoft.com/office/officeart/2005/8/layout/hList7"/>
    <dgm:cxn modelId="{B35F52E4-29EF-4048-9919-D826164E0FC1}" type="presOf" srcId="{58F44129-5A02-41DF-92CB-D7F99DC9CE2B}" destId="{C91096C7-4D10-4D43-9E52-C808DAFC9DBE}" srcOrd="0" destOrd="0" presId="urn:microsoft.com/office/officeart/2005/8/layout/hList7"/>
    <dgm:cxn modelId="{8401A594-DF93-4B4F-B298-FA5C18E15EEF}" type="presParOf" srcId="{BD8685D8-FAAA-4C62-BB0D-953362B62203}" destId="{5E82C9EB-7863-42A7-8DF9-77D4FCC95A20}" srcOrd="4" destOrd="0" presId="urn:microsoft.com/office/officeart/2005/8/layout/hList7"/>
    <dgm:cxn modelId="{592C8195-B32A-4795-97B6-35CD6C4E086A}" type="presParOf" srcId="{5E82C9EB-7863-42A7-8DF9-77D4FCC95A20}" destId="{F3034D83-F539-4CFC-8AD2-FBEB827009BD}" srcOrd="0" destOrd="0" presId="urn:microsoft.com/office/officeart/2005/8/layout/hList7"/>
    <dgm:cxn modelId="{2E00569B-2BE2-4E8A-80BF-CA5C7997E487}" type="presOf" srcId="{583097C2-121D-44AB-AC7D-CEA2E95F3D8A}" destId="{F3034D83-F539-4CFC-8AD2-FBEB827009BD}" srcOrd="0" destOrd="0" presId="urn:microsoft.com/office/officeart/2005/8/layout/hList7"/>
    <dgm:cxn modelId="{613D01DF-B600-4934-B9E0-C3FD11C5064A}" type="presParOf" srcId="{5E82C9EB-7863-42A7-8DF9-77D4FCC95A20}" destId="{D9FC992F-BF46-476B-A9D8-AC08E1469D8F}" srcOrd="1" destOrd="0" presId="urn:microsoft.com/office/officeart/2005/8/layout/hList7"/>
    <dgm:cxn modelId="{C6473D77-5633-4350-8403-20E7B076E100}" type="presOf" srcId="{583097C2-121D-44AB-AC7D-CEA2E95F3D8A}" destId="{D9FC992F-BF46-476B-A9D8-AC08E1469D8F}" srcOrd="1" destOrd="0" presId="urn:microsoft.com/office/officeart/2005/8/layout/hList7"/>
    <dgm:cxn modelId="{1B39ECB4-809A-4AF2-BB2E-C8D13709E0A4}" type="presParOf" srcId="{5E82C9EB-7863-42A7-8DF9-77D4FCC95A20}" destId="{FA5A0689-A3AF-43A7-9475-42EF7657B7EF}" srcOrd="2" destOrd="0" presId="urn:microsoft.com/office/officeart/2005/8/layout/hList7"/>
    <dgm:cxn modelId="{7150ECB5-6721-42A3-9B26-56676135FD9C}"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22.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rtl="0">
            <a:spcAft>
              <a:spcPct val="0"/>
            </a:spcAft>
          </a:pPr>
          <a:r>
            <a:rPr kumimoji="0" lang="en-GB" sz="2000" b="0" i="0" u="none" strike="noStrike" cap="none" spc="0" normalizeH="0" baseline="0" noProof="0" dirty="1">
              <a:ln>
                <a:noFill/>
              </a:ln>
              <a:solidFill>
                <a:srgbClr val="1C1C1C"/>
              </a:solidFill>
              <a:effectLst/>
              <a:uLnTx/>
              <a:uFillTx/>
              <a:latin typeface="Arial" panose="020b0604020202020204" pitchFamily="34" charset="0"/>
              <a:ea typeface="+mn-ea"/>
              <a:cs typeface="Arial" panose="020b0604020202020204" pitchFamily="34" charset="0"/>
            </a:rPr>
            <a:t>Directors’ general duties include duty to exercise reasonable care, skill and diligence</a:t>
          </a:r>
        </a:p>
        <a:p>
          <a:pPr algn="l" rtl="0">
            <a:spcAft>
              <a:spcPct val="0"/>
            </a:spcAft>
          </a:pPr>
          <a:endParaRPr kumimoji="0" lang="en-GB" sz="2000" b="0" i="0" u="none" strike="noStrike" cap="none" spc="0" normalizeH="0" baseline="0" noProof="0">
            <a:ln>
              <a:noFill/>
            </a:ln>
            <a:solidFill>
              <a:srgbClr val="1C1C1C"/>
            </a:solidFill>
            <a:effectLst/>
            <a:uLnTx/>
            <a:uFillTx/>
            <a:latin typeface="Arial" panose="020b0604020202020204" pitchFamily="34" charset="0"/>
            <a:ea typeface="+mn-ea"/>
            <a:cs typeface="Arial" panose="020b0604020202020204" pitchFamily="34" charset="0"/>
          </a:endParaRPr>
        </a:p>
        <a:p>
          <a:pPr algn="l" rtl="0">
            <a:spcAft>
              <a:spcPct val="0"/>
            </a:spcAft>
          </a:pPr>
          <a:r>
            <a:rPr kumimoji="0" lang="en-GB" sz="2000" b="0" i="0" u="none" strike="noStrike" cap="none" spc="0" normalizeH="0" baseline="0" noProof="0" dirty="1">
              <a:ln>
                <a:noFill/>
              </a:ln>
              <a:solidFill>
                <a:srgbClr val="1C1C1C"/>
              </a:solidFill>
              <a:effectLst/>
              <a:uLnTx/>
              <a:uFillTx/>
              <a:latin typeface="Arial" panose="020b0604020202020204" pitchFamily="34" charset="0"/>
              <a:ea typeface="+mn-ea"/>
              <a:cs typeface="Arial" panose="020b0604020202020204" pitchFamily="34" charset="0"/>
            </a:rPr>
            <a:t>Directors’ duties to the company extend to encompass those of creditors as a whole, where a company is in financial difficulties to the extent that its creditors are at risk</a:t>
          </a:r>
        </a:p>
        <a:p>
          <a:pPr algn="l" rtl="0">
            <a:spcAft>
              <a:spcPct val="0"/>
            </a:spcAft>
          </a:pPr>
          <a:r>
            <a:rPr kumimoji="0" lang="en-GB" sz="2000" b="0" i="0" u="none" strike="noStrike" cap="none" spc="0" normalizeH="0" baseline="0" noProof="0" dirty="1">
              <a:ln>
                <a:noFill/>
              </a:ln>
              <a:solidFill>
                <a:srgbClr val="1C1C1C"/>
              </a:solidFill>
              <a:effectLst/>
              <a:uLnTx/>
              <a:uFillTx/>
              <a:latin typeface="Arial" panose="020b0604020202020204" pitchFamily="34" charset="0"/>
              <a:ea typeface="+mn-ea"/>
              <a:cs typeface="Arial" panose="020b0604020202020204" pitchFamily="34" charset="0"/>
            </a:rPr>
            <a:t>Duty arises when the directors know, or should know, that the company is, or is likely to become, insolvent</a:t>
          </a:r>
        </a:p>
        <a:p>
          <a:pPr algn="l" rtl="0">
            <a:spcAft>
              <a:spcPct val="0"/>
            </a:spcAft>
          </a:pPr>
          <a:endParaRPr kumimoji="0" lang="en-GB" sz="2000" b="0" i="0" u="none" strike="noStrike" cap="none" spc="0" normalizeH="0" baseline="0" noProof="0">
            <a:ln>
              <a:noFill/>
            </a:ln>
            <a:solidFill>
              <a:srgbClr val="1C1C1C"/>
            </a:solidFill>
            <a:effectLst/>
            <a:uLnTx/>
            <a:uFillTx/>
            <a:latin typeface="Arial" panose="020b0604020202020204" pitchFamily="34" charset="0"/>
            <a:ea typeface="+mn-ea"/>
            <a:cs typeface="Arial" panose="020b0604020202020204" pitchFamily="34" charset="0"/>
          </a:endParaRPr>
        </a:p>
        <a:p>
          <a:pPr algn="l" rtl="0">
            <a:spcAft>
              <a:spcPct val="0"/>
            </a:spcAft>
          </a:pPr>
          <a:r>
            <a:rPr kumimoji="0" lang="en-GB" sz="2000" b="0" i="0" u="none" strike="noStrike" cap="none" spc="0" normalizeH="0" baseline="0" noProof="0" dirty="1">
              <a:ln>
                <a:noFill/>
              </a:ln>
              <a:solidFill>
                <a:srgbClr val="1C1C1C"/>
              </a:solidFill>
              <a:effectLst/>
              <a:uLnTx/>
              <a:uFillTx/>
              <a:latin typeface="Arial" panose="020b0604020202020204" pitchFamily="34" charset="0"/>
              <a:ea typeface="+mn-ea"/>
              <a:cs typeface="Arial" panose="020b0604020202020204" pitchFamily="34" charset="0"/>
            </a:rPr>
            <a:t>Potential penalties: personal liability; disqualification; (in extreme cases) criminal liability</a:t>
          </a:r>
          <a:endParaRPr lang="en-US" sz="2000"/>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custT="1"/>
      <dgm:spPr/>
      <dgm:t>
        <a:bodyPr/>
        <a:lstStyle/>
        <a:p>
          <a:pPr algn="l"/>
          <a:r>
            <a:rPr lang="en-US" sz="1900" dirty="1"/>
            <a:t>Directors’ duty to act in the company’s corporate interest, which is comprised of all company stakeholders’ interest (e.g. shareholders, employees and creditors)</a:t>
          </a:r>
        </a:p>
        <a:p>
          <a:pPr algn="l"/>
          <a:r>
            <a:rPr lang="en-US" sz="1900" dirty="1"/>
            <a:t>If in the zone of insolvency, more weight is attached to recourse options of (in the money) creditors</a:t>
          </a:r>
        </a:p>
        <a:p>
          <a:pPr algn="l"/>
          <a:r>
            <a:rPr lang="en-US" sz="1900" dirty="1"/>
            <a:t>No statutory duty to avoid insolvency, but maintaining a going concern is the starting point and directors should take timely action to avoid insolvency (unless the better outcome for stakeholders)</a:t>
          </a:r>
        </a:p>
        <a:p>
          <a:pPr algn="l"/>
          <a:r>
            <a:rPr lang="en-US" sz="1900" dirty="1"/>
            <a:t>Liability risks: personal liability for damages caused (company and creditors), liability for the shortfall in bankruptcy (bankrupt estate), disqualification, criminal liability (fraudulent acts)</a:t>
          </a:r>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404"/>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812"/>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3294"/>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B3EB16DE-C63F-441A-A89D-4EB7A1FED515}" type="presOf" srcId="{297B7165-22FD-426C-A6BF-982C3DCEF33A}" destId="{312F7C62-4D56-455A-9BA2-5D6A508B4B7C}" srcOrd="0" destOrd="0" presId="urn:microsoft.com/office/officeart/2005/8/layout/hList7"/>
    <dgm:cxn modelId="{47538695-20D1-4003-869D-CF9956F0F27A}" type="presParOf" srcId="{312F7C62-4D56-455A-9BA2-5D6A508B4B7C}" destId="{CD34E29F-4F99-4017-994B-7441732B7E8C}" srcOrd="0" destOrd="0" presId="urn:microsoft.com/office/officeart/2005/8/layout/hList7"/>
    <dgm:cxn modelId="{756C6A4D-EBDE-4374-94D1-1BF68F2629C3}" type="presParOf" srcId="{312F7C62-4D56-455A-9BA2-5D6A508B4B7C}" destId="{BD8685D8-FAAA-4C62-BB0D-953362B62203}" srcOrd="1" destOrd="0" presId="urn:microsoft.com/office/officeart/2005/8/layout/hList7"/>
    <dgm:cxn modelId="{B027C839-FBF0-459F-A7AB-64F18A0BC541}" type="presParOf" srcId="{BD8685D8-FAAA-4C62-BB0D-953362B62203}" destId="{5E82C9EB-7863-42A7-8DF9-77D4FCC95A20}" srcOrd="0" destOrd="0" presId="urn:microsoft.com/office/officeart/2005/8/layout/hList7"/>
    <dgm:cxn modelId="{81F1F2E1-C818-4B4C-AE00-92BB585499D0}" type="presParOf" srcId="{5E82C9EB-7863-42A7-8DF9-77D4FCC95A20}" destId="{F3034D83-F539-4CFC-8AD2-FBEB827009BD}" srcOrd="0" destOrd="0" presId="urn:microsoft.com/office/officeart/2005/8/layout/hList7"/>
    <dgm:cxn modelId="{3ED6713B-E136-4958-8B6C-5F401B79D34C}" type="presOf" srcId="{583097C2-121D-44AB-AC7D-CEA2E95F3D8A}" destId="{F3034D83-F539-4CFC-8AD2-FBEB827009BD}" srcOrd="0" destOrd="0" presId="urn:microsoft.com/office/officeart/2005/8/layout/hList7"/>
    <dgm:cxn modelId="{0EE4F486-9F5E-4C96-8670-3E25BE928F48}" type="presParOf" srcId="{5E82C9EB-7863-42A7-8DF9-77D4FCC95A20}" destId="{D9FC992F-BF46-476B-A9D8-AC08E1469D8F}" srcOrd="1" destOrd="0" presId="urn:microsoft.com/office/officeart/2005/8/layout/hList7"/>
    <dgm:cxn modelId="{2ABD1F61-A69B-4A13-828E-3E6D69B77EA4}" type="presOf" srcId="{583097C2-121D-44AB-AC7D-CEA2E95F3D8A}" destId="{D9FC992F-BF46-476B-A9D8-AC08E1469D8F}" srcOrd="1" destOrd="0" presId="urn:microsoft.com/office/officeart/2005/8/layout/hList7"/>
    <dgm:cxn modelId="{64D581C5-88EF-4435-AA26-F7A11DA45373}" type="presParOf" srcId="{5E82C9EB-7863-42A7-8DF9-77D4FCC95A20}" destId="{FA5A0689-A3AF-43A7-9475-42EF7657B7EF}" srcOrd="2" destOrd="0" presId="urn:microsoft.com/office/officeart/2005/8/layout/hList7"/>
    <dgm:cxn modelId="{910177D9-99F7-491C-A0F5-43257FBCE763}" type="presParOf" srcId="{5E82C9EB-7863-42A7-8DF9-77D4FCC95A20}" destId="{13D478B1-60A1-4953-8D5A-1778A8B4BC05}" srcOrd="3" destOrd="0" presId="urn:microsoft.com/office/officeart/2005/8/layout/hList7"/>
    <dgm:cxn modelId="{AE0532D6-09B3-4279-AE63-8216C3EEA4FE}" type="presParOf" srcId="{BD8685D8-FAAA-4C62-BB0D-953362B62203}" destId="{3901CB09-172F-4FB8-84A7-AD75EE11D217}" srcOrd="1" destOrd="0" presId="urn:microsoft.com/office/officeart/2005/8/layout/hList7"/>
    <dgm:cxn modelId="{C2DF0C4E-1C81-4DF0-82AE-2A125753B894}" type="presOf" srcId="{593A700F-DD89-4070-B252-CB7F0FB21140}" destId="{3901CB09-172F-4FB8-84A7-AD75EE11D217}" srcOrd="0" destOrd="0" presId="urn:microsoft.com/office/officeart/2005/8/layout/hList7"/>
    <dgm:cxn modelId="{E935DEBC-26D1-4F95-972A-0BF16B04CD6E}" type="presParOf" srcId="{BD8685D8-FAAA-4C62-BB0D-953362B62203}" destId="{8D362A24-507B-444A-B8B7-974CA3FDFFBA}" srcOrd="2" destOrd="0" presId="urn:microsoft.com/office/officeart/2005/8/layout/hList7"/>
    <dgm:cxn modelId="{247E24A3-7BAF-4B92-8A12-FF92198329B1}" type="presParOf" srcId="{8D362A24-507B-444A-B8B7-974CA3FDFFBA}" destId="{466478CF-9F0F-42C8-85D1-F5922F43CBE7}" srcOrd="0" destOrd="0" presId="urn:microsoft.com/office/officeart/2005/8/layout/hList7"/>
    <dgm:cxn modelId="{6269AEE6-D822-4209-AFCD-BAE85F38599E}" type="presOf" srcId="{FEB63AA9-73C0-4E7B-9CC7-2A62B3DD83E9}" destId="{466478CF-9F0F-42C8-85D1-F5922F43CBE7}" srcOrd="0" destOrd="0" presId="urn:microsoft.com/office/officeart/2005/8/layout/hList7"/>
    <dgm:cxn modelId="{1715479E-8B60-40B8-A925-6D9A4EB8890C}" type="presParOf" srcId="{8D362A24-507B-444A-B8B7-974CA3FDFFBA}" destId="{612F5370-8B14-4124-9D59-1ED894E56E15}" srcOrd="1" destOrd="0" presId="urn:microsoft.com/office/officeart/2005/8/layout/hList7"/>
    <dgm:cxn modelId="{BE77533B-E723-4E8B-B365-D782EEA8E910}" type="presOf" srcId="{FEB63AA9-73C0-4E7B-9CC7-2A62B3DD83E9}" destId="{612F5370-8B14-4124-9D59-1ED894E56E15}" srcOrd="1" destOrd="0" presId="urn:microsoft.com/office/officeart/2005/8/layout/hList7"/>
    <dgm:cxn modelId="{5A13CFA5-EB60-42C7-A783-CA21B6AAA952}" type="presParOf" srcId="{8D362A24-507B-444A-B8B7-974CA3FDFFBA}" destId="{8580E6A8-D1CC-4EEC-B5A8-3ED3F997F5FC}" srcOrd="2" destOrd="0" presId="urn:microsoft.com/office/officeart/2005/8/layout/hList7"/>
    <dgm:cxn modelId="{F2A122D0-09C3-4BA1-B4C9-FCA006AF1368}"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23.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dgm:spPr/>
      <dgm:t>
        <a:bodyPr/>
        <a:lstStyle/>
        <a:p>
          <a:endParaRPr lang="en-US"/>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marL="0" marR="0" lvl="0" indent="0" algn="l" defTabSz="914400" fontAlgn="auto" eaLnBrk="1" latinLnBrk="0" hangingPunct="1">
            <a:lnSpc>
              <a:spcPct val="100000"/>
            </a:lnSpc>
            <a:spcBef>
              <a:spcPct val="0"/>
            </a:spcBef>
            <a:spcAft>
              <a:spcPct val="0"/>
            </a:spcAft>
            <a:buClrTx/>
            <a:buSzTx/>
            <a:buFontTx/>
            <a:buNone/>
            <a:defRPr/>
          </a:pPr>
          <a:r>
            <a:rPr lang="en-US" sz="1800" dirty="1"/>
            <a:t>Scheme Recognition requires an </a:t>
          </a:r>
          <a:r>
            <a:rPr lang="en-US" sz="1800" i="1" dirty="1"/>
            <a:t>ad hoc </a:t>
          </a:r>
          <a:r>
            <a:rPr lang="en-US" sz="1800" dirty="1"/>
            <a:t>exequatur proc. Uncertainty on the effects that might be effectively recognized and legal route to obtain recognition</a:t>
          </a:r>
        </a:p>
        <a:p>
          <a:pPr marL="0" marR="0" lvl="0" indent="0" algn="l" defTabSz="914400" fontAlgn="auto" eaLnBrk="1" latinLnBrk="0" hangingPunct="1">
            <a:lnSpc>
              <a:spcPct val="100000"/>
            </a:lnSpc>
            <a:spcBef>
              <a:spcPct val="0"/>
            </a:spcBef>
            <a:spcAft>
              <a:spcPct val="0"/>
            </a:spcAft>
            <a:buClrTx/>
            <a:buSzTx/>
            <a:buFontTx/>
            <a:buNone/>
            <a:defRPr/>
          </a:pPr>
          <a:endParaRPr lang="en-US" sz="1800"/>
        </a:p>
        <a:p>
          <a:pPr marL="0" marR="0" lvl="0" indent="0" algn="l" defTabSz="914400" fontAlgn="auto" eaLnBrk="1" latinLnBrk="0" hangingPunct="1">
            <a:lnSpc>
              <a:spcPct val="100000"/>
            </a:lnSpc>
            <a:spcBef>
              <a:spcPct val="0"/>
            </a:spcBef>
            <a:spcAft>
              <a:spcPct val="0"/>
            </a:spcAft>
            <a:buClrTx/>
            <a:buSzTx/>
            <a:buFontTx/>
            <a:buNone/>
            <a:defRPr/>
          </a:pPr>
          <a:r>
            <a:rPr lang="en-US" sz="1800" dirty="1"/>
            <a:t>Practical Experience (Scheme + Homologación): (i) indirect recognition of all the effects of the Scheme, (ii) </a:t>
          </a:r>
          <a:r>
            <a:rPr lang="en-US" sz="1800" i="1" dirty="1"/>
            <a:t>de facto</a:t>
          </a:r>
          <a:r>
            <a:rPr lang="en-US" sz="1800" dirty="1"/>
            <a:t> application of cramdown rules and (iii) new money protection and protection from clawback actions and equitable subordination.</a:t>
          </a:r>
          <a:endParaRPr lang="es-ES" sz="1800"/>
        </a:p>
        <a:p>
          <a:pPr marL="0" lvl="0" algn="l" defTabSz="577850">
            <a:lnSpc>
              <a:spcPct val="90000"/>
            </a:lnSpc>
            <a:spcBef>
              <a:spcPct val="0"/>
            </a:spcBef>
            <a:spcAft>
              <a:spcPct val="35000"/>
            </a:spcAft>
            <a:buNone/>
          </a:pPr>
          <a:endParaRPr lang="en-US" sz="1800"/>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dgm:spPr/>
      <dgm:t>
        <a:bodyPr/>
        <a:lstStyle/>
        <a:p>
          <a:endParaRPr lang="en-US"/>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406"/>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custLinFactNeighborY="203"/>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203"/>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30137DC1-A796-498C-A4C2-1B8AF5B688B8}" type="presOf" srcId="{297B7165-22FD-426C-A6BF-982C3DCEF33A}" destId="{312F7C62-4D56-455A-9BA2-5D6A508B4B7C}" srcOrd="0" destOrd="0" presId="urn:microsoft.com/office/officeart/2005/8/layout/hList7"/>
    <dgm:cxn modelId="{F53A699E-6686-4144-8113-09B4ECDD229C}" type="presParOf" srcId="{312F7C62-4D56-455A-9BA2-5D6A508B4B7C}" destId="{CD34E29F-4F99-4017-994B-7441732B7E8C}" srcOrd="0" destOrd="0" presId="urn:microsoft.com/office/officeart/2005/8/layout/hList7"/>
    <dgm:cxn modelId="{0331AA40-DF82-43A1-8FCE-9E51B2B102BB}" type="presParOf" srcId="{312F7C62-4D56-455A-9BA2-5D6A508B4B7C}" destId="{BD8685D8-FAAA-4C62-BB0D-953362B62203}" srcOrd="1" destOrd="0" presId="urn:microsoft.com/office/officeart/2005/8/layout/hList7"/>
    <dgm:cxn modelId="{CDA5073C-EA5F-4D91-B71D-0081EFA2C7A9}" type="presParOf" srcId="{BD8685D8-FAAA-4C62-BB0D-953362B62203}" destId="{451CE8DC-01AF-47B8-97F0-D2ECBA717C0F}" srcOrd="0" destOrd="0" presId="urn:microsoft.com/office/officeart/2005/8/layout/hList7"/>
    <dgm:cxn modelId="{6BE81481-2A61-429B-B68F-DF1D1E934647}" type="presParOf" srcId="{451CE8DC-01AF-47B8-97F0-D2ECBA717C0F}" destId="{2D9506D8-DB01-4982-A855-28D52A70EEF4}" srcOrd="0" destOrd="0" presId="urn:microsoft.com/office/officeart/2005/8/layout/hList7"/>
    <dgm:cxn modelId="{F8D23165-757A-4E1A-8D10-445003CA628F}" type="presOf" srcId="{489EBE23-A5C9-49E6-ABC4-7854D0B11C53}" destId="{2D9506D8-DB01-4982-A855-28D52A70EEF4}" srcOrd="0" destOrd="0" presId="urn:microsoft.com/office/officeart/2005/8/layout/hList7"/>
    <dgm:cxn modelId="{57D5156C-7A36-44D1-906A-68D3F771D89B}" type="presParOf" srcId="{451CE8DC-01AF-47B8-97F0-D2ECBA717C0F}" destId="{F14D94A8-85F7-40B0-AA3C-4B69A5BDAF63}" srcOrd="1" destOrd="0" presId="urn:microsoft.com/office/officeart/2005/8/layout/hList7"/>
    <dgm:cxn modelId="{5B611D7F-3866-46BC-95D0-BC4558558EC3}" type="presOf" srcId="{489EBE23-A5C9-49E6-ABC4-7854D0B11C53}" destId="{F14D94A8-85F7-40B0-AA3C-4B69A5BDAF63}" srcOrd="1" destOrd="0" presId="urn:microsoft.com/office/officeart/2005/8/layout/hList7"/>
    <dgm:cxn modelId="{4C4665F5-DA20-4B08-AD0C-78827961FF34}" type="presParOf" srcId="{451CE8DC-01AF-47B8-97F0-D2ECBA717C0F}" destId="{E6767697-3198-46C9-B652-2A3E3AE0F27A}" srcOrd="2" destOrd="0" presId="urn:microsoft.com/office/officeart/2005/8/layout/hList7"/>
    <dgm:cxn modelId="{91E7129C-7E47-4A6B-BE33-59D0818A1BD9}" type="presParOf" srcId="{451CE8DC-01AF-47B8-97F0-D2ECBA717C0F}" destId="{7145AD04-C62D-4656-8CCD-9ABE31F466C3}" srcOrd="3" destOrd="0" presId="urn:microsoft.com/office/officeart/2005/8/layout/hList7"/>
    <dgm:cxn modelId="{3F482D1A-2F39-4BB8-9C75-E0BCE24886BD}" type="presParOf" srcId="{BD8685D8-FAAA-4C62-BB0D-953362B62203}" destId="{80C3E94D-2F1E-4574-96B4-06C07B855D49}" srcOrd="1" destOrd="0" presId="urn:microsoft.com/office/officeart/2005/8/layout/hList7"/>
    <dgm:cxn modelId="{00A51F47-88E0-4133-BCCA-1DBA47104A52}" type="presOf" srcId="{476935AC-D9CB-431B-9492-7FBC82E5F489}" destId="{80C3E94D-2F1E-4574-96B4-06C07B855D49}" srcOrd="0" destOrd="0" presId="urn:microsoft.com/office/officeart/2005/8/layout/hList7"/>
    <dgm:cxn modelId="{005FDF30-53B9-46DF-BF3B-7BC4AE25E7FE}" type="presParOf" srcId="{BD8685D8-FAAA-4C62-BB0D-953362B62203}" destId="{FD1E5800-E869-42EB-8561-ED496CD2507E}" srcOrd="2" destOrd="0" presId="urn:microsoft.com/office/officeart/2005/8/layout/hList7"/>
    <dgm:cxn modelId="{29AF5C63-003A-434F-B30A-BCE4D29F8D86}" type="presParOf" srcId="{FD1E5800-E869-42EB-8561-ED496CD2507E}" destId="{6AF1E19D-AA7E-4105-B39A-C3D2003BE7F8}" srcOrd="0" destOrd="0" presId="urn:microsoft.com/office/officeart/2005/8/layout/hList7"/>
    <dgm:cxn modelId="{2E48013A-CF19-4165-B998-416173DE2226}" type="presOf" srcId="{5F89A980-7905-413A-A031-8F0D8757FC99}" destId="{6AF1E19D-AA7E-4105-B39A-C3D2003BE7F8}" srcOrd="0" destOrd="0" presId="urn:microsoft.com/office/officeart/2005/8/layout/hList7"/>
    <dgm:cxn modelId="{B0F9B336-879B-40C9-B4D7-08BA95F573B6}" type="presParOf" srcId="{FD1E5800-E869-42EB-8561-ED496CD2507E}" destId="{A5170957-F69F-4247-96C2-D780FB0D6F05}" srcOrd="1" destOrd="0" presId="urn:microsoft.com/office/officeart/2005/8/layout/hList7"/>
    <dgm:cxn modelId="{E4DBF5C6-9ACC-4CE3-A738-D380DBCBE908}" type="presOf" srcId="{5F89A980-7905-413A-A031-8F0D8757FC99}" destId="{A5170957-F69F-4247-96C2-D780FB0D6F05}" srcOrd="1" destOrd="0" presId="urn:microsoft.com/office/officeart/2005/8/layout/hList7"/>
    <dgm:cxn modelId="{95FAE622-59AE-4705-ACCD-6E2DED5E09E3}" type="presParOf" srcId="{FD1E5800-E869-42EB-8561-ED496CD2507E}" destId="{036E6FAE-0BA5-413B-9D7B-2B6CD5994C97}" srcOrd="2" destOrd="0" presId="urn:microsoft.com/office/officeart/2005/8/layout/hList7"/>
    <dgm:cxn modelId="{0389959A-FC25-4651-B0A8-E6904C24DF59}" type="presParOf" srcId="{FD1E5800-E869-42EB-8561-ED496CD2507E}" destId="{53796CCC-5DAA-476C-87B6-CFF6013054B0}" srcOrd="3" destOrd="0" presId="urn:microsoft.com/office/officeart/2005/8/layout/hList7"/>
    <dgm:cxn modelId="{4FFE7477-2307-43DF-B08B-9EF2534C186C}" type="presParOf" srcId="{BD8685D8-FAAA-4C62-BB0D-953362B62203}" destId="{C91096C7-4D10-4D43-9E52-C808DAFC9DBE}" srcOrd="3" destOrd="0" presId="urn:microsoft.com/office/officeart/2005/8/layout/hList7"/>
    <dgm:cxn modelId="{A408934E-4597-49A6-AD30-8E48B8B278EF}" type="presOf" srcId="{58F44129-5A02-41DF-92CB-D7F99DC9CE2B}" destId="{C91096C7-4D10-4D43-9E52-C808DAFC9DBE}" srcOrd="0" destOrd="0" presId="urn:microsoft.com/office/officeart/2005/8/layout/hList7"/>
    <dgm:cxn modelId="{4ACA7CBC-A92B-43DE-8198-BF65B27360DC}" type="presParOf" srcId="{BD8685D8-FAAA-4C62-BB0D-953362B62203}" destId="{5E82C9EB-7863-42A7-8DF9-77D4FCC95A20}" srcOrd="4" destOrd="0" presId="urn:microsoft.com/office/officeart/2005/8/layout/hList7"/>
    <dgm:cxn modelId="{B35991F8-20CA-41F8-A446-0F51C9F0505E}" type="presParOf" srcId="{5E82C9EB-7863-42A7-8DF9-77D4FCC95A20}" destId="{F3034D83-F539-4CFC-8AD2-FBEB827009BD}" srcOrd="0" destOrd="0" presId="urn:microsoft.com/office/officeart/2005/8/layout/hList7"/>
    <dgm:cxn modelId="{EAF1CE63-A95C-4B5C-929F-88F813651739}" type="presOf" srcId="{583097C2-121D-44AB-AC7D-CEA2E95F3D8A}" destId="{F3034D83-F539-4CFC-8AD2-FBEB827009BD}" srcOrd="0" destOrd="0" presId="urn:microsoft.com/office/officeart/2005/8/layout/hList7"/>
    <dgm:cxn modelId="{2BD11A94-E70F-4332-A02E-F8E3A92C3E80}" type="presParOf" srcId="{5E82C9EB-7863-42A7-8DF9-77D4FCC95A20}" destId="{D9FC992F-BF46-476B-A9D8-AC08E1469D8F}" srcOrd="1" destOrd="0" presId="urn:microsoft.com/office/officeart/2005/8/layout/hList7"/>
    <dgm:cxn modelId="{5F52295A-C4B0-4693-B658-190FB8F416DE}" type="presOf" srcId="{583097C2-121D-44AB-AC7D-CEA2E95F3D8A}" destId="{D9FC992F-BF46-476B-A9D8-AC08E1469D8F}" srcOrd="1" destOrd="0" presId="urn:microsoft.com/office/officeart/2005/8/layout/hList7"/>
    <dgm:cxn modelId="{6EFE446D-C2C9-4E0F-B36B-6CD5AC19ECBB}" type="presParOf" srcId="{5E82C9EB-7863-42A7-8DF9-77D4FCC95A20}" destId="{FA5A0689-A3AF-43A7-9475-42EF7657B7EF}" srcOrd="2" destOrd="0" presId="urn:microsoft.com/office/officeart/2005/8/layout/hList7"/>
    <dgm:cxn modelId="{FA11EACA-A1EB-4CD3-A8E3-1F262FF540AE}"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24.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2000" dirty="1"/>
            <a:t>Well-established restructuring hub</a:t>
          </a:r>
        </a:p>
        <a:p>
          <a:pPr algn="l"/>
          <a:r>
            <a:rPr lang="en-US" sz="2000" dirty="1"/>
            <a:t>Foreign proceedings capable of recognition in UK upon application under Cross-Border Insolvency Regulations… </a:t>
          </a:r>
        </a:p>
        <a:p>
          <a:pPr algn="l"/>
          <a:r>
            <a:rPr lang="en-US" sz="2000" dirty="1"/>
            <a:t>…but limitations on recognition of substantive compromise given ‘rule in </a:t>
          </a:r>
          <a:r>
            <a:rPr lang="en-US" sz="2000" i="1" dirty="1"/>
            <a:t>Gibbs</a:t>
          </a:r>
          <a:r>
            <a:rPr lang="en-US" sz="2000" i="0" dirty="1"/>
            <a:t>’</a:t>
          </a:r>
          <a:endParaRPr lang="en-US" sz="2000"/>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custT="1"/>
      <dgm:spPr/>
      <dgm:t>
        <a:bodyPr/>
        <a:lstStyle/>
        <a:p>
          <a:pPr algn="l"/>
          <a:r>
            <a:rPr lang="en-US" sz="2000" dirty="1"/>
            <a:t>Specialised judiciary team, operating nationwide</a:t>
          </a:r>
        </a:p>
        <a:p>
          <a:pPr algn="l"/>
          <a:r>
            <a:rPr lang="en-US" sz="2000" dirty="1"/>
            <a:t>Foreign insolvency proceedings outside of scope EIR not recognised: Gategroup ruling blocks recognition of UK RP</a:t>
          </a:r>
        </a:p>
        <a:p>
          <a:pPr algn="l"/>
          <a:r>
            <a:rPr lang="en-US" sz="2000" dirty="1"/>
            <a:t>UK Scheme assumed capable of recognition based on Dutch IPL (no case law), but potentially an issue in case of insolvent scheme company</a:t>
          </a:r>
        </a:p>
        <a:p>
          <a:pPr algn="l"/>
          <a:endParaRPr lang="en-US" sz="2000"/>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404"/>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812"/>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3294"/>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53E2391E-DC1A-4B72-86F3-D5CBD56F1899}" type="presOf" srcId="{297B7165-22FD-426C-A6BF-982C3DCEF33A}" destId="{312F7C62-4D56-455A-9BA2-5D6A508B4B7C}" srcOrd="0" destOrd="0" presId="urn:microsoft.com/office/officeart/2005/8/layout/hList7"/>
    <dgm:cxn modelId="{C9B325A8-2651-42DA-A725-062F0F0612BD}" type="presParOf" srcId="{312F7C62-4D56-455A-9BA2-5D6A508B4B7C}" destId="{CD34E29F-4F99-4017-994B-7441732B7E8C}" srcOrd="0" destOrd="0" presId="urn:microsoft.com/office/officeart/2005/8/layout/hList7"/>
    <dgm:cxn modelId="{BBFAE170-0578-431D-B505-8D6881067C35}" type="presParOf" srcId="{312F7C62-4D56-455A-9BA2-5D6A508B4B7C}" destId="{BD8685D8-FAAA-4C62-BB0D-953362B62203}" srcOrd="1" destOrd="0" presId="urn:microsoft.com/office/officeart/2005/8/layout/hList7"/>
    <dgm:cxn modelId="{A9C0ADEB-E6A0-41EC-B1EE-A3583D770CEA}" type="presParOf" srcId="{BD8685D8-FAAA-4C62-BB0D-953362B62203}" destId="{5E82C9EB-7863-42A7-8DF9-77D4FCC95A20}" srcOrd="0" destOrd="0" presId="urn:microsoft.com/office/officeart/2005/8/layout/hList7"/>
    <dgm:cxn modelId="{434CC303-656D-4396-883F-B12A7EF8B594}" type="presParOf" srcId="{5E82C9EB-7863-42A7-8DF9-77D4FCC95A20}" destId="{F3034D83-F539-4CFC-8AD2-FBEB827009BD}" srcOrd="0" destOrd="0" presId="urn:microsoft.com/office/officeart/2005/8/layout/hList7"/>
    <dgm:cxn modelId="{AFADCDB8-1ADD-4337-81F8-82050C4639BA}" type="presOf" srcId="{583097C2-121D-44AB-AC7D-CEA2E95F3D8A}" destId="{F3034D83-F539-4CFC-8AD2-FBEB827009BD}" srcOrd="0" destOrd="0" presId="urn:microsoft.com/office/officeart/2005/8/layout/hList7"/>
    <dgm:cxn modelId="{AA40EBBC-B1A7-4D0B-98FB-DB693FEF7E02}" type="presParOf" srcId="{5E82C9EB-7863-42A7-8DF9-77D4FCC95A20}" destId="{D9FC992F-BF46-476B-A9D8-AC08E1469D8F}" srcOrd="1" destOrd="0" presId="urn:microsoft.com/office/officeart/2005/8/layout/hList7"/>
    <dgm:cxn modelId="{9FB45139-50CE-4445-B498-1444ACDA5E0C}" type="presOf" srcId="{583097C2-121D-44AB-AC7D-CEA2E95F3D8A}" destId="{D9FC992F-BF46-476B-A9D8-AC08E1469D8F}" srcOrd="1" destOrd="0" presId="urn:microsoft.com/office/officeart/2005/8/layout/hList7"/>
    <dgm:cxn modelId="{EF211CFE-C396-47C0-8796-538770DE86DA}" type="presParOf" srcId="{5E82C9EB-7863-42A7-8DF9-77D4FCC95A20}" destId="{FA5A0689-A3AF-43A7-9475-42EF7657B7EF}" srcOrd="2" destOrd="0" presId="urn:microsoft.com/office/officeart/2005/8/layout/hList7"/>
    <dgm:cxn modelId="{19F229ED-781E-46A6-B8D3-91D44FF254F6}" type="presParOf" srcId="{5E82C9EB-7863-42A7-8DF9-77D4FCC95A20}" destId="{13D478B1-60A1-4953-8D5A-1778A8B4BC05}" srcOrd="3" destOrd="0" presId="urn:microsoft.com/office/officeart/2005/8/layout/hList7"/>
    <dgm:cxn modelId="{95292900-129D-4E36-9A4D-1E700119BCE3}" type="presParOf" srcId="{BD8685D8-FAAA-4C62-BB0D-953362B62203}" destId="{3901CB09-172F-4FB8-84A7-AD75EE11D217}" srcOrd="1" destOrd="0" presId="urn:microsoft.com/office/officeart/2005/8/layout/hList7"/>
    <dgm:cxn modelId="{4A1D2AE2-5D45-49EA-8CA6-D0AA9A354487}" type="presOf" srcId="{593A700F-DD89-4070-B252-CB7F0FB21140}" destId="{3901CB09-172F-4FB8-84A7-AD75EE11D217}" srcOrd="0" destOrd="0" presId="urn:microsoft.com/office/officeart/2005/8/layout/hList7"/>
    <dgm:cxn modelId="{8D0029B7-DF7A-479E-A285-AFD71A8E2D31}" type="presParOf" srcId="{BD8685D8-FAAA-4C62-BB0D-953362B62203}" destId="{8D362A24-507B-444A-B8B7-974CA3FDFFBA}" srcOrd="2" destOrd="0" presId="urn:microsoft.com/office/officeart/2005/8/layout/hList7"/>
    <dgm:cxn modelId="{C32BE64D-850F-4DC5-8397-02B1F1CAC2EF}" type="presParOf" srcId="{8D362A24-507B-444A-B8B7-974CA3FDFFBA}" destId="{466478CF-9F0F-42C8-85D1-F5922F43CBE7}" srcOrd="0" destOrd="0" presId="urn:microsoft.com/office/officeart/2005/8/layout/hList7"/>
    <dgm:cxn modelId="{CE590EA3-CD92-4E64-972E-6A1371074DC5}" type="presOf" srcId="{FEB63AA9-73C0-4E7B-9CC7-2A62B3DD83E9}" destId="{466478CF-9F0F-42C8-85D1-F5922F43CBE7}" srcOrd="0" destOrd="0" presId="urn:microsoft.com/office/officeart/2005/8/layout/hList7"/>
    <dgm:cxn modelId="{6520EDA0-0432-4EF3-BA2D-57064320ABEA}" type="presParOf" srcId="{8D362A24-507B-444A-B8B7-974CA3FDFFBA}" destId="{612F5370-8B14-4124-9D59-1ED894E56E15}" srcOrd="1" destOrd="0" presId="urn:microsoft.com/office/officeart/2005/8/layout/hList7"/>
    <dgm:cxn modelId="{7125A86D-3AEB-4D67-84D0-4A28BE6F67E7}" type="presOf" srcId="{FEB63AA9-73C0-4E7B-9CC7-2A62B3DD83E9}" destId="{612F5370-8B14-4124-9D59-1ED894E56E15}" srcOrd="1" destOrd="0" presId="urn:microsoft.com/office/officeart/2005/8/layout/hList7"/>
    <dgm:cxn modelId="{2B4FB731-110D-4C1E-B988-567465E6EAE2}" type="presParOf" srcId="{8D362A24-507B-444A-B8B7-974CA3FDFFBA}" destId="{8580E6A8-D1CC-4EEC-B5A8-3ED3F997F5FC}" srcOrd="2" destOrd="0" presId="urn:microsoft.com/office/officeart/2005/8/layout/hList7"/>
    <dgm:cxn modelId="{B92F9666-5FE3-4CD4-B6FF-A7F0FD929D71}"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3.xml><?xml version="1.0" encoding="utf-8"?>
<dgm:dataModel xmlns:dgm="http://schemas.openxmlformats.org/drawingml/2006/diagram" xmlns:a="http://schemas.openxmlformats.org/drawingml/2006/main">
  <dgm:ptLst>
    <dgm:pt modelId="{6F588015-99C7-4092-8A81-4DE624046AD8}"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B50016FA-17BE-4A13-B1F1-EC0EF53135D5}" cxnId="{555AAC80-3856-432C-B6CD-7D97CAB3F627}" type="parTrans">
      <dgm:prSet/>
      <dgm:spPr/>
      <dgm:t>
        <a:bodyPr/>
        <a:lstStyle/>
        <a:p>
          <a:endParaRPr lang="en-US"/>
        </a:p>
      </dgm:t>
    </dgm:pt>
    <dgm:pt modelId="{AF403007-FE23-4D22-8011-3341ABD589BD}">
      <dgm:prSet phldrT="[Text]"/>
      <dgm:spPr/>
      <dgm:t>
        <a:bodyPr/>
        <a:lstStyle/>
        <a:p>
          <a:r>
            <a:rPr lang="en-GB" b="1" u="none" dirty="1">
              <a:latin typeface="Arial" panose="020b0604020202020204" pitchFamily="34" charset="0"/>
              <a:cs typeface="Arial" panose="020b0604020202020204" pitchFamily="34" charset="0"/>
            </a:rPr>
            <a:t>Title 1</a:t>
          </a:r>
        </a:p>
        <a:p>
          <a:r>
            <a:rPr lang="en-GB" b="1" u="none" dirty="1">
              <a:latin typeface="Arial" panose="020b0604020202020204" pitchFamily="34" charset="0"/>
              <a:cs typeface="Arial" panose="020b0604020202020204" pitchFamily="34" charset="0"/>
            </a:rPr>
            <a:t>General Provisions</a:t>
          </a:r>
          <a:endParaRPr lang="en-US" b="1" u="none">
            <a:latin typeface="Arial" panose="020b0604020202020204" pitchFamily="34" charset="0"/>
            <a:cs typeface="Arial" panose="020b0604020202020204" pitchFamily="34" charset="0"/>
          </a:endParaRPr>
        </a:p>
      </dgm:t>
    </dgm:pt>
    <dgm:pt modelId="{1AE8F6AC-4B61-420A-B5FB-1C045538C1DE}" cxnId="{555AAC80-3856-432C-B6CD-7D97CAB3F627}" type="sibTrans">
      <dgm:prSet/>
      <dgm:spPr/>
      <dgm:t>
        <a:bodyPr/>
        <a:lstStyle/>
        <a:p>
          <a:endParaRPr lang="en-US"/>
        </a:p>
      </dgm:t>
    </dgm:pt>
    <dgm:pt modelId="{0F9FDB88-EA1E-474C-8245-3A79D5AA10C0}" cxnId="{C00E1B9E-EF41-4F07-86FE-B91D1E84A56B}" type="parTrans">
      <dgm:prSet/>
      <dgm:spPr/>
      <dgm:t>
        <a:bodyPr/>
        <a:lstStyle/>
        <a:p>
          <a:endParaRPr lang="en-US"/>
        </a:p>
      </dgm:t>
    </dgm:pt>
    <dgm:pt modelId="{15B066F0-719E-4294-B279-D4C7ED94C1C3}">
      <dgm:prSet phldrT="[Text]"/>
      <dgm:spPr/>
      <dgm:t>
        <a:bodyPr/>
        <a:lstStyle/>
        <a:p>
          <a:r>
            <a:rPr lang="en-GB" b="1" u="none" dirty="1">
              <a:latin typeface="Arial" panose="020b0604020202020204" pitchFamily="34" charset="0"/>
              <a:cs typeface="Arial" panose="020b0604020202020204" pitchFamily="34" charset="0"/>
            </a:rPr>
            <a:t>Title II </a:t>
          </a:r>
        </a:p>
        <a:p>
          <a:r>
            <a:rPr lang="en-GB" b="1" u="none" dirty="1">
              <a:latin typeface="Arial" panose="020b0604020202020204" pitchFamily="34" charset="0"/>
              <a:cs typeface="Arial" panose="020b0604020202020204" pitchFamily="34" charset="0"/>
            </a:rPr>
            <a:t>Preventative Restructuring Frameworks</a:t>
          </a:r>
        </a:p>
      </dgm:t>
    </dgm:pt>
    <dgm:pt modelId="{AC5CF075-8C7C-4D83-BC3F-1DFCB81B07B1}" cxnId="{C00E1B9E-EF41-4F07-86FE-B91D1E84A56B}" type="sibTrans">
      <dgm:prSet/>
      <dgm:spPr/>
      <dgm:t>
        <a:bodyPr/>
        <a:lstStyle/>
        <a:p>
          <a:endParaRPr lang="en-US"/>
        </a:p>
      </dgm:t>
    </dgm:pt>
    <dgm:pt modelId="{D1CF390D-2BF3-43F5-9CDF-ED6F11FF04A5}" cxnId="{473EDE81-F66F-4E1A-A3B0-70EA8AEA15E1}" type="parTrans">
      <dgm:prSet/>
      <dgm:spPr/>
      <dgm:t>
        <a:bodyPr/>
        <a:lstStyle/>
        <a:p>
          <a:endParaRPr lang="en-US"/>
        </a:p>
      </dgm:t>
    </dgm:pt>
    <dgm:pt modelId="{116C23C5-20A4-4D2B-9938-73B7AA2FD304}">
      <dgm:prSet phldrT="[Text]"/>
      <dgm:spPr/>
      <dgm:t>
        <a:bodyPr/>
        <a:lstStyle/>
        <a:p>
          <a:r>
            <a:rPr lang="en-GB" b="1" u="none" dirty="1">
              <a:latin typeface="Arial" panose="020b0604020202020204" pitchFamily="34" charset="0"/>
              <a:cs typeface="Arial" panose="020b0604020202020204" pitchFamily="34" charset="0"/>
            </a:rPr>
            <a:t>Title III</a:t>
          </a:r>
        </a:p>
        <a:p>
          <a:r>
            <a:rPr lang="en-GB" b="1" u="none" dirty="1">
              <a:latin typeface="Arial" panose="020b0604020202020204" pitchFamily="34" charset="0"/>
              <a:cs typeface="Arial" panose="020b0604020202020204" pitchFamily="34" charset="0"/>
            </a:rPr>
            <a:t>Discharge and Debt Disqualifications</a:t>
          </a:r>
        </a:p>
      </dgm:t>
    </dgm:pt>
    <dgm:pt modelId="{B00EB603-CCB2-4D30-B497-854026C85842}" cxnId="{473EDE81-F66F-4E1A-A3B0-70EA8AEA15E1}" type="sibTrans">
      <dgm:prSet/>
      <dgm:spPr/>
      <dgm:t>
        <a:bodyPr/>
        <a:lstStyle/>
        <a:p>
          <a:endParaRPr lang="en-US"/>
        </a:p>
      </dgm:t>
    </dgm:pt>
    <dgm:pt modelId="{3A2702C6-5E65-4323-A10E-94D148E3D455}" cxnId="{58BBA48A-9D0D-4012-8DB7-68809596C03F}" type="parTrans">
      <dgm:prSet/>
      <dgm:spPr/>
      <dgm:t>
        <a:bodyPr/>
        <a:lstStyle/>
        <a:p>
          <a:endParaRPr lang="en-US"/>
        </a:p>
      </dgm:t>
    </dgm:pt>
    <dgm:pt modelId="{A0DBCDFE-EBDB-4B56-BC34-8EBFAC49F36C}">
      <dgm:prSet phldrT="[Text]"/>
      <dgm:spPr/>
      <dgm:t>
        <a:bodyPr/>
        <a:lstStyle/>
        <a:p>
          <a:r>
            <a:rPr lang="en-GB" b="1" u="none" dirty="1">
              <a:latin typeface="Arial" panose="020b0604020202020204" pitchFamily="34" charset="0"/>
              <a:cs typeface="Arial" panose="020b0604020202020204" pitchFamily="34" charset="0"/>
            </a:rPr>
            <a:t>Title IV</a:t>
          </a:r>
        </a:p>
        <a:p>
          <a:r>
            <a:rPr lang="en-GB" b="1" u="none" dirty="1">
              <a:latin typeface="Arial" panose="020b0604020202020204" pitchFamily="34" charset="0"/>
              <a:cs typeface="Arial" panose="020b0604020202020204" pitchFamily="34" charset="0"/>
            </a:rPr>
            <a:t>Measures to increase the efficiency of procedures concerning restructuring, insolvency and discharge of debt</a:t>
          </a:r>
          <a:endParaRPr lang="en-US" b="1" u="none">
            <a:latin typeface="Arial" panose="020b0604020202020204" pitchFamily="34" charset="0"/>
            <a:cs typeface="Arial" panose="020b0604020202020204" pitchFamily="34" charset="0"/>
          </a:endParaRPr>
        </a:p>
      </dgm:t>
    </dgm:pt>
    <dgm:pt modelId="{7DCC1A9E-B5CD-4D21-91DD-14BC1254009C}" cxnId="{58BBA48A-9D0D-4012-8DB7-68809596C03F}" type="sibTrans">
      <dgm:prSet/>
      <dgm:spPr/>
      <dgm:t>
        <a:bodyPr/>
        <a:lstStyle/>
        <a:p>
          <a:endParaRPr lang="en-US"/>
        </a:p>
      </dgm:t>
    </dgm:pt>
    <dgm:pt modelId="{58C7A918-7A00-4178-B857-66A9A9F8007F}" cxnId="{B0EDA847-79F8-4F99-9FDC-B488FB0BFE5E}" type="parTrans">
      <dgm:prSet/>
      <dgm:spPr/>
      <dgm:t>
        <a:bodyPr/>
        <a:lstStyle/>
        <a:p>
          <a:endParaRPr lang="en-US"/>
        </a:p>
      </dgm:t>
    </dgm:pt>
    <dgm:pt modelId="{5AF6AA51-FBD9-4E69-A827-69AD57D63A94}">
      <dgm:prSet phldrT="[Text]"/>
      <dgm:spPr/>
      <dgm:t>
        <a:bodyPr/>
        <a:lstStyle/>
        <a:p>
          <a:r>
            <a:rPr lang="en-GB" b="1" u="none" dirty="1">
              <a:latin typeface="Arial" panose="020b0604020202020204" pitchFamily="34" charset="0"/>
              <a:cs typeface="Arial" panose="020b0604020202020204" pitchFamily="34" charset="0"/>
            </a:rPr>
            <a:t>Title V</a:t>
          </a:r>
        </a:p>
        <a:p>
          <a:r>
            <a:rPr lang="en-GB" b="1" u="none" dirty="1">
              <a:latin typeface="Arial" panose="020b0604020202020204" pitchFamily="34" charset="0"/>
              <a:cs typeface="Arial" panose="020b0604020202020204" pitchFamily="34" charset="0"/>
            </a:rPr>
            <a:t>Monitoring of procedures concerning restructuring, insolvency and discharge of debt</a:t>
          </a:r>
        </a:p>
      </dgm:t>
    </dgm:pt>
    <dgm:pt modelId="{2F102AC5-E721-4A5D-A11E-F600F4E13813}" cxnId="{B0EDA847-79F8-4F99-9FDC-B488FB0BFE5E}" type="sibTrans">
      <dgm:prSet/>
      <dgm:spPr/>
      <dgm:t>
        <a:bodyPr/>
        <a:lstStyle/>
        <a:p>
          <a:endParaRPr lang="en-US"/>
        </a:p>
      </dgm:t>
    </dgm:pt>
    <dgm:pt modelId="{8F62E263-56B7-45C5-932C-F4DEE82F228A}" cxnId="{4D2E44B0-81B7-464C-89CC-FD05D2722CCD}" type="parTrans">
      <dgm:prSet/>
      <dgm:spPr/>
      <dgm:t>
        <a:bodyPr/>
        <a:lstStyle/>
        <a:p>
          <a:endParaRPr lang="en-US"/>
        </a:p>
      </dgm:t>
    </dgm:pt>
    <dgm:pt modelId="{342A3CD3-CD41-4E6F-92E9-7D7A9029699F}">
      <dgm:prSet phldrT="[Text]"/>
      <dgm:spPr/>
      <dgm:t>
        <a:bodyPr/>
        <a:lstStyle/>
        <a:p>
          <a:r>
            <a:rPr lang="en-GB" b="1" u="none" dirty="1">
              <a:latin typeface="Arial" panose="020b0604020202020204" pitchFamily="34" charset="0"/>
              <a:cs typeface="Arial" panose="020b0604020202020204" pitchFamily="34" charset="0"/>
            </a:rPr>
            <a:t>Title VI</a:t>
          </a:r>
        </a:p>
        <a:p>
          <a:r>
            <a:rPr lang="en-GB" b="1" u="none" dirty="1">
              <a:latin typeface="Arial" panose="020b0604020202020204" pitchFamily="34" charset="0"/>
              <a:cs typeface="Arial" panose="020b0604020202020204" pitchFamily="34" charset="0"/>
            </a:rPr>
            <a:t>Final provisions</a:t>
          </a:r>
          <a:endParaRPr lang="en-US" b="1" u="none">
            <a:latin typeface="Arial" panose="020b0604020202020204" pitchFamily="34" charset="0"/>
            <a:cs typeface="Arial" panose="020b0604020202020204" pitchFamily="34" charset="0"/>
          </a:endParaRPr>
        </a:p>
      </dgm:t>
    </dgm:pt>
    <dgm:pt modelId="{5BDAC81A-CF07-4F88-AF5E-91C4CA6A6BA8}" cxnId="{4D2E44B0-81B7-464C-89CC-FD05D2722CCD}" type="sibTrans">
      <dgm:prSet/>
      <dgm:spPr/>
      <dgm:t>
        <a:bodyPr/>
        <a:lstStyle/>
        <a:p>
          <a:endParaRPr lang="en-US"/>
        </a:p>
      </dgm:t>
    </dgm:pt>
    <dgm:pt modelId="{DCEBE8AC-246D-4C80-8AB8-D2E393829AB5}" type="pres">
      <dgm:prSet presAssocID="{6F588015-99C7-4092-8A81-4DE624046AD8}" presName="diagram" presStyleCnt="0">
        <dgm:presLayoutVars>
          <dgm:dir/>
          <dgm:resizeHandles val="exact"/>
        </dgm:presLayoutVars>
      </dgm:prSet>
      <dgm:spPr/>
      <dgm:t>
        <a:bodyPr/>
        <a:lstStyle/>
        <a:p/>
      </dgm:t>
    </dgm:pt>
    <dgm:pt modelId="{2938DF84-9295-49CA-B531-5709B04EB7DB}" type="pres">
      <dgm:prSet presAssocID="{AF403007-FE23-4D22-8011-3341ABD589BD}" presName="node" presStyleLbl="node1" presStyleIdx="0" presStyleCnt="6" custLinFactNeighborX="-15459" custLinFactNeighborY="-8857">
        <dgm:presLayoutVars>
          <dgm:bulletEnabled val="1"/>
        </dgm:presLayoutVars>
      </dgm:prSet>
      <dgm:spPr/>
      <dgm:t>
        <a:bodyPr/>
        <a:lstStyle/>
        <a:p/>
      </dgm:t>
    </dgm:pt>
    <dgm:pt modelId="{9CD0A51C-F001-44AC-BB07-42B0B922319D}" type="pres">
      <dgm:prSet presAssocID="{1AE8F6AC-4B61-420A-B5FB-1C045538C1DE}" presName="sibTrans" presStyleCnt="0"/>
      <dgm:spPr/>
      <dgm:t>
        <a:bodyPr/>
        <a:lstStyle/>
        <a:p/>
      </dgm:t>
    </dgm:pt>
    <dgm:pt modelId="{80B3D24D-2A6C-42A5-B615-231E4D2D3AB1}" type="pres">
      <dgm:prSet presAssocID="{15B066F0-719E-4294-B279-D4C7ED94C1C3}" presName="node" presStyleLbl="node1" presStyleIdx="1" presStyleCnt="6">
        <dgm:presLayoutVars>
          <dgm:bulletEnabled val="1"/>
        </dgm:presLayoutVars>
      </dgm:prSet>
      <dgm:spPr/>
      <dgm:t>
        <a:bodyPr/>
        <a:lstStyle/>
        <a:p/>
      </dgm:t>
    </dgm:pt>
    <dgm:pt modelId="{7A53A5A1-BE65-48D7-94C6-EF64588B5EF1}" type="pres">
      <dgm:prSet presAssocID="{AC5CF075-8C7C-4D83-BC3F-1DFCB81B07B1}" presName="sibTrans" presStyleCnt="0"/>
      <dgm:spPr/>
      <dgm:t>
        <a:bodyPr/>
        <a:lstStyle/>
        <a:p/>
      </dgm:t>
    </dgm:pt>
    <dgm:pt modelId="{1C709460-99CD-46AF-AA17-9EFE1F4CE3E2}" type="pres">
      <dgm:prSet presAssocID="{116C23C5-20A4-4D2B-9938-73B7AA2FD304}" presName="node" presStyleLbl="node1" presStyleIdx="2" presStyleCnt="6">
        <dgm:presLayoutVars>
          <dgm:bulletEnabled val="1"/>
        </dgm:presLayoutVars>
      </dgm:prSet>
      <dgm:spPr/>
      <dgm:t>
        <a:bodyPr/>
        <a:lstStyle/>
        <a:p/>
      </dgm:t>
    </dgm:pt>
    <dgm:pt modelId="{4520C05F-6E7A-49A4-8556-0BA99144171F}" type="pres">
      <dgm:prSet presAssocID="{B00EB603-CCB2-4D30-B497-854026C85842}" presName="sibTrans" presStyleCnt="0"/>
      <dgm:spPr/>
      <dgm:t>
        <a:bodyPr/>
        <a:lstStyle/>
        <a:p/>
      </dgm:t>
    </dgm:pt>
    <dgm:pt modelId="{AAD8F3FD-2A42-41C9-AD7C-3D02EC4725D7}" type="pres">
      <dgm:prSet presAssocID="{A0DBCDFE-EBDB-4B56-BC34-8EBFAC49F36C}" presName="node" presStyleLbl="node1" presStyleIdx="3" presStyleCnt="6">
        <dgm:presLayoutVars>
          <dgm:bulletEnabled val="1"/>
        </dgm:presLayoutVars>
      </dgm:prSet>
      <dgm:spPr/>
      <dgm:t>
        <a:bodyPr/>
        <a:lstStyle/>
        <a:p/>
      </dgm:t>
    </dgm:pt>
    <dgm:pt modelId="{CBD49D9F-A0B2-4BC5-ADED-A06EAF441212}" type="pres">
      <dgm:prSet presAssocID="{7DCC1A9E-B5CD-4D21-91DD-14BC1254009C}" presName="sibTrans" presStyleCnt="0"/>
      <dgm:spPr/>
      <dgm:t>
        <a:bodyPr/>
        <a:lstStyle/>
        <a:p/>
      </dgm:t>
    </dgm:pt>
    <dgm:pt modelId="{F4E73C5F-3924-4482-B378-00307922479B}" type="pres">
      <dgm:prSet presAssocID="{5AF6AA51-FBD9-4E69-A827-69AD57D63A94}" presName="node" presStyleLbl="node1" presStyleIdx="4" presStyleCnt="6">
        <dgm:presLayoutVars>
          <dgm:bulletEnabled val="1"/>
        </dgm:presLayoutVars>
      </dgm:prSet>
      <dgm:spPr/>
      <dgm:t>
        <a:bodyPr/>
        <a:lstStyle/>
        <a:p/>
      </dgm:t>
    </dgm:pt>
    <dgm:pt modelId="{84C1F203-CB48-4E02-BFFD-D17D93344104}" type="pres">
      <dgm:prSet presAssocID="{2F102AC5-E721-4A5D-A11E-F600F4E13813}" presName="sibTrans" presStyleCnt="0"/>
      <dgm:spPr/>
      <dgm:t>
        <a:bodyPr/>
        <a:lstStyle/>
        <a:p/>
      </dgm:t>
    </dgm:pt>
    <dgm:pt modelId="{51552C16-66E9-4120-8B70-631685239398}" type="pres">
      <dgm:prSet presAssocID="{342A3CD3-CD41-4E6F-92E9-7D7A9029699F}" presName="node" presStyleLbl="node1" presStyleIdx="5" presStyleCnt="6">
        <dgm:presLayoutVars>
          <dgm:bulletEnabled val="1"/>
        </dgm:presLayoutVars>
      </dgm:prSet>
      <dgm:spPr/>
      <dgm:t>
        <a:bodyPr/>
        <a:lstStyle/>
        <a:p/>
      </dgm:t>
    </dgm:pt>
  </dgm:ptLst>
  <dgm:cxnLst>
    <dgm:cxn modelId="{555AAC80-3856-432C-B6CD-7D97CAB3F627}" srcId="{6F588015-99C7-4092-8A81-4DE624046AD8}" destId="{AF403007-FE23-4D22-8011-3341ABD589BD}" srcOrd="0" destOrd="0" parTransId="{B50016FA-17BE-4A13-B1F1-EC0EF53135D5}" sibTransId="{1AE8F6AC-4B61-420A-B5FB-1C045538C1DE}"/>
    <dgm:cxn modelId="{C00E1B9E-EF41-4F07-86FE-B91D1E84A56B}" srcId="{6F588015-99C7-4092-8A81-4DE624046AD8}" destId="{15B066F0-719E-4294-B279-D4C7ED94C1C3}" srcOrd="1" destOrd="0" parTransId="{0F9FDB88-EA1E-474C-8245-3A79D5AA10C0}" sibTransId="{AC5CF075-8C7C-4D83-BC3F-1DFCB81B07B1}"/>
    <dgm:cxn modelId="{473EDE81-F66F-4E1A-A3B0-70EA8AEA15E1}" srcId="{6F588015-99C7-4092-8A81-4DE624046AD8}" destId="{116C23C5-20A4-4D2B-9938-73B7AA2FD304}" srcOrd="2" destOrd="0" parTransId="{D1CF390D-2BF3-43F5-9CDF-ED6F11FF04A5}" sibTransId="{B00EB603-CCB2-4D30-B497-854026C85842}"/>
    <dgm:cxn modelId="{58BBA48A-9D0D-4012-8DB7-68809596C03F}" srcId="{6F588015-99C7-4092-8A81-4DE624046AD8}" destId="{A0DBCDFE-EBDB-4B56-BC34-8EBFAC49F36C}" srcOrd="3" destOrd="0" parTransId="{3A2702C6-5E65-4323-A10E-94D148E3D455}" sibTransId="{7DCC1A9E-B5CD-4D21-91DD-14BC1254009C}"/>
    <dgm:cxn modelId="{B0EDA847-79F8-4F99-9FDC-B488FB0BFE5E}" srcId="{6F588015-99C7-4092-8A81-4DE624046AD8}" destId="{5AF6AA51-FBD9-4E69-A827-69AD57D63A94}" srcOrd="4" destOrd="0" parTransId="{58C7A918-7A00-4178-B857-66A9A9F8007F}" sibTransId="{2F102AC5-E721-4A5D-A11E-F600F4E13813}"/>
    <dgm:cxn modelId="{4D2E44B0-81B7-464C-89CC-FD05D2722CCD}" srcId="{6F588015-99C7-4092-8A81-4DE624046AD8}" destId="{342A3CD3-CD41-4E6F-92E9-7D7A9029699F}" srcOrd="5" destOrd="0" parTransId="{8F62E263-56B7-45C5-932C-F4DEE82F228A}" sibTransId="{5BDAC81A-CF07-4F88-AF5E-91C4CA6A6BA8}"/>
    <dgm:cxn modelId="{38DE294C-143D-4B20-9453-87264F467ADF}" type="presOf" srcId="{6F588015-99C7-4092-8A81-4DE624046AD8}" destId="{DCEBE8AC-246D-4C80-8AB8-D2E393829AB5}" srcOrd="0" destOrd="0" presId="urn:microsoft.com/office/officeart/2005/8/layout/default"/>
    <dgm:cxn modelId="{22EC2F83-F680-4C62-9722-0928E73CB50A}" type="presParOf" srcId="{DCEBE8AC-246D-4C80-8AB8-D2E393829AB5}" destId="{2938DF84-9295-49CA-B531-5709B04EB7DB}" srcOrd="0" destOrd="0" presId="urn:microsoft.com/office/officeart/2005/8/layout/default"/>
    <dgm:cxn modelId="{123B20A4-6434-4243-B623-9B7C578E89E8}" type="presOf" srcId="{AF403007-FE23-4D22-8011-3341ABD589BD}" destId="{2938DF84-9295-49CA-B531-5709B04EB7DB}" srcOrd="0" destOrd="0" presId="urn:microsoft.com/office/officeart/2005/8/layout/default"/>
    <dgm:cxn modelId="{30D03715-185E-4E54-9A28-C83FFE0AAC85}" type="presParOf" srcId="{DCEBE8AC-246D-4C80-8AB8-D2E393829AB5}" destId="{9CD0A51C-F001-44AC-BB07-42B0B922319D}" srcOrd="1" destOrd="0" presId="urn:microsoft.com/office/officeart/2005/8/layout/default"/>
    <dgm:cxn modelId="{327EB5D4-2373-4EBF-BD6D-A285532E4576}" type="presParOf" srcId="{DCEBE8AC-246D-4C80-8AB8-D2E393829AB5}" destId="{80B3D24D-2A6C-42A5-B615-231E4D2D3AB1}" srcOrd="2" destOrd="0" presId="urn:microsoft.com/office/officeart/2005/8/layout/default"/>
    <dgm:cxn modelId="{6DD2129A-D622-4C52-BB54-0BEFFD8A9B57}" type="presOf" srcId="{15B066F0-719E-4294-B279-D4C7ED94C1C3}" destId="{80B3D24D-2A6C-42A5-B615-231E4D2D3AB1}" srcOrd="0" destOrd="0" presId="urn:microsoft.com/office/officeart/2005/8/layout/default"/>
    <dgm:cxn modelId="{0561726D-678C-4089-9BCA-3FDDD6CB71CB}" type="presParOf" srcId="{DCEBE8AC-246D-4C80-8AB8-D2E393829AB5}" destId="{7A53A5A1-BE65-48D7-94C6-EF64588B5EF1}" srcOrd="3" destOrd="0" presId="urn:microsoft.com/office/officeart/2005/8/layout/default"/>
    <dgm:cxn modelId="{2DF120B9-8298-4E41-998A-DC46704F804C}" type="presParOf" srcId="{DCEBE8AC-246D-4C80-8AB8-D2E393829AB5}" destId="{1C709460-99CD-46AF-AA17-9EFE1F4CE3E2}" srcOrd="4" destOrd="0" presId="urn:microsoft.com/office/officeart/2005/8/layout/default"/>
    <dgm:cxn modelId="{D7C9655A-86FD-411C-8B6A-360874CF55BC}" type="presOf" srcId="{116C23C5-20A4-4D2B-9938-73B7AA2FD304}" destId="{1C709460-99CD-46AF-AA17-9EFE1F4CE3E2}" srcOrd="0" destOrd="0" presId="urn:microsoft.com/office/officeart/2005/8/layout/default"/>
    <dgm:cxn modelId="{D7CD9ABE-F591-4BE3-807F-336552ABABED}" type="presParOf" srcId="{DCEBE8AC-246D-4C80-8AB8-D2E393829AB5}" destId="{4520C05F-6E7A-49A4-8556-0BA99144171F}" srcOrd="5" destOrd="0" presId="urn:microsoft.com/office/officeart/2005/8/layout/default"/>
    <dgm:cxn modelId="{5138D538-C47C-4666-9D9D-9CF70EF29AA7}" type="presParOf" srcId="{DCEBE8AC-246D-4C80-8AB8-D2E393829AB5}" destId="{AAD8F3FD-2A42-41C9-AD7C-3D02EC4725D7}" srcOrd="6" destOrd="0" presId="urn:microsoft.com/office/officeart/2005/8/layout/default"/>
    <dgm:cxn modelId="{8C2097FA-B4D2-4810-8D79-E7454A053FED}" type="presOf" srcId="{A0DBCDFE-EBDB-4B56-BC34-8EBFAC49F36C}" destId="{AAD8F3FD-2A42-41C9-AD7C-3D02EC4725D7}" srcOrd="0" destOrd="0" presId="urn:microsoft.com/office/officeart/2005/8/layout/default"/>
    <dgm:cxn modelId="{56858DBA-1F18-4DD4-AF6B-CC94418A3971}" type="presParOf" srcId="{DCEBE8AC-246D-4C80-8AB8-D2E393829AB5}" destId="{CBD49D9F-A0B2-4BC5-ADED-A06EAF441212}" srcOrd="7" destOrd="0" presId="urn:microsoft.com/office/officeart/2005/8/layout/default"/>
    <dgm:cxn modelId="{6FC53D71-F38B-4CB3-8AC4-72B9318578E1}" type="presParOf" srcId="{DCEBE8AC-246D-4C80-8AB8-D2E393829AB5}" destId="{F4E73C5F-3924-4482-B378-00307922479B}" srcOrd="8" destOrd="0" presId="urn:microsoft.com/office/officeart/2005/8/layout/default"/>
    <dgm:cxn modelId="{DCBCDE54-B317-4894-B157-196DE0F7A074}" type="presOf" srcId="{5AF6AA51-FBD9-4E69-A827-69AD57D63A94}" destId="{F4E73C5F-3924-4482-B378-00307922479B}" srcOrd="0" destOrd="0" presId="urn:microsoft.com/office/officeart/2005/8/layout/default"/>
    <dgm:cxn modelId="{54CE10C5-D85A-4391-8CE8-486984497357}" type="presParOf" srcId="{DCEBE8AC-246D-4C80-8AB8-D2E393829AB5}" destId="{84C1F203-CB48-4E02-BFFD-D17D93344104}" srcOrd="9" destOrd="0" presId="urn:microsoft.com/office/officeart/2005/8/layout/default"/>
    <dgm:cxn modelId="{FE787C1A-5E83-4F9F-9AF0-4EEBAC6745DC}" type="presParOf" srcId="{DCEBE8AC-246D-4C80-8AB8-D2E393829AB5}" destId="{51552C16-66E9-4120-8B70-631685239398}" srcOrd="10" destOrd="0" presId="urn:microsoft.com/office/officeart/2005/8/layout/default"/>
    <dgm:cxn modelId="{04FA3AE0-5A76-47E7-ADB0-800F9911B557}" type="presOf" srcId="{342A3CD3-CD41-4E6F-92E9-7D7A9029699F}" destId="{51552C16-66E9-4120-8B70-631685239398}" srcOrd="0" destOrd="0" presId="urn:microsoft.com/office/officeart/2005/8/layout/default"/>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4.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custT="1"/>
      <dgm:spPr/>
      <dgm:t>
        <a:bodyPr/>
        <a:lstStyle/>
        <a:p>
          <a:pPr algn="l"/>
          <a:r>
            <a:rPr lang="en-US" sz="1800" dirty="1"/>
            <a:t>Draft law to amend existing restructuring legal framework under Insolvency Law - was subject to public debate until  April 2021</a:t>
          </a:r>
        </a:p>
        <a:p>
          <a:pPr algn="l"/>
          <a:r>
            <a:rPr lang="en-US" sz="1800" dirty="1"/>
            <a:t>Revised law published in June 2021</a:t>
          </a:r>
        </a:p>
        <a:p>
          <a:pPr algn="l"/>
          <a:r>
            <a:rPr lang="en-US" sz="1800" dirty="1"/>
            <a:t>Implementation postponed to July 2022, however expected by Q1 2022</a:t>
          </a:r>
        </a:p>
        <a:p>
          <a:pPr algn="l"/>
          <a:endParaRPr lang="en-US" sz="1800"/>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r>
            <a:rPr lang="en-GB" sz="1800" dirty="1"/>
            <a:t>Pre-draft bill (</a:t>
          </a:r>
          <a:r>
            <a:rPr lang="en-GB" sz="1800" i="1" dirty="1"/>
            <a:t>anteproyecto de ley</a:t>
          </a:r>
          <a:r>
            <a:rPr lang="en-GB" sz="1800" dirty="1"/>
            <a:t>) to amend the Spanish Insolvency Act to implement the Directive 2019/1023 published on 4 August 2021</a:t>
          </a:r>
          <a:br>
            <a:rPr lang="en-GB" sz="1800" dirty="1"/>
          </a:br>
        </a:p>
        <a:p>
          <a:pPr algn="l"/>
          <a:r>
            <a:rPr lang="en-GB" sz="1800" dirty="1"/>
            <a:t>Expected to be approved by 2Q 2022</a:t>
          </a:r>
          <a:endParaRPr lang="en-US" sz="1800"/>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1800" dirty="1"/>
            <a:t>Insolvency Code to come into force on 16 May 2022/31 December 2013: it implements many (but not all) provisions of the Directive</a:t>
          </a:r>
        </a:p>
        <a:p>
          <a:pPr algn="l"/>
          <a:r>
            <a:rPr lang="en-US" sz="1800" dirty="1"/>
            <a:t>Provisions on early restructuring already in force</a:t>
          </a:r>
        </a:p>
        <a:p>
          <a:pPr algn="l"/>
          <a:r>
            <a:rPr lang="en-US" sz="1800" dirty="1"/>
            <a:t>Full implementation of the Directive was due in July 2021, expected to be postponed to July 2022</a:t>
          </a:r>
          <a:endParaRPr lang="en-US" sz="1400"/>
        </a:p>
      </dgm:t>
    </dgm:pt>
    <dgm:pt modelId="{593A700F-DD89-4070-B252-CB7F0FB21140}" cxnId="{43AD231C-06A5-41FA-835A-03BE9529FB39}" type="sibTrans">
      <dgm:prSet/>
      <dgm:spPr/>
      <dgm:t>
        <a:bodyPr/>
        <a:lstStyle/>
        <a:p>
          <a:endParaRPr lang="en-US"/>
        </a:p>
      </dgm:t>
    </dgm:pt>
    <dgm:pt modelId="{AD8C8A56-8804-4A1A-9998-1CA567A3D394}" cxnId="{4D6C09D0-4A7F-470C-B757-437305C6EA21}" type="parTrans">
      <dgm:prSet/>
      <dgm:spPr/>
      <dgm:t>
        <a:bodyPr/>
        <a:lstStyle/>
        <a:p>
          <a:endParaRPr/>
        </a:p>
      </dgm:t>
    </dgm:pt>
    <dgm:pt modelId="{7611BCC5-D479-4121-AAC5-38EF150A05C8}">
      <dgm:prSet phldrT="[Text]" custT="1"/>
      <dgm:spPr/>
      <dgm:t>
        <a:bodyPr/>
        <a:lstStyle/>
        <a:p>
          <a:pPr algn="l"/>
          <a:endParaRPr lang="en-US" sz="2000"/>
        </a:p>
        <a:p>
          <a:pPr algn="ctr"/>
          <a:endParaRPr lang="en-US" sz="1500"/>
        </a:p>
      </dgm:t>
    </dgm:pt>
    <dgm:pt modelId="{E69E7A7B-6A3F-425E-ACD4-DD7255BF1DE2}" cxnId="{4D6C09D0-4A7F-470C-B757-437305C6EA21}" type="sibTrans">
      <dgm:prSet/>
      <dgm:spPr/>
      <dgm:t>
        <a:bodyPr/>
        <a:lstStyle/>
        <a:p>
          <a:endParaRPr/>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custAng="0" custScaleX="99956" custScaleY="111739" custLinFactNeighborX="-125" custLinFactNeighborY="5414"/>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4" custLinFactNeighborX="-8" custLinFactNeighborY="-812"/>
      <dgm:spPr/>
      <dgm:t>
        <a:bodyPr/>
        <a:lstStyle/>
        <a:p/>
      </dgm:t>
    </dgm:pt>
    <dgm:pt modelId="{F14D94A8-85F7-40B0-AA3C-4B69A5BDAF63}" type="pres">
      <dgm:prSet presAssocID="{489EBE23-A5C9-49E6-ABC4-7854D0B11C53}" presName="nodeTx" presStyleLbl="node1" presStyleIdx="0" presStyleCnt="4">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4"/>
      <dgm:spPr/>
      <dgm:t>
        <a:bodyPr/>
        <a:lstStyle/>
        <a:p/>
      </dgm:t>
    </dgm:pt>
    <dgm:pt modelId="{7145AD04-C62D-4656-8CCD-9ABE31F466C3}" type="pres">
      <dgm:prSet presAssocID="{489EBE23-A5C9-49E6-ABC4-7854D0B11C53}" presName="imagNode" presStyleLbl="fgImgPlace1" presStyleIdx="0" presStyleCnt="4"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4" custLinFactNeighborY="-812"/>
      <dgm:spPr/>
      <dgm:t>
        <a:bodyPr/>
        <a:lstStyle/>
        <a:p/>
      </dgm:t>
    </dgm:pt>
    <dgm:pt modelId="{A5170957-F69F-4247-96C2-D780FB0D6F05}" type="pres">
      <dgm:prSet presAssocID="{5F89A980-7905-413A-A031-8F0D8757FC99}" presName="nodeTx" presStyleLbl="node1" presStyleIdx="1" presStyleCnt="4">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4"/>
      <dgm:spPr/>
      <dgm:t>
        <a:bodyPr/>
        <a:lstStyle/>
        <a:p/>
      </dgm:t>
    </dgm:pt>
    <dgm:pt modelId="{53796CCC-5DAA-476C-87B6-CFF6013054B0}" type="pres">
      <dgm:prSet presAssocID="{5F89A980-7905-413A-A031-8F0D8757FC99}" presName="imagNode" presStyleLbl="fgImgPlace1" presStyleIdx="1" presStyleCnt="4"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4" custLinFactNeighborX="-340" custLinFactNeighborY="-812"/>
      <dgm:spPr/>
      <dgm:t>
        <a:bodyPr/>
        <a:lstStyle/>
        <a:p/>
      </dgm:t>
    </dgm:pt>
    <dgm:pt modelId="{D9FC992F-BF46-476B-A9D8-AC08E1469D8F}" type="pres">
      <dgm:prSet presAssocID="{583097C2-121D-44AB-AC7D-CEA2E95F3D8A}" presName="nodeTx" presStyleLbl="node1" presStyleIdx="2" presStyleCnt="4">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4"/>
      <dgm:spPr/>
      <dgm:t>
        <a:bodyPr/>
        <a:lstStyle/>
        <a:p/>
      </dgm:t>
    </dgm:pt>
    <dgm:pt modelId="{13D478B1-60A1-4953-8D5A-1778A8B4BC05}" type="pres">
      <dgm:prSet presAssocID="{583097C2-121D-44AB-AC7D-CEA2E95F3D8A}" presName="imagNode" presStyleLbl="fgImgPlace1" presStyleIdx="2" presStyleCnt="4"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 modelId="{C574DE15-C72A-446D-B80B-B141A83103C7}" type="pres">
      <dgm:prSet presAssocID="{593A700F-DD89-4070-B252-CB7F0FB21140}" presName="sibTrans" presStyleLbl="sibTrans2D1" presStyleIdx="0" presStyleCnt="0"/>
      <dgm:spPr/>
      <dgm:t>
        <a:bodyPr/>
        <a:lstStyle/>
        <a:p/>
      </dgm:t>
    </dgm:pt>
    <dgm:pt modelId="{5D9AA8A9-963A-458E-A6CB-57B7957A3C57}" type="pres">
      <dgm:prSet presAssocID="{7611BCC5-D479-4121-AAC5-38EF150A05C8}" presName="compNode" presStyleCnt="0"/>
      <dgm:spPr/>
      <dgm:t>
        <a:bodyPr/>
        <a:lstStyle/>
        <a:p/>
      </dgm:t>
    </dgm:pt>
    <dgm:pt modelId="{F21BAD07-BF1D-4CA8-8E0A-E2D94139535F}" type="pres">
      <dgm:prSet presAssocID="{7611BCC5-D479-4121-AAC5-38EF150A05C8}" presName="bkgdShape" presStyleLbl="node1" presStyleIdx="3" presStyleCnt="4" custLinFactNeighborY="-812"/>
      <dgm:spPr/>
      <dgm:t>
        <a:bodyPr/>
        <a:lstStyle/>
        <a:p/>
      </dgm:t>
    </dgm:pt>
    <dgm:pt modelId="{42718CAB-F41B-4DB0-84F2-8ADB0C95C98A}" type="pres">
      <dgm:prSet presAssocID="{7611BCC5-D479-4121-AAC5-38EF150A05C8}" presName="nodeTx" presStyleLbl="node1" presStyleIdx="3" presStyleCnt="4">
        <dgm:presLayoutVars>
          <dgm:bulletEnabled val="1"/>
        </dgm:presLayoutVars>
      </dgm:prSet>
      <dgm:spPr/>
      <dgm:t>
        <a:bodyPr/>
        <a:lstStyle/>
        <a:p/>
      </dgm:t>
    </dgm:pt>
    <dgm:pt modelId="{5DF5C88A-1705-4688-9163-7D34754A1CE9}" type="pres">
      <dgm:prSet presAssocID="{7611BCC5-D479-4121-AAC5-38EF150A05C8}" presName="invisiNode" presStyleLbl="node1" presStyleIdx="3" presStyleCnt="4"/>
      <dgm:spPr/>
      <dgm:t>
        <a:bodyPr/>
        <a:lstStyle/>
        <a:p/>
      </dgm:t>
    </dgm:pt>
    <dgm:pt modelId="{0C8D57E0-552A-42C1-931F-EF0396BAD27C}" type="pres">
      <dgm:prSet presAssocID="{7611BCC5-D479-4121-AAC5-38EF150A05C8}" presName="imagNode" presStyleLbl="fgImgPlace1" presStyleIdx="3" presStyleCnt="4" custScaleX="66341" custScaleY="63596" custLinFactNeighborX="1477" custLinFactNeighborY="-34390"/>
      <dgm:spPr>
        <a:blipFill rotWithShape="1">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4D6C09D0-4A7F-470C-B757-437305C6EA21}" srcId="{297B7165-22FD-426C-A6BF-982C3DCEF33A}" destId="{7611BCC5-D479-4121-AAC5-38EF150A05C8}" srcOrd="3" destOrd="0" parTransId="{AD8C8A56-8804-4A1A-9998-1CA567A3D394}" sibTransId="{E69E7A7B-6A3F-425E-ACD4-DD7255BF1DE2}"/>
    <dgm:cxn modelId="{BFF1AB06-6E81-468D-A51E-548459953DA2}" type="presOf" srcId="{297B7165-22FD-426C-A6BF-982C3DCEF33A}" destId="{312F7C62-4D56-455A-9BA2-5D6A508B4B7C}" srcOrd="0" destOrd="0" presId="urn:microsoft.com/office/officeart/2005/8/layout/hList7"/>
    <dgm:cxn modelId="{9731AB1D-2875-44F9-AC77-CA1DA1CB5FFA}" type="presParOf" srcId="{312F7C62-4D56-455A-9BA2-5D6A508B4B7C}" destId="{CD34E29F-4F99-4017-994B-7441732B7E8C}" srcOrd="0" destOrd="0" presId="urn:microsoft.com/office/officeart/2005/8/layout/hList7"/>
    <dgm:cxn modelId="{A6519504-F1F3-44C6-AD83-C10A6417340F}" type="presParOf" srcId="{312F7C62-4D56-455A-9BA2-5D6A508B4B7C}" destId="{BD8685D8-FAAA-4C62-BB0D-953362B62203}" srcOrd="1" destOrd="0" presId="urn:microsoft.com/office/officeart/2005/8/layout/hList7"/>
    <dgm:cxn modelId="{CD02B5CD-F385-45FF-A1FA-E4ED0595E80A}" type="presParOf" srcId="{BD8685D8-FAAA-4C62-BB0D-953362B62203}" destId="{451CE8DC-01AF-47B8-97F0-D2ECBA717C0F}" srcOrd="0" destOrd="0" presId="urn:microsoft.com/office/officeart/2005/8/layout/hList7"/>
    <dgm:cxn modelId="{23D96FBD-E726-4288-86CE-31B215F416C7}" type="presParOf" srcId="{451CE8DC-01AF-47B8-97F0-D2ECBA717C0F}" destId="{2D9506D8-DB01-4982-A855-28D52A70EEF4}" srcOrd="0" destOrd="0" presId="urn:microsoft.com/office/officeart/2005/8/layout/hList7"/>
    <dgm:cxn modelId="{29FCD1BB-13AD-4EE1-A277-A2FCB5296A1D}" type="presOf" srcId="{489EBE23-A5C9-49E6-ABC4-7854D0B11C53}" destId="{2D9506D8-DB01-4982-A855-28D52A70EEF4}" srcOrd="0" destOrd="0" presId="urn:microsoft.com/office/officeart/2005/8/layout/hList7"/>
    <dgm:cxn modelId="{AE7D5A96-08D7-4624-8317-B6FD14B7FF72}" type="presParOf" srcId="{451CE8DC-01AF-47B8-97F0-D2ECBA717C0F}" destId="{F14D94A8-85F7-40B0-AA3C-4B69A5BDAF63}" srcOrd="1" destOrd="0" presId="urn:microsoft.com/office/officeart/2005/8/layout/hList7"/>
    <dgm:cxn modelId="{17371949-5F50-4EBC-82F5-01B5842AC5C8}" type="presOf" srcId="{489EBE23-A5C9-49E6-ABC4-7854D0B11C53}" destId="{F14D94A8-85F7-40B0-AA3C-4B69A5BDAF63}" srcOrd="1" destOrd="0" presId="urn:microsoft.com/office/officeart/2005/8/layout/hList7"/>
    <dgm:cxn modelId="{4020CC4D-CCC2-4130-929F-3710B66A6996}" type="presParOf" srcId="{451CE8DC-01AF-47B8-97F0-D2ECBA717C0F}" destId="{E6767697-3198-46C9-B652-2A3E3AE0F27A}" srcOrd="2" destOrd="0" presId="urn:microsoft.com/office/officeart/2005/8/layout/hList7"/>
    <dgm:cxn modelId="{2945F283-FDDA-4A38-B90E-08B774AA7FB5}" type="presParOf" srcId="{451CE8DC-01AF-47B8-97F0-D2ECBA717C0F}" destId="{7145AD04-C62D-4656-8CCD-9ABE31F466C3}" srcOrd="3" destOrd="0" presId="urn:microsoft.com/office/officeart/2005/8/layout/hList7"/>
    <dgm:cxn modelId="{38C2CA54-B0F4-4FF2-B9F1-6560D03E290F}" type="presParOf" srcId="{BD8685D8-FAAA-4C62-BB0D-953362B62203}" destId="{80C3E94D-2F1E-4574-96B4-06C07B855D49}" srcOrd="1" destOrd="0" presId="urn:microsoft.com/office/officeart/2005/8/layout/hList7"/>
    <dgm:cxn modelId="{F9E8E678-1371-4F37-8008-E37A22A3F95F}" type="presOf" srcId="{476935AC-D9CB-431B-9492-7FBC82E5F489}" destId="{80C3E94D-2F1E-4574-96B4-06C07B855D49}" srcOrd="0" destOrd="0" presId="urn:microsoft.com/office/officeart/2005/8/layout/hList7"/>
    <dgm:cxn modelId="{CD40C9BF-427A-428D-A548-82155A338142}" type="presParOf" srcId="{BD8685D8-FAAA-4C62-BB0D-953362B62203}" destId="{FD1E5800-E869-42EB-8561-ED496CD2507E}" srcOrd="2" destOrd="0" presId="urn:microsoft.com/office/officeart/2005/8/layout/hList7"/>
    <dgm:cxn modelId="{05D35420-24CD-4E27-953B-C0C5AC4CB24E}" type="presParOf" srcId="{FD1E5800-E869-42EB-8561-ED496CD2507E}" destId="{6AF1E19D-AA7E-4105-B39A-C3D2003BE7F8}" srcOrd="0" destOrd="0" presId="urn:microsoft.com/office/officeart/2005/8/layout/hList7"/>
    <dgm:cxn modelId="{C8BA5FBB-A16E-4205-B9AD-5668EA391308}" type="presOf" srcId="{5F89A980-7905-413A-A031-8F0D8757FC99}" destId="{6AF1E19D-AA7E-4105-B39A-C3D2003BE7F8}" srcOrd="0" destOrd="0" presId="urn:microsoft.com/office/officeart/2005/8/layout/hList7"/>
    <dgm:cxn modelId="{E032D5A6-4E89-47EF-975A-BAE781236CBB}" type="presParOf" srcId="{FD1E5800-E869-42EB-8561-ED496CD2507E}" destId="{A5170957-F69F-4247-96C2-D780FB0D6F05}" srcOrd="1" destOrd="0" presId="urn:microsoft.com/office/officeart/2005/8/layout/hList7"/>
    <dgm:cxn modelId="{6493E303-9E34-4473-9C11-1C1D04EE4947}" type="presOf" srcId="{5F89A980-7905-413A-A031-8F0D8757FC99}" destId="{A5170957-F69F-4247-96C2-D780FB0D6F05}" srcOrd="1" destOrd="0" presId="urn:microsoft.com/office/officeart/2005/8/layout/hList7"/>
    <dgm:cxn modelId="{9F95D4FB-FEFB-428C-B849-825D330191CC}" type="presParOf" srcId="{FD1E5800-E869-42EB-8561-ED496CD2507E}" destId="{036E6FAE-0BA5-413B-9D7B-2B6CD5994C97}" srcOrd="2" destOrd="0" presId="urn:microsoft.com/office/officeart/2005/8/layout/hList7"/>
    <dgm:cxn modelId="{827ED026-1CBC-4904-83C1-D15B17B08345}" type="presParOf" srcId="{FD1E5800-E869-42EB-8561-ED496CD2507E}" destId="{53796CCC-5DAA-476C-87B6-CFF6013054B0}" srcOrd="3" destOrd="0" presId="urn:microsoft.com/office/officeart/2005/8/layout/hList7"/>
    <dgm:cxn modelId="{990ADE7F-E1C2-4A43-A81B-8A42CE94C82F}" type="presParOf" srcId="{BD8685D8-FAAA-4C62-BB0D-953362B62203}" destId="{C91096C7-4D10-4D43-9E52-C808DAFC9DBE}" srcOrd="3" destOrd="0" presId="urn:microsoft.com/office/officeart/2005/8/layout/hList7"/>
    <dgm:cxn modelId="{2D340784-C3F6-4F80-BF9E-32E5E10B9017}" type="presOf" srcId="{58F44129-5A02-41DF-92CB-D7F99DC9CE2B}" destId="{C91096C7-4D10-4D43-9E52-C808DAFC9DBE}" srcOrd="0" destOrd="0" presId="urn:microsoft.com/office/officeart/2005/8/layout/hList7"/>
    <dgm:cxn modelId="{1E161E17-72AC-4257-A60B-9F829A53F224}" type="presParOf" srcId="{BD8685D8-FAAA-4C62-BB0D-953362B62203}" destId="{5E82C9EB-7863-42A7-8DF9-77D4FCC95A20}" srcOrd="4" destOrd="0" presId="urn:microsoft.com/office/officeart/2005/8/layout/hList7"/>
    <dgm:cxn modelId="{1BDFF3DC-57B6-408C-85F0-B35408C423C4}" type="presParOf" srcId="{5E82C9EB-7863-42A7-8DF9-77D4FCC95A20}" destId="{F3034D83-F539-4CFC-8AD2-FBEB827009BD}" srcOrd="0" destOrd="0" presId="urn:microsoft.com/office/officeart/2005/8/layout/hList7"/>
    <dgm:cxn modelId="{B1C05AD5-3602-4771-AE77-474D138E6242}" type="presOf" srcId="{583097C2-121D-44AB-AC7D-CEA2E95F3D8A}" destId="{F3034D83-F539-4CFC-8AD2-FBEB827009BD}" srcOrd="0" destOrd="0" presId="urn:microsoft.com/office/officeart/2005/8/layout/hList7"/>
    <dgm:cxn modelId="{DF2A5DFE-B38F-4962-8B10-F03154089AF8}" type="presParOf" srcId="{5E82C9EB-7863-42A7-8DF9-77D4FCC95A20}" destId="{D9FC992F-BF46-476B-A9D8-AC08E1469D8F}" srcOrd="1" destOrd="0" presId="urn:microsoft.com/office/officeart/2005/8/layout/hList7"/>
    <dgm:cxn modelId="{8E273497-1B85-44BE-A675-17EFF371CCBD}" type="presOf" srcId="{583097C2-121D-44AB-AC7D-CEA2E95F3D8A}" destId="{D9FC992F-BF46-476B-A9D8-AC08E1469D8F}" srcOrd="1" destOrd="0" presId="urn:microsoft.com/office/officeart/2005/8/layout/hList7"/>
    <dgm:cxn modelId="{0BD58CE3-9E98-417E-A2C2-B81C2CE4DF13}" type="presParOf" srcId="{5E82C9EB-7863-42A7-8DF9-77D4FCC95A20}" destId="{FA5A0689-A3AF-43A7-9475-42EF7657B7EF}" srcOrd="2" destOrd="0" presId="urn:microsoft.com/office/officeart/2005/8/layout/hList7"/>
    <dgm:cxn modelId="{DB100C5D-0BD3-4172-BF80-29218A44AA98}" type="presParOf" srcId="{5E82C9EB-7863-42A7-8DF9-77D4FCC95A20}" destId="{13D478B1-60A1-4953-8D5A-1778A8B4BC05}" srcOrd="3" destOrd="0" presId="urn:microsoft.com/office/officeart/2005/8/layout/hList7"/>
    <dgm:cxn modelId="{8071BEEC-461A-4089-9D69-7BBB1A99727F}" type="presParOf" srcId="{BD8685D8-FAAA-4C62-BB0D-953362B62203}" destId="{C574DE15-C72A-446D-B80B-B141A83103C7}" srcOrd="5" destOrd="0" presId="urn:microsoft.com/office/officeart/2005/8/layout/hList7"/>
    <dgm:cxn modelId="{FF567339-A3C9-4337-A137-4301022DC623}" type="presOf" srcId="{593A700F-DD89-4070-B252-CB7F0FB21140}" destId="{C574DE15-C72A-446D-B80B-B141A83103C7}" srcOrd="0" destOrd="0" presId="urn:microsoft.com/office/officeart/2005/8/layout/hList7"/>
    <dgm:cxn modelId="{AF2DAEE7-40DE-4C12-8275-650B00950B11}" type="presParOf" srcId="{BD8685D8-FAAA-4C62-BB0D-953362B62203}" destId="{5D9AA8A9-963A-458E-A6CB-57B7957A3C57}" srcOrd="6" destOrd="0" presId="urn:microsoft.com/office/officeart/2005/8/layout/hList7"/>
    <dgm:cxn modelId="{A0D8FD19-548A-40E3-9529-97EEA8FAEFC5}" type="presParOf" srcId="{5D9AA8A9-963A-458E-A6CB-57B7957A3C57}" destId="{F21BAD07-BF1D-4CA8-8E0A-E2D94139535F}" srcOrd="0" destOrd="0" presId="urn:microsoft.com/office/officeart/2005/8/layout/hList7"/>
    <dgm:cxn modelId="{76D87EFE-1341-4F10-A846-0D08E6BAD2B1}" type="presOf" srcId="{7611BCC5-D479-4121-AAC5-38EF150A05C8}" destId="{F21BAD07-BF1D-4CA8-8E0A-E2D94139535F}" srcOrd="0" destOrd="0" presId="urn:microsoft.com/office/officeart/2005/8/layout/hList7"/>
    <dgm:cxn modelId="{BF014058-790A-4484-BD7C-F244F78BC95B}" type="presParOf" srcId="{5D9AA8A9-963A-458E-A6CB-57B7957A3C57}" destId="{42718CAB-F41B-4DB0-84F2-8ADB0C95C98A}" srcOrd="1" destOrd="0" presId="urn:microsoft.com/office/officeart/2005/8/layout/hList7"/>
    <dgm:cxn modelId="{8F33E7FC-511E-4858-BCC0-9C2FDFA00EFF}" type="presOf" srcId="{7611BCC5-D479-4121-AAC5-38EF150A05C8}" destId="{42718CAB-F41B-4DB0-84F2-8ADB0C95C98A}" srcOrd="1" destOrd="0" presId="urn:microsoft.com/office/officeart/2005/8/layout/hList7"/>
    <dgm:cxn modelId="{76A4DC31-0F44-48D5-B5BB-B71B7D8D61CC}" type="presParOf" srcId="{5D9AA8A9-963A-458E-A6CB-57B7957A3C57}" destId="{5DF5C88A-1705-4688-9163-7D34754A1CE9}" srcOrd="2" destOrd="0" presId="urn:microsoft.com/office/officeart/2005/8/layout/hList7"/>
    <dgm:cxn modelId="{09777519-0810-4BD7-82AD-44B6E28BF41F}" type="presParOf" srcId="{5D9AA8A9-963A-458E-A6CB-57B7957A3C57}" destId="{0C8D57E0-552A-42C1-931F-EF0396BAD27C}"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5.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dgm:spPr/>
      <dgm:t>
        <a:bodyPr/>
        <a:lstStyle/>
        <a:p>
          <a:pPr algn="l"/>
          <a:r>
            <a:rPr lang="en-US" dirty="1"/>
            <a:t>No early warning tools yet – information to be publicly available online “according to the law” </a:t>
          </a:r>
        </a:p>
        <a:p>
          <a:pPr algn="l"/>
          <a:r>
            <a:rPr lang="en-US" dirty="1"/>
            <a:t>Reason for postponed implementation by July 2022</a:t>
          </a:r>
        </a:p>
        <a:p>
          <a:pPr algn="l"/>
          <a:r>
            <a:rPr lang="en-US" dirty="1"/>
            <a:t>Side effects?</a:t>
          </a:r>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r>
            <a:rPr lang="en-US" sz="2000" dirty="1"/>
            <a:t>Rebuttable presumptions (SIA)</a:t>
          </a:r>
        </a:p>
        <a:p>
          <a:pPr algn="l"/>
          <a:r>
            <a:rPr lang="en-US" sz="2000" dirty="1"/>
            <a:t>Early warning tools: Finance Ministry’s system (to be developed), business health self-diagnosis website and court clerk’s warning duty</a:t>
          </a:r>
        </a:p>
        <a:p>
          <a:pPr algn="l"/>
          <a:r>
            <a:rPr lang="en-US" sz="2000" dirty="1"/>
            <a:t>Early restructuring plans (flexibility and new tools to grant efficiency)</a:t>
          </a:r>
        </a:p>
        <a:p>
          <a:pPr algn="l"/>
          <a:r>
            <a:rPr lang="en-US" sz="2000" dirty="1"/>
            <a:t>Duty to file suspended until 30 June 22 due to Covid-19</a:t>
          </a:r>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2000" dirty="1"/>
            <a:t>Early warning: indicators of likelihood of insolvency (KPI evidencing ability to sustain debts for no less than 6 months; repeated delays in payments) </a:t>
          </a:r>
          <a:r>
            <a:rPr lang="en-US" sz="2000" dirty="1">
              <a:sym typeface="Symbol" panose="05050102010706020507" pitchFamily="18" charset="2"/>
            </a:rPr>
            <a:t> a</a:t>
          </a:r>
          <a:r>
            <a:rPr lang="en-US" sz="2000" dirty="1"/>
            <a:t>lert mechanisms (reporting system)</a:t>
          </a:r>
        </a:p>
        <a:p>
          <a:pPr algn="l"/>
          <a:r>
            <a:rPr lang="en-US" sz="2000" dirty="1"/>
            <a:t>Early restructuring</a:t>
          </a:r>
        </a:p>
        <a:p>
          <a:pPr algn="l"/>
          <a:r>
            <a:rPr lang="en-US" sz="2000" dirty="1"/>
            <a:t>Suspended until 31 Dec 23 due to Covid-19</a:t>
          </a:r>
        </a:p>
        <a:p>
          <a:pPr algn="ctr"/>
          <a:endParaRPr lang="en-US" sz="1500"/>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custAng="0" custScaleX="99956" custScaleY="111739" custLinFactNeighborX="-125" custLinFactNeighborY="5414"/>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812"/>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custLinFactNeighborY="-812"/>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812"/>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6B697B91-663A-47CB-AF14-CA7B7B6FD538}" type="presOf" srcId="{297B7165-22FD-426C-A6BF-982C3DCEF33A}" destId="{312F7C62-4D56-455A-9BA2-5D6A508B4B7C}" srcOrd="0" destOrd="0" presId="urn:microsoft.com/office/officeart/2005/8/layout/hList7"/>
    <dgm:cxn modelId="{57FE3F40-4BF2-4DEB-B834-6C9438FB130C}" type="presParOf" srcId="{312F7C62-4D56-455A-9BA2-5D6A508B4B7C}" destId="{CD34E29F-4F99-4017-994B-7441732B7E8C}" srcOrd="0" destOrd="0" presId="urn:microsoft.com/office/officeart/2005/8/layout/hList7"/>
    <dgm:cxn modelId="{452FF5D2-6F9B-4823-9C8E-97DFFC73B359}" type="presParOf" srcId="{312F7C62-4D56-455A-9BA2-5D6A508B4B7C}" destId="{BD8685D8-FAAA-4C62-BB0D-953362B62203}" srcOrd="1" destOrd="0" presId="urn:microsoft.com/office/officeart/2005/8/layout/hList7"/>
    <dgm:cxn modelId="{2052B6F2-4D25-4BE9-9C09-003FF0A48EF2}" type="presParOf" srcId="{BD8685D8-FAAA-4C62-BB0D-953362B62203}" destId="{451CE8DC-01AF-47B8-97F0-D2ECBA717C0F}" srcOrd="0" destOrd="0" presId="urn:microsoft.com/office/officeart/2005/8/layout/hList7"/>
    <dgm:cxn modelId="{070AA4E7-5C30-4683-9257-16B2A9CC2BB6}" type="presParOf" srcId="{451CE8DC-01AF-47B8-97F0-D2ECBA717C0F}" destId="{2D9506D8-DB01-4982-A855-28D52A70EEF4}" srcOrd="0" destOrd="0" presId="urn:microsoft.com/office/officeart/2005/8/layout/hList7"/>
    <dgm:cxn modelId="{B77D0281-5076-4FFE-9BE4-78560BAEFB25}" type="presOf" srcId="{489EBE23-A5C9-49E6-ABC4-7854D0B11C53}" destId="{2D9506D8-DB01-4982-A855-28D52A70EEF4}" srcOrd="0" destOrd="0" presId="urn:microsoft.com/office/officeart/2005/8/layout/hList7"/>
    <dgm:cxn modelId="{79FEA4F9-E11C-4AF5-BF9F-64B76A5CAAF2}" type="presParOf" srcId="{451CE8DC-01AF-47B8-97F0-D2ECBA717C0F}" destId="{F14D94A8-85F7-40B0-AA3C-4B69A5BDAF63}" srcOrd="1" destOrd="0" presId="urn:microsoft.com/office/officeart/2005/8/layout/hList7"/>
    <dgm:cxn modelId="{1138937D-EAEF-4C8F-9EDE-D582D401C0B9}" type="presOf" srcId="{489EBE23-A5C9-49E6-ABC4-7854D0B11C53}" destId="{F14D94A8-85F7-40B0-AA3C-4B69A5BDAF63}" srcOrd="1" destOrd="0" presId="urn:microsoft.com/office/officeart/2005/8/layout/hList7"/>
    <dgm:cxn modelId="{21787869-9992-4B2A-873A-A29E9DA08163}" type="presParOf" srcId="{451CE8DC-01AF-47B8-97F0-D2ECBA717C0F}" destId="{E6767697-3198-46C9-B652-2A3E3AE0F27A}" srcOrd="2" destOrd="0" presId="urn:microsoft.com/office/officeart/2005/8/layout/hList7"/>
    <dgm:cxn modelId="{18B2A949-2642-47A9-A980-71EA8C21DDCF}" type="presParOf" srcId="{451CE8DC-01AF-47B8-97F0-D2ECBA717C0F}" destId="{7145AD04-C62D-4656-8CCD-9ABE31F466C3}" srcOrd="3" destOrd="0" presId="urn:microsoft.com/office/officeart/2005/8/layout/hList7"/>
    <dgm:cxn modelId="{1E079CCB-4A50-448B-8AFA-B6C90C300D40}" type="presParOf" srcId="{BD8685D8-FAAA-4C62-BB0D-953362B62203}" destId="{80C3E94D-2F1E-4574-96B4-06C07B855D49}" srcOrd="1" destOrd="0" presId="urn:microsoft.com/office/officeart/2005/8/layout/hList7"/>
    <dgm:cxn modelId="{91C5A6FD-AB4C-4C5F-93B7-06E7BD9327F8}" type="presOf" srcId="{476935AC-D9CB-431B-9492-7FBC82E5F489}" destId="{80C3E94D-2F1E-4574-96B4-06C07B855D49}" srcOrd="0" destOrd="0" presId="urn:microsoft.com/office/officeart/2005/8/layout/hList7"/>
    <dgm:cxn modelId="{53178FEA-732B-4E6E-83AB-FC36AA297D26}" type="presParOf" srcId="{BD8685D8-FAAA-4C62-BB0D-953362B62203}" destId="{FD1E5800-E869-42EB-8561-ED496CD2507E}" srcOrd="2" destOrd="0" presId="urn:microsoft.com/office/officeart/2005/8/layout/hList7"/>
    <dgm:cxn modelId="{810CF4EB-DE88-4D2D-9A5F-ABB7D326E82A}" type="presParOf" srcId="{FD1E5800-E869-42EB-8561-ED496CD2507E}" destId="{6AF1E19D-AA7E-4105-B39A-C3D2003BE7F8}" srcOrd="0" destOrd="0" presId="urn:microsoft.com/office/officeart/2005/8/layout/hList7"/>
    <dgm:cxn modelId="{CC35C79B-B575-4A09-9943-13F255ED8C71}" type="presOf" srcId="{5F89A980-7905-413A-A031-8F0D8757FC99}" destId="{6AF1E19D-AA7E-4105-B39A-C3D2003BE7F8}" srcOrd="0" destOrd="0" presId="urn:microsoft.com/office/officeart/2005/8/layout/hList7"/>
    <dgm:cxn modelId="{17CBB580-932A-4FC2-B493-C356261EABA9}" type="presParOf" srcId="{FD1E5800-E869-42EB-8561-ED496CD2507E}" destId="{A5170957-F69F-4247-96C2-D780FB0D6F05}" srcOrd="1" destOrd="0" presId="urn:microsoft.com/office/officeart/2005/8/layout/hList7"/>
    <dgm:cxn modelId="{D071E44F-DE6D-493A-AC76-2BB8C62DC52B}" type="presOf" srcId="{5F89A980-7905-413A-A031-8F0D8757FC99}" destId="{A5170957-F69F-4247-96C2-D780FB0D6F05}" srcOrd="1" destOrd="0" presId="urn:microsoft.com/office/officeart/2005/8/layout/hList7"/>
    <dgm:cxn modelId="{A1E6D4BA-EDCC-4834-9770-3ACE7174089D}" type="presParOf" srcId="{FD1E5800-E869-42EB-8561-ED496CD2507E}" destId="{036E6FAE-0BA5-413B-9D7B-2B6CD5994C97}" srcOrd="2" destOrd="0" presId="urn:microsoft.com/office/officeart/2005/8/layout/hList7"/>
    <dgm:cxn modelId="{D17DB471-75E7-4687-A141-5E8DA74AD76C}" type="presParOf" srcId="{FD1E5800-E869-42EB-8561-ED496CD2507E}" destId="{53796CCC-5DAA-476C-87B6-CFF6013054B0}" srcOrd="3" destOrd="0" presId="urn:microsoft.com/office/officeart/2005/8/layout/hList7"/>
    <dgm:cxn modelId="{67EC4297-CE62-4101-A126-9C9D136366F6}" type="presParOf" srcId="{BD8685D8-FAAA-4C62-BB0D-953362B62203}" destId="{C91096C7-4D10-4D43-9E52-C808DAFC9DBE}" srcOrd="3" destOrd="0" presId="urn:microsoft.com/office/officeart/2005/8/layout/hList7"/>
    <dgm:cxn modelId="{CE757BDA-1C54-4590-9982-75C3DBA4BA1D}" type="presOf" srcId="{58F44129-5A02-41DF-92CB-D7F99DC9CE2B}" destId="{C91096C7-4D10-4D43-9E52-C808DAFC9DBE}" srcOrd="0" destOrd="0" presId="urn:microsoft.com/office/officeart/2005/8/layout/hList7"/>
    <dgm:cxn modelId="{FE4F2B58-BA11-414E-BDB2-8E671901B9BF}" type="presParOf" srcId="{BD8685D8-FAAA-4C62-BB0D-953362B62203}" destId="{5E82C9EB-7863-42A7-8DF9-77D4FCC95A20}" srcOrd="4" destOrd="0" presId="urn:microsoft.com/office/officeart/2005/8/layout/hList7"/>
    <dgm:cxn modelId="{E2BABD6A-1B91-493D-89D3-2B58B65A1E37}" type="presParOf" srcId="{5E82C9EB-7863-42A7-8DF9-77D4FCC95A20}" destId="{F3034D83-F539-4CFC-8AD2-FBEB827009BD}" srcOrd="0" destOrd="0" presId="urn:microsoft.com/office/officeart/2005/8/layout/hList7"/>
    <dgm:cxn modelId="{8DE7EB1B-BAE7-45B4-8157-CF31C9E4B2F8}" type="presOf" srcId="{583097C2-121D-44AB-AC7D-CEA2E95F3D8A}" destId="{F3034D83-F539-4CFC-8AD2-FBEB827009BD}" srcOrd="0" destOrd="0" presId="urn:microsoft.com/office/officeart/2005/8/layout/hList7"/>
    <dgm:cxn modelId="{DA16474C-56F6-4AF0-B317-14DF5F0C8BD9}" type="presParOf" srcId="{5E82C9EB-7863-42A7-8DF9-77D4FCC95A20}" destId="{D9FC992F-BF46-476B-A9D8-AC08E1469D8F}" srcOrd="1" destOrd="0" presId="urn:microsoft.com/office/officeart/2005/8/layout/hList7"/>
    <dgm:cxn modelId="{1EC9CB7F-F3C9-4A2A-81BF-231A7DC4C110}" type="presOf" srcId="{583097C2-121D-44AB-AC7D-CEA2E95F3D8A}" destId="{D9FC992F-BF46-476B-A9D8-AC08E1469D8F}" srcOrd="1" destOrd="0" presId="urn:microsoft.com/office/officeart/2005/8/layout/hList7"/>
    <dgm:cxn modelId="{05277621-DE8A-4B49-A25E-B0A4023A51C6}" type="presParOf" srcId="{5E82C9EB-7863-42A7-8DF9-77D4FCC95A20}" destId="{FA5A0689-A3AF-43A7-9475-42EF7657B7EF}" srcOrd="2" destOrd="0" presId="urn:microsoft.com/office/officeart/2005/8/layout/hList7"/>
    <dgm:cxn modelId="{7FEEBBC8-E15E-4735-88D7-283608BB6895}"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6.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2000" dirty="1"/>
            <a:t>No formal early warning mechanisms</a:t>
          </a:r>
        </a:p>
        <a:p>
          <a:pPr algn="l"/>
          <a:r>
            <a:rPr lang="en-US" sz="2000" dirty="1"/>
            <a:t>Audit reforms mooted, but plans scaled back</a:t>
          </a:r>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custT="1"/>
      <dgm:spPr/>
      <dgm:t>
        <a:bodyPr/>
        <a:lstStyle/>
        <a:p>
          <a:pPr algn="l"/>
          <a:r>
            <a:rPr lang="en-US" sz="2000" dirty="1"/>
            <a:t>Legislator believes sufficient instruments are already available under the article 3 (b) criterion – (i) information counter of the Chamber of Commerce, (ii) the Entrepreneur Foundation. Therefore no specific legislation aimed at further  implementation</a:t>
          </a:r>
        </a:p>
        <a:p>
          <a:pPr algn="l"/>
          <a:r>
            <a:rPr lang="en-US" sz="2000" dirty="1"/>
            <a:t>Stakeholder representatives largely agree – workers’ unions argue for implementation of article 3 (c) through statutory obligation for 3</a:t>
          </a:r>
          <a:r>
            <a:rPr lang="en-US" sz="2000" baseline="30000" dirty="1"/>
            <a:t>rd</a:t>
          </a:r>
          <a:r>
            <a:rPr lang="en-US" sz="2000" dirty="1"/>
            <a:t> parties to inform works council of financial difficulties, which seems undesirable given practical difficulties</a:t>
          </a:r>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404"/>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812"/>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2637"/>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6F9381FA-E5C8-4CA9-BCD1-C8ACB5A7B68B}" type="presOf" srcId="{297B7165-22FD-426C-A6BF-982C3DCEF33A}" destId="{312F7C62-4D56-455A-9BA2-5D6A508B4B7C}" srcOrd="0" destOrd="0" presId="urn:microsoft.com/office/officeart/2005/8/layout/hList7"/>
    <dgm:cxn modelId="{C43E580C-0F9F-4577-83C9-73D2A521B455}" type="presParOf" srcId="{312F7C62-4D56-455A-9BA2-5D6A508B4B7C}" destId="{CD34E29F-4F99-4017-994B-7441732B7E8C}" srcOrd="0" destOrd="0" presId="urn:microsoft.com/office/officeart/2005/8/layout/hList7"/>
    <dgm:cxn modelId="{0A080FC3-198F-4E6E-A145-F5FCBD35D4BC}" type="presParOf" srcId="{312F7C62-4D56-455A-9BA2-5D6A508B4B7C}" destId="{BD8685D8-FAAA-4C62-BB0D-953362B62203}" srcOrd="1" destOrd="0" presId="urn:microsoft.com/office/officeart/2005/8/layout/hList7"/>
    <dgm:cxn modelId="{C8ACB3AF-86A3-47B4-B706-63F950DE511E}" type="presParOf" srcId="{BD8685D8-FAAA-4C62-BB0D-953362B62203}" destId="{5E82C9EB-7863-42A7-8DF9-77D4FCC95A20}" srcOrd="0" destOrd="0" presId="urn:microsoft.com/office/officeart/2005/8/layout/hList7"/>
    <dgm:cxn modelId="{A1E3D2F5-D5FC-40B1-B233-16D9638832B8}" type="presParOf" srcId="{5E82C9EB-7863-42A7-8DF9-77D4FCC95A20}" destId="{F3034D83-F539-4CFC-8AD2-FBEB827009BD}" srcOrd="0" destOrd="0" presId="urn:microsoft.com/office/officeart/2005/8/layout/hList7"/>
    <dgm:cxn modelId="{CAF8CE02-F023-42D6-B72B-20C3A1421CF9}" type="presOf" srcId="{583097C2-121D-44AB-AC7D-CEA2E95F3D8A}" destId="{F3034D83-F539-4CFC-8AD2-FBEB827009BD}" srcOrd="0" destOrd="0" presId="urn:microsoft.com/office/officeart/2005/8/layout/hList7"/>
    <dgm:cxn modelId="{3A5B4FB8-1B29-4C90-A83B-61E6E1E423A9}" type="presParOf" srcId="{5E82C9EB-7863-42A7-8DF9-77D4FCC95A20}" destId="{D9FC992F-BF46-476B-A9D8-AC08E1469D8F}" srcOrd="1" destOrd="0" presId="urn:microsoft.com/office/officeart/2005/8/layout/hList7"/>
    <dgm:cxn modelId="{ADE4A8B3-C4E1-4C1A-A732-6C805CB02493}" type="presOf" srcId="{583097C2-121D-44AB-AC7D-CEA2E95F3D8A}" destId="{D9FC992F-BF46-476B-A9D8-AC08E1469D8F}" srcOrd="1" destOrd="0" presId="urn:microsoft.com/office/officeart/2005/8/layout/hList7"/>
    <dgm:cxn modelId="{9C40A2C7-C353-4399-90C5-917A490D2882}" type="presParOf" srcId="{5E82C9EB-7863-42A7-8DF9-77D4FCC95A20}" destId="{FA5A0689-A3AF-43A7-9475-42EF7657B7EF}" srcOrd="2" destOrd="0" presId="urn:microsoft.com/office/officeart/2005/8/layout/hList7"/>
    <dgm:cxn modelId="{1EF9D1B3-DDBA-4AFD-B8EC-A6EBC5DCB77C}" type="presParOf" srcId="{5E82C9EB-7863-42A7-8DF9-77D4FCC95A20}" destId="{13D478B1-60A1-4953-8D5A-1778A8B4BC05}" srcOrd="3" destOrd="0" presId="urn:microsoft.com/office/officeart/2005/8/layout/hList7"/>
    <dgm:cxn modelId="{64026DC6-9920-4948-AEE3-EF7227A4EBA1}" type="presParOf" srcId="{BD8685D8-FAAA-4C62-BB0D-953362B62203}" destId="{3901CB09-172F-4FB8-84A7-AD75EE11D217}" srcOrd="1" destOrd="0" presId="urn:microsoft.com/office/officeart/2005/8/layout/hList7"/>
    <dgm:cxn modelId="{59FC93F9-BB4D-4BF0-83E9-51FAEA490286}" type="presOf" srcId="{593A700F-DD89-4070-B252-CB7F0FB21140}" destId="{3901CB09-172F-4FB8-84A7-AD75EE11D217}" srcOrd="0" destOrd="0" presId="urn:microsoft.com/office/officeart/2005/8/layout/hList7"/>
    <dgm:cxn modelId="{C7CDAD1F-EBFE-4C0C-92C1-7F58C6D6CD69}" type="presParOf" srcId="{BD8685D8-FAAA-4C62-BB0D-953362B62203}" destId="{8D362A24-507B-444A-B8B7-974CA3FDFFBA}" srcOrd="2" destOrd="0" presId="urn:microsoft.com/office/officeart/2005/8/layout/hList7"/>
    <dgm:cxn modelId="{682AFEBC-B34A-4B1D-A845-AE955B81E1DA}" type="presParOf" srcId="{8D362A24-507B-444A-B8B7-974CA3FDFFBA}" destId="{466478CF-9F0F-42C8-85D1-F5922F43CBE7}" srcOrd="0" destOrd="0" presId="urn:microsoft.com/office/officeart/2005/8/layout/hList7"/>
    <dgm:cxn modelId="{175CF389-760F-4AFC-B714-1B6E32A8C69C}" type="presOf" srcId="{FEB63AA9-73C0-4E7B-9CC7-2A62B3DD83E9}" destId="{466478CF-9F0F-42C8-85D1-F5922F43CBE7}" srcOrd="0" destOrd="0" presId="urn:microsoft.com/office/officeart/2005/8/layout/hList7"/>
    <dgm:cxn modelId="{6A2B1314-FCD3-46B7-8068-3B08861C1060}" type="presParOf" srcId="{8D362A24-507B-444A-B8B7-974CA3FDFFBA}" destId="{612F5370-8B14-4124-9D59-1ED894E56E15}" srcOrd="1" destOrd="0" presId="urn:microsoft.com/office/officeart/2005/8/layout/hList7"/>
    <dgm:cxn modelId="{910B9033-90E4-4373-B6C9-53DB7B824EF3}" type="presOf" srcId="{FEB63AA9-73C0-4E7B-9CC7-2A62B3DD83E9}" destId="{612F5370-8B14-4124-9D59-1ED894E56E15}" srcOrd="1" destOrd="0" presId="urn:microsoft.com/office/officeart/2005/8/layout/hList7"/>
    <dgm:cxn modelId="{58579AF4-A5AF-45B6-8458-B7D221BCF9A6}" type="presParOf" srcId="{8D362A24-507B-444A-B8B7-974CA3FDFFBA}" destId="{8580E6A8-D1CC-4EEC-B5A8-3ED3F997F5FC}" srcOrd="2" destOrd="0" presId="urn:microsoft.com/office/officeart/2005/8/layout/hList7"/>
    <dgm:cxn modelId="{6A9C8B0D-BB06-420B-9C7C-068E21A90342}"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7.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custT="1"/>
      <dgm:spPr/>
      <dgm:t>
        <a:bodyPr/>
        <a:lstStyle/>
        <a:p>
          <a:pPr marL="0" marR="0" lvl="0" indent="0" algn="l" defTabSz="914400" fontAlgn="auto" eaLnBrk="1" latinLnBrk="0" hangingPunct="1">
            <a:lnSpc>
              <a:spcPct val="100000"/>
            </a:lnSpc>
            <a:spcBef>
              <a:spcPct val="0"/>
            </a:spcBef>
            <a:spcAft>
              <a:spcPts val="756"/>
            </a:spcAft>
            <a:buClrTx/>
            <a:buSzTx/>
            <a:buFontTx/>
            <a:buNone/>
            <a:defRPr/>
          </a:pPr>
          <a:endParaRPr lang="en-US" sz="1800"/>
        </a:p>
        <a:p>
          <a:pPr marL="0" marR="0" lvl="0" indent="0" algn="l" defTabSz="914400" fontAlgn="auto" eaLnBrk="1" latinLnBrk="0" hangingPunct="1">
            <a:lnSpc>
              <a:spcPct val="100000"/>
            </a:lnSpc>
            <a:spcBef>
              <a:spcPct val="0"/>
            </a:spcBef>
            <a:spcAft>
              <a:spcPts val="756"/>
            </a:spcAft>
            <a:buClrTx/>
            <a:buSzTx/>
            <a:buFontTx/>
            <a:buNone/>
            <a:defRPr/>
          </a:pPr>
          <a:r>
            <a:rPr lang="en-US" sz="1800" dirty="1"/>
            <a:t>Lack of effective preventive proceedings, loose ends</a:t>
          </a:r>
        </a:p>
        <a:p>
          <a:pPr marL="0" marR="0" lvl="0" indent="0" algn="l" defTabSz="914400" fontAlgn="auto" eaLnBrk="1" latinLnBrk="0" hangingPunct="1">
            <a:lnSpc>
              <a:spcPct val="100000"/>
            </a:lnSpc>
            <a:spcBef>
              <a:spcPct val="0"/>
            </a:spcBef>
            <a:spcAft>
              <a:spcPts val="756"/>
            </a:spcAft>
            <a:buClrTx/>
            <a:buSzTx/>
            <a:buFontTx/>
            <a:buNone/>
            <a:defRPr/>
          </a:pPr>
          <a:r>
            <a:rPr lang="en-US" sz="1800" dirty="1"/>
            <a:t>Concept of imminent insolvency to be repealed </a:t>
          </a:r>
        </a:p>
        <a:p>
          <a:pPr marL="0" marR="0" lvl="0" indent="0" algn="l" defTabSz="577850" fontAlgn="auto" eaLnBrk="1" latinLnBrk="0" hangingPunct="1">
            <a:lnSpc>
              <a:spcPct val="90000"/>
            </a:lnSpc>
            <a:spcBef>
              <a:spcPct val="0"/>
            </a:spcBef>
            <a:spcAft>
              <a:spcPct val="35000"/>
            </a:spcAft>
            <a:buClrTx/>
            <a:buSzTx/>
            <a:buFontTx/>
            <a:buNone/>
            <a:defRPr/>
          </a:pPr>
          <a:r>
            <a:rPr lang="en-US" sz="1800" dirty="1"/>
            <a:t>Rebuttable presumption of “difficulty” (under current insolvency law reference is made to only </a:t>
          </a:r>
          <a:r>
            <a:rPr lang="en-US" sz="1800" i="1" dirty="1"/>
            <a:t>financial</a:t>
          </a:r>
          <a:r>
            <a:rPr lang="en-US" sz="1800" dirty="1"/>
            <a:t> difficulty)</a:t>
          </a:r>
        </a:p>
        <a:p>
          <a:pPr marL="0" marR="0" lvl="0" indent="0" algn="l" defTabSz="577850" fontAlgn="auto" eaLnBrk="1" latinLnBrk="0" hangingPunct="1">
            <a:lnSpc>
              <a:spcPct val="90000"/>
            </a:lnSpc>
            <a:spcBef>
              <a:spcPct val="0"/>
            </a:spcBef>
            <a:spcAft>
              <a:spcPct val="35000"/>
            </a:spcAft>
            <a:buClrTx/>
            <a:buSzTx/>
            <a:buFontTx/>
            <a:buNone/>
            <a:defRPr/>
          </a:pPr>
          <a:r>
            <a:rPr lang="en-US" sz="1800" dirty="1"/>
            <a:t>KPIs to be still discussed, now listing: (i) turnover decreased by 20% in the last six months, (ii) negative net assets or (iii) an event which can lead to any of the above</a:t>
          </a:r>
        </a:p>
        <a:p>
          <a:pPr marL="0" marR="0" lvl="0" indent="0" algn="l" defTabSz="577850" fontAlgn="auto" eaLnBrk="1" latinLnBrk="0" hangingPunct="1">
            <a:lnSpc>
              <a:spcPct val="90000"/>
            </a:lnSpc>
            <a:spcBef>
              <a:spcPct val="0"/>
            </a:spcBef>
            <a:spcAft>
              <a:spcPct val="35000"/>
            </a:spcAft>
            <a:buClrTx/>
            <a:buSzTx/>
            <a:buFontTx/>
            <a:buNone/>
            <a:defRPr/>
          </a:pPr>
          <a:r>
            <a:rPr lang="en-US" sz="1800" dirty="1"/>
            <a:t>Elephant in the room: restructuring practitioners vs insolvency practitioners</a:t>
          </a:r>
        </a:p>
        <a:p>
          <a:pPr marL="0" lvl="0" algn="l" defTabSz="577850">
            <a:lnSpc>
              <a:spcPct val="90000"/>
            </a:lnSpc>
            <a:spcBef>
              <a:spcPct val="0"/>
            </a:spcBef>
            <a:spcAft>
              <a:spcPct val="35000"/>
            </a:spcAft>
            <a:buNone/>
          </a:pPr>
          <a:endParaRPr lang="en-US" sz="1800"/>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r>
            <a:rPr lang="en-US" sz="1800" noProof="0" dirty="1">
              <a:solidFill>
                <a:prstClr val="black">
                  <a:hueOff val="0"/>
                  <a:satOff val="0"/>
                  <a:lumOff val="0"/>
                  <a:alphaOff val="0"/>
                </a:prstClr>
              </a:solidFill>
              <a:latin typeface="Arial" panose="020b0604020202020204"/>
              <a:ea typeface="+mn-ea"/>
              <a:cs typeface="+mn-cs"/>
            </a:rPr>
            <a:t>Actual insolvency </a:t>
          </a:r>
        </a:p>
        <a:p>
          <a:pPr algn="l"/>
          <a:r>
            <a:rPr lang="en-US" sz="1800" noProof="0" dirty="1">
              <a:solidFill>
                <a:prstClr val="black">
                  <a:hueOff val="0"/>
                  <a:satOff val="0"/>
                  <a:lumOff val="0"/>
                  <a:alphaOff val="0"/>
                </a:prstClr>
              </a:solidFill>
              <a:latin typeface="Arial" panose="020b0604020202020204"/>
              <a:ea typeface="+mn-ea"/>
              <a:cs typeface="+mn-cs"/>
              <a:sym typeface="Wingdings" panose="05000000000000000000" pitchFamily="2" charset="2"/>
            </a:rPr>
            <a:t>vs </a:t>
          </a:r>
        </a:p>
        <a:p>
          <a:pPr algn="l"/>
          <a:r>
            <a:rPr lang="en-US" sz="1800" noProof="0" dirty="1">
              <a:solidFill>
                <a:prstClr val="black">
                  <a:hueOff val="0"/>
                  <a:satOff val="0"/>
                  <a:lumOff val="0"/>
                  <a:alphaOff val="0"/>
                </a:prstClr>
              </a:solidFill>
              <a:latin typeface="Arial" panose="020b0604020202020204"/>
              <a:ea typeface="+mn-ea"/>
              <a:cs typeface="+mn-cs"/>
              <a:sym typeface="Wingdings" panose="05000000000000000000" pitchFamily="2" charset="2"/>
            </a:rPr>
            <a:t>Imminent insolvency </a:t>
          </a:r>
        </a:p>
        <a:p>
          <a:pPr algn="l"/>
          <a:r>
            <a:rPr lang="en-US" sz="1800" noProof="0" dirty="1">
              <a:solidFill>
                <a:prstClr val="black">
                  <a:hueOff val="0"/>
                  <a:satOff val="0"/>
                  <a:lumOff val="0"/>
                  <a:alphaOff val="0"/>
                </a:prstClr>
              </a:solidFill>
              <a:latin typeface="Arial" panose="020b0604020202020204"/>
              <a:ea typeface="+mn-ea"/>
              <a:cs typeface="+mn-cs"/>
              <a:sym typeface="Wingdings" panose="05000000000000000000" pitchFamily="2" charset="2"/>
            </a:rPr>
            <a:t>vs </a:t>
          </a:r>
        </a:p>
        <a:p>
          <a:pPr algn="l"/>
          <a:r>
            <a:rPr lang="en-US" sz="1800" noProof="0" dirty="1">
              <a:solidFill>
                <a:prstClr val="black">
                  <a:hueOff val="0"/>
                  <a:satOff val="0"/>
                  <a:lumOff val="0"/>
                  <a:alphaOff val="0"/>
                </a:prstClr>
              </a:solidFill>
              <a:latin typeface="Arial" panose="020b0604020202020204"/>
              <a:ea typeface="+mn-ea"/>
              <a:cs typeface="+mn-cs"/>
              <a:sym typeface="Wingdings" panose="05000000000000000000" pitchFamily="2" charset="2"/>
            </a:rPr>
            <a:t>Likelihood of insolvency </a:t>
          </a:r>
        </a:p>
        <a:p>
          <a:pPr algn="l"/>
          <a:r>
            <a:rPr lang="en-GB" sz="1800" noProof="0" dirty="1"/>
            <a:t>Debtor’s filing may be suspended by insolvency court at the request of creditors holding ≥50% of the liabilities which may be affected by the restructuring plan if they can prove that such plan is likely to be approved</a:t>
          </a:r>
          <a:endParaRPr lang="en-US" sz="1800"/>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1800" dirty="1"/>
            <a:t>“Twilight zone” (12-month forecast)</a:t>
          </a:r>
        </a:p>
        <a:p>
          <a:pPr algn="ctr"/>
          <a:r>
            <a:rPr lang="en-US" sz="1800" dirty="1"/>
            <a:t>vs</a:t>
          </a:r>
        </a:p>
        <a:p>
          <a:pPr algn="l"/>
          <a:r>
            <a:rPr lang="en-US" sz="1800" dirty="1"/>
            <a:t>Likelihood of insolvency (6-month forecast)</a:t>
          </a:r>
        </a:p>
        <a:p>
          <a:pPr algn="ctr"/>
          <a:r>
            <a:rPr lang="en-US" sz="1800" dirty="1"/>
            <a:t>vs</a:t>
          </a:r>
        </a:p>
        <a:p>
          <a:pPr algn="l"/>
          <a:r>
            <a:rPr lang="en-US" sz="1800" dirty="1"/>
            <a:t>Insolvency</a:t>
          </a:r>
        </a:p>
        <a:p>
          <a:pPr algn="l"/>
          <a:endParaRPr lang="en-US" sz="1800"/>
        </a:p>
        <a:p>
          <a:pPr algn="l"/>
          <a:r>
            <a:rPr lang="en-US" sz="1800" dirty="1"/>
            <a:t>Early restructuring tools</a:t>
          </a:r>
        </a:p>
        <a:p>
          <a:pPr algn="l"/>
          <a:endParaRPr lang="en-US" sz="1800"/>
        </a:p>
        <a:p>
          <a:pPr algn="l"/>
          <a:r>
            <a:rPr lang="en-US" sz="1800" dirty="1"/>
            <a:t>Incentive measures</a:t>
          </a:r>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812"/>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203"/>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F1EDA5F2-85EC-4AD9-95D7-DA30022CBD8E}" type="presOf" srcId="{297B7165-22FD-426C-A6BF-982C3DCEF33A}" destId="{312F7C62-4D56-455A-9BA2-5D6A508B4B7C}" srcOrd="0" destOrd="0" presId="urn:microsoft.com/office/officeart/2005/8/layout/hList7"/>
    <dgm:cxn modelId="{CC4E4FDB-5415-48CE-9750-B3763C7955D1}" type="presParOf" srcId="{312F7C62-4D56-455A-9BA2-5D6A508B4B7C}" destId="{CD34E29F-4F99-4017-994B-7441732B7E8C}" srcOrd="0" destOrd="0" presId="urn:microsoft.com/office/officeart/2005/8/layout/hList7"/>
    <dgm:cxn modelId="{9A92DECD-1D65-44A6-9600-6FC950CA6BB9}" type="presParOf" srcId="{312F7C62-4D56-455A-9BA2-5D6A508B4B7C}" destId="{BD8685D8-FAAA-4C62-BB0D-953362B62203}" srcOrd="1" destOrd="0" presId="urn:microsoft.com/office/officeart/2005/8/layout/hList7"/>
    <dgm:cxn modelId="{0D99D6FF-1896-4067-96DE-292CA252894D}" type="presParOf" srcId="{BD8685D8-FAAA-4C62-BB0D-953362B62203}" destId="{451CE8DC-01AF-47B8-97F0-D2ECBA717C0F}" srcOrd="0" destOrd="0" presId="urn:microsoft.com/office/officeart/2005/8/layout/hList7"/>
    <dgm:cxn modelId="{74E1769D-5C60-45E3-938A-FFDBF9A5DBE3}" type="presParOf" srcId="{451CE8DC-01AF-47B8-97F0-D2ECBA717C0F}" destId="{2D9506D8-DB01-4982-A855-28D52A70EEF4}" srcOrd="0" destOrd="0" presId="urn:microsoft.com/office/officeart/2005/8/layout/hList7"/>
    <dgm:cxn modelId="{CA6B93E5-DEE1-41DB-9635-F3D957A91FFB}" type="presOf" srcId="{489EBE23-A5C9-49E6-ABC4-7854D0B11C53}" destId="{2D9506D8-DB01-4982-A855-28D52A70EEF4}" srcOrd="0" destOrd="0" presId="urn:microsoft.com/office/officeart/2005/8/layout/hList7"/>
    <dgm:cxn modelId="{F59E31E2-C73E-4A24-804E-64982DC13EB7}" type="presParOf" srcId="{451CE8DC-01AF-47B8-97F0-D2ECBA717C0F}" destId="{F14D94A8-85F7-40B0-AA3C-4B69A5BDAF63}" srcOrd="1" destOrd="0" presId="urn:microsoft.com/office/officeart/2005/8/layout/hList7"/>
    <dgm:cxn modelId="{E492BE12-8B7B-437D-A64A-6A586FD5DE17}" type="presOf" srcId="{489EBE23-A5C9-49E6-ABC4-7854D0B11C53}" destId="{F14D94A8-85F7-40B0-AA3C-4B69A5BDAF63}" srcOrd="1" destOrd="0" presId="urn:microsoft.com/office/officeart/2005/8/layout/hList7"/>
    <dgm:cxn modelId="{BAE2B43F-DD70-4539-B491-8402D0B1CA3D}" type="presParOf" srcId="{451CE8DC-01AF-47B8-97F0-D2ECBA717C0F}" destId="{E6767697-3198-46C9-B652-2A3E3AE0F27A}" srcOrd="2" destOrd="0" presId="urn:microsoft.com/office/officeart/2005/8/layout/hList7"/>
    <dgm:cxn modelId="{0BE28203-66E4-4661-9CE9-2B62FFBBEFBC}" type="presParOf" srcId="{451CE8DC-01AF-47B8-97F0-D2ECBA717C0F}" destId="{7145AD04-C62D-4656-8CCD-9ABE31F466C3}" srcOrd="3" destOrd="0" presId="urn:microsoft.com/office/officeart/2005/8/layout/hList7"/>
    <dgm:cxn modelId="{BF80B46C-A977-447B-A465-C2120194A0D8}" type="presParOf" srcId="{BD8685D8-FAAA-4C62-BB0D-953362B62203}" destId="{80C3E94D-2F1E-4574-96B4-06C07B855D49}" srcOrd="1" destOrd="0" presId="urn:microsoft.com/office/officeart/2005/8/layout/hList7"/>
    <dgm:cxn modelId="{1F6C6351-20D0-42B7-B75E-944C59CDA765}" type="presOf" srcId="{476935AC-D9CB-431B-9492-7FBC82E5F489}" destId="{80C3E94D-2F1E-4574-96B4-06C07B855D49}" srcOrd="0" destOrd="0" presId="urn:microsoft.com/office/officeart/2005/8/layout/hList7"/>
    <dgm:cxn modelId="{AD1161B3-7BA7-4086-A47D-F56E97C4B716}" type="presParOf" srcId="{BD8685D8-FAAA-4C62-BB0D-953362B62203}" destId="{FD1E5800-E869-42EB-8561-ED496CD2507E}" srcOrd="2" destOrd="0" presId="urn:microsoft.com/office/officeart/2005/8/layout/hList7"/>
    <dgm:cxn modelId="{87584D20-417B-491E-A405-72D234C77D82}" type="presParOf" srcId="{FD1E5800-E869-42EB-8561-ED496CD2507E}" destId="{6AF1E19D-AA7E-4105-B39A-C3D2003BE7F8}" srcOrd="0" destOrd="0" presId="urn:microsoft.com/office/officeart/2005/8/layout/hList7"/>
    <dgm:cxn modelId="{F34F3ED7-7693-488B-8699-5396D97CC806}" type="presOf" srcId="{5F89A980-7905-413A-A031-8F0D8757FC99}" destId="{6AF1E19D-AA7E-4105-B39A-C3D2003BE7F8}" srcOrd="0" destOrd="0" presId="urn:microsoft.com/office/officeart/2005/8/layout/hList7"/>
    <dgm:cxn modelId="{D65E6955-4C20-49E0-9AAA-9400EBEC821B}" type="presParOf" srcId="{FD1E5800-E869-42EB-8561-ED496CD2507E}" destId="{A5170957-F69F-4247-96C2-D780FB0D6F05}" srcOrd="1" destOrd="0" presId="urn:microsoft.com/office/officeart/2005/8/layout/hList7"/>
    <dgm:cxn modelId="{5C488394-0165-4F88-ACEF-47DC068470E4}" type="presOf" srcId="{5F89A980-7905-413A-A031-8F0D8757FC99}" destId="{A5170957-F69F-4247-96C2-D780FB0D6F05}" srcOrd="1" destOrd="0" presId="urn:microsoft.com/office/officeart/2005/8/layout/hList7"/>
    <dgm:cxn modelId="{763B6C31-FA98-49C6-AF22-50B219198082}" type="presParOf" srcId="{FD1E5800-E869-42EB-8561-ED496CD2507E}" destId="{036E6FAE-0BA5-413B-9D7B-2B6CD5994C97}" srcOrd="2" destOrd="0" presId="urn:microsoft.com/office/officeart/2005/8/layout/hList7"/>
    <dgm:cxn modelId="{DA4C29FA-D4B7-4FBF-AEF9-9CE5A610A2EC}" type="presParOf" srcId="{FD1E5800-E869-42EB-8561-ED496CD2507E}" destId="{53796CCC-5DAA-476C-87B6-CFF6013054B0}" srcOrd="3" destOrd="0" presId="urn:microsoft.com/office/officeart/2005/8/layout/hList7"/>
    <dgm:cxn modelId="{D5BADAA6-FA99-4ACE-8DA8-2A772802B75D}" type="presParOf" srcId="{BD8685D8-FAAA-4C62-BB0D-953362B62203}" destId="{C91096C7-4D10-4D43-9E52-C808DAFC9DBE}" srcOrd="3" destOrd="0" presId="urn:microsoft.com/office/officeart/2005/8/layout/hList7"/>
    <dgm:cxn modelId="{184F3FF0-98F7-4FE6-BC9F-2698B60EC1A0}" type="presOf" srcId="{58F44129-5A02-41DF-92CB-D7F99DC9CE2B}" destId="{C91096C7-4D10-4D43-9E52-C808DAFC9DBE}" srcOrd="0" destOrd="0" presId="urn:microsoft.com/office/officeart/2005/8/layout/hList7"/>
    <dgm:cxn modelId="{32872998-A50C-49F2-8656-D7199F0043ED}" type="presParOf" srcId="{BD8685D8-FAAA-4C62-BB0D-953362B62203}" destId="{5E82C9EB-7863-42A7-8DF9-77D4FCC95A20}" srcOrd="4" destOrd="0" presId="urn:microsoft.com/office/officeart/2005/8/layout/hList7"/>
    <dgm:cxn modelId="{13DE38C8-7911-4D3D-8210-379216F9FCB7}" type="presParOf" srcId="{5E82C9EB-7863-42A7-8DF9-77D4FCC95A20}" destId="{F3034D83-F539-4CFC-8AD2-FBEB827009BD}" srcOrd="0" destOrd="0" presId="urn:microsoft.com/office/officeart/2005/8/layout/hList7"/>
    <dgm:cxn modelId="{A91F8C97-4F58-4B85-80F4-7B9C7EE6DBC1}" type="presOf" srcId="{583097C2-121D-44AB-AC7D-CEA2E95F3D8A}" destId="{F3034D83-F539-4CFC-8AD2-FBEB827009BD}" srcOrd="0" destOrd="0" presId="urn:microsoft.com/office/officeart/2005/8/layout/hList7"/>
    <dgm:cxn modelId="{B1C9E86B-CE98-452A-8D44-04FC1D7EDF16}" type="presParOf" srcId="{5E82C9EB-7863-42A7-8DF9-77D4FCC95A20}" destId="{D9FC992F-BF46-476B-A9D8-AC08E1469D8F}" srcOrd="1" destOrd="0" presId="urn:microsoft.com/office/officeart/2005/8/layout/hList7"/>
    <dgm:cxn modelId="{9182BC01-A443-40F7-89B9-B759B310D496}" type="presOf" srcId="{583097C2-121D-44AB-AC7D-CEA2E95F3D8A}" destId="{D9FC992F-BF46-476B-A9D8-AC08E1469D8F}" srcOrd="1" destOrd="0" presId="urn:microsoft.com/office/officeart/2005/8/layout/hList7"/>
    <dgm:cxn modelId="{82BCE7EA-3B26-458E-B021-A7969357CC59}" type="presParOf" srcId="{5E82C9EB-7863-42A7-8DF9-77D4FCC95A20}" destId="{FA5A0689-A3AF-43A7-9475-42EF7657B7EF}" srcOrd="2" destOrd="0" presId="urn:microsoft.com/office/officeart/2005/8/layout/hList7"/>
    <dgm:cxn modelId="{C93A38FF-88A7-4ECD-A2B9-01932F59835F}"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8.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2000" dirty="1">
              <a:latin typeface="Arial" panose="020b0604020202020204" pitchFamily="34" charset="0"/>
              <a:cs typeface="Arial" panose="020b0604020202020204" pitchFamily="34" charset="0"/>
            </a:rPr>
            <a:t>No requirement to be insolvent or likely to become insolvent</a:t>
          </a:r>
        </a:p>
        <a:p>
          <a:pPr algn="l"/>
          <a:endParaRPr lang="en-US" sz="2000">
            <a:latin typeface="Arial" panose="020b0604020202020204" pitchFamily="34" charset="0"/>
            <a:cs typeface="Arial" panose="020b0604020202020204" pitchFamily="34" charset="0"/>
          </a:endParaRPr>
        </a:p>
        <a:p>
          <a:pPr algn="l"/>
          <a:r>
            <a:rPr lang="en-US" sz="2000" dirty="1">
              <a:latin typeface="Arial" panose="020b0604020202020204" pitchFamily="34" charset="0"/>
              <a:cs typeface="Arial" panose="020b0604020202020204" pitchFamily="34" charset="0"/>
            </a:rPr>
            <a:t>Financial difficulties criterion</a:t>
          </a:r>
          <a:r>
            <a:rPr lang="en-US" sz="2000" dirty="1">
              <a:solidFill>
                <a:schemeClr val="tx1"/>
              </a:solidFill>
              <a:latin typeface="Arial" panose="020b0604020202020204" pitchFamily="34" charset="0"/>
              <a:cs typeface="Arial" panose="020b0604020202020204" pitchFamily="34" charset="0"/>
            </a:rPr>
            <a:t>: the company must have encountered, or be likely to encounter, financial difficulties that are affecting (or will or may affect) its ability to carry on business as a going concern</a:t>
          </a:r>
        </a:p>
        <a:p>
          <a:pPr algn="l"/>
          <a:endParaRPr lang="en-US" sz="2000">
            <a:latin typeface="Arial" panose="020b0604020202020204" pitchFamily="34" charset="0"/>
            <a:cs typeface="Arial" panose="020b0604020202020204" pitchFamily="34" charset="0"/>
          </a:endParaRPr>
        </a:p>
        <a:p>
          <a:pPr algn="l"/>
          <a:r>
            <a:rPr lang="en-US" sz="2000" dirty="1">
              <a:latin typeface="Arial" panose="020b0604020202020204" pitchFamily="34" charset="0"/>
              <a:cs typeface="Arial" panose="020b0604020202020204" pitchFamily="34" charset="0"/>
            </a:rPr>
            <a:t>Test interpreted expansively; likely to be easy to satisfy in practice</a:t>
          </a:r>
          <a:endParaRPr lang="en-US" sz="2000"/>
        </a:p>
      </dgm:t>
    </dgm:pt>
    <dgm:pt modelId="{593A700F-DD89-4070-B252-CB7F0FB21140}" cxnId="{43AD231C-06A5-41FA-835A-03BE9529FB39}" type="sibTrans">
      <dgm:prSet/>
      <dgm:spPr/>
      <dgm:t>
        <a:bodyPr/>
        <a:lstStyle/>
        <a:p>
          <a:endParaRPr lang="en-US"/>
        </a:p>
      </dgm:t>
    </dgm:pt>
    <dgm:pt modelId="{F40B5338-E11F-4D35-85E2-D35F3582CAA5}" cxnId="{31FB34E0-D031-4E8C-AC94-5F4CE201E222}" type="parTrans">
      <dgm:prSet/>
      <dgm:spPr/>
      <dgm:t>
        <a:bodyPr/>
        <a:lstStyle/>
        <a:p>
          <a:endParaRPr lang="en-US"/>
        </a:p>
      </dgm:t>
    </dgm:pt>
    <dgm:pt modelId="{FEB63AA9-73C0-4E7B-9CC7-2A62B3DD83E9}">
      <dgm:prSet phldrT="[Text]" custT="1"/>
      <dgm:spPr/>
      <dgm:t>
        <a:bodyPr/>
        <a:lstStyle/>
        <a:p>
          <a:pPr algn="l"/>
          <a:r>
            <a:rPr lang="en-US" sz="2000" dirty="1"/>
            <a:t>WHOA threshold test – whether it can reasonably be expected that the debtor will be unable to pay its debts (unavoidably insolvent)</a:t>
          </a:r>
        </a:p>
        <a:p>
          <a:pPr algn="l"/>
          <a:r>
            <a:rPr lang="en-US" sz="2000" dirty="1"/>
            <a:t>Test is met if the debtor will become insolvent without restructuring its debts</a:t>
          </a:r>
        </a:p>
        <a:p>
          <a:pPr algn="l"/>
          <a:r>
            <a:rPr lang="en-US" sz="2000" dirty="1"/>
            <a:t>Test is similar to that of the Dutch suspension of payments proceedings and has already proven to be relatively easy to satisfy in practice</a:t>
          </a:r>
        </a:p>
      </dgm:t>
    </dgm:pt>
    <dgm:pt modelId="{2ACE00F8-BF0B-4342-A7C1-D4CEF3A32752}" cxnId="{31FB34E0-D031-4E8C-AC94-5F4CE201E222}"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0" presStyleCnt="2" custLinFactNeighborX="-404"/>
      <dgm:spPr/>
      <dgm:t>
        <a:bodyPr/>
        <a:lstStyle/>
        <a:p/>
      </dgm:t>
    </dgm:pt>
    <dgm:pt modelId="{D9FC992F-BF46-476B-A9D8-AC08E1469D8F}" type="pres">
      <dgm:prSet presAssocID="{583097C2-121D-44AB-AC7D-CEA2E95F3D8A}" presName="nodeTx" presStyleLbl="node1" presStyleIdx="0" presStyleCnt="2">
        <dgm:presLayoutVars>
          <dgm:bulletEnabled val="1"/>
        </dgm:presLayoutVars>
      </dgm:prSet>
      <dgm:spPr/>
      <dgm:t>
        <a:bodyPr/>
        <a:lstStyle/>
        <a:p/>
      </dgm:t>
    </dgm:pt>
    <dgm:pt modelId="{FA5A0689-A3AF-43A7-9475-42EF7657B7EF}" type="pres">
      <dgm:prSet presAssocID="{583097C2-121D-44AB-AC7D-CEA2E95F3D8A}" presName="invisiNode" presStyleLbl="node1" presStyleIdx="0" presStyleCnt="2"/>
      <dgm:spPr/>
      <dgm:t>
        <a:bodyPr/>
        <a:lstStyle/>
        <a:p/>
      </dgm:t>
    </dgm:pt>
    <dgm:pt modelId="{13D478B1-60A1-4953-8D5A-1778A8B4BC05}" type="pres">
      <dgm:prSet presAssocID="{583097C2-121D-44AB-AC7D-CEA2E95F3D8A}" presName="imagNode" presStyleLbl="fgImgPlace1" presStyleIdx="0" presStyleCnt="2" custScaleX="65102" custScaleY="65067" custLinFactNeighborX="-4037" custLinFactNeighborY="-3205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dgm:t>
    </dgm:pt>
    <dgm:pt modelId="{3901CB09-172F-4FB8-84A7-AD75EE11D217}" type="pres">
      <dgm:prSet presAssocID="{593A700F-DD89-4070-B252-CB7F0FB21140}" presName="sibTrans" presStyleLbl="sibTrans2D1" presStyleIdx="0" presStyleCnt="0"/>
      <dgm:spPr/>
      <dgm:t>
        <a:bodyPr/>
        <a:lstStyle/>
        <a:p/>
      </dgm:t>
    </dgm:pt>
    <dgm:pt modelId="{8D362A24-507B-444A-B8B7-974CA3FDFFBA}" type="pres">
      <dgm:prSet presAssocID="{FEB63AA9-73C0-4E7B-9CC7-2A62B3DD83E9}" presName="compNode" presStyleCnt="0"/>
      <dgm:spPr/>
      <dgm:t>
        <a:bodyPr/>
        <a:lstStyle/>
        <a:p/>
      </dgm:t>
    </dgm:pt>
    <dgm:pt modelId="{466478CF-9F0F-42C8-85D1-F5922F43CBE7}" type="pres">
      <dgm:prSet presAssocID="{FEB63AA9-73C0-4E7B-9CC7-2A62B3DD83E9}" presName="bkgdShape" presStyleLbl="node1" presStyleIdx="1" presStyleCnt="2" custLinFactNeighborX="-233" custLinFactNeighborY="-812"/>
      <dgm:spPr/>
      <dgm:t>
        <a:bodyPr/>
        <a:lstStyle/>
        <a:p/>
      </dgm:t>
    </dgm:pt>
    <dgm:pt modelId="{612F5370-8B14-4124-9D59-1ED894E56E15}" type="pres">
      <dgm:prSet presAssocID="{FEB63AA9-73C0-4E7B-9CC7-2A62B3DD83E9}" presName="nodeTx" presStyleLbl="node1" presStyleIdx="1" presStyleCnt="2">
        <dgm:presLayoutVars>
          <dgm:bulletEnabled val="1"/>
        </dgm:presLayoutVars>
      </dgm:prSet>
      <dgm:spPr/>
      <dgm:t>
        <a:bodyPr/>
        <a:lstStyle/>
        <a:p/>
      </dgm:t>
    </dgm:pt>
    <dgm:pt modelId="{8580E6A8-D1CC-4EEC-B5A8-3ED3F997F5FC}" type="pres">
      <dgm:prSet presAssocID="{FEB63AA9-73C0-4E7B-9CC7-2A62B3DD83E9}" presName="invisiNode" presStyleLbl="node1" presStyleIdx="1" presStyleCnt="2"/>
      <dgm:spPr/>
      <dgm:t>
        <a:bodyPr/>
        <a:lstStyle/>
        <a:p/>
      </dgm:t>
    </dgm:pt>
    <dgm:pt modelId="{D0E2A5DC-7A71-45E3-B180-5B51167CCED2}" type="pres">
      <dgm:prSet presAssocID="{FEB63AA9-73C0-4E7B-9CC7-2A62B3DD83E9}" presName="imagNode" presStyleLbl="fgImgPlace1" presStyleIdx="1" presStyleCnt="2" custScaleX="59344" custScaleY="60914" custLinFactNeighborY="-32637"/>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dgm:spPr>
      <dgm:t>
        <a:bodyPr/>
        <a:lstStyle/>
        <a:p/>
      </dgm:t>
    </dgm:pt>
  </dgm:ptLst>
  <dgm:cxnLst>
    <dgm:cxn modelId="{43AD231C-06A5-41FA-835A-03BE9529FB39}" srcId="{297B7165-22FD-426C-A6BF-982C3DCEF33A}" destId="{583097C2-121D-44AB-AC7D-CEA2E95F3D8A}" srcOrd="0" destOrd="0" parTransId="{3F20500B-16D6-471D-A3B2-E261CE21AEEB}" sibTransId="{593A700F-DD89-4070-B252-CB7F0FB21140}"/>
    <dgm:cxn modelId="{31FB34E0-D031-4E8C-AC94-5F4CE201E222}" srcId="{297B7165-22FD-426C-A6BF-982C3DCEF33A}" destId="{FEB63AA9-73C0-4E7B-9CC7-2A62B3DD83E9}" srcOrd="1" destOrd="0" parTransId="{F40B5338-E11F-4D35-85E2-D35F3582CAA5}" sibTransId="{2ACE00F8-BF0B-4342-A7C1-D4CEF3A32752}"/>
    <dgm:cxn modelId="{3FBFCAEB-FE73-4691-AAC1-7FD70881B1BE}" type="presOf" srcId="{297B7165-22FD-426C-A6BF-982C3DCEF33A}" destId="{312F7C62-4D56-455A-9BA2-5D6A508B4B7C}" srcOrd="0" destOrd="0" presId="urn:microsoft.com/office/officeart/2005/8/layout/hList7"/>
    <dgm:cxn modelId="{0454311F-92BC-453F-83DC-43C65854044D}" type="presParOf" srcId="{312F7C62-4D56-455A-9BA2-5D6A508B4B7C}" destId="{CD34E29F-4F99-4017-994B-7441732B7E8C}" srcOrd="0" destOrd="0" presId="urn:microsoft.com/office/officeart/2005/8/layout/hList7"/>
    <dgm:cxn modelId="{73317644-D874-492C-8551-BB23B29DBC31}" type="presParOf" srcId="{312F7C62-4D56-455A-9BA2-5D6A508B4B7C}" destId="{BD8685D8-FAAA-4C62-BB0D-953362B62203}" srcOrd="1" destOrd="0" presId="urn:microsoft.com/office/officeart/2005/8/layout/hList7"/>
    <dgm:cxn modelId="{BF793401-4CC9-43B5-BFE9-42FEB1966BA0}" type="presParOf" srcId="{BD8685D8-FAAA-4C62-BB0D-953362B62203}" destId="{5E82C9EB-7863-42A7-8DF9-77D4FCC95A20}" srcOrd="0" destOrd="0" presId="urn:microsoft.com/office/officeart/2005/8/layout/hList7"/>
    <dgm:cxn modelId="{EEFF88A1-4D97-4A4C-BF14-F7245FF3424A}" type="presParOf" srcId="{5E82C9EB-7863-42A7-8DF9-77D4FCC95A20}" destId="{F3034D83-F539-4CFC-8AD2-FBEB827009BD}" srcOrd="0" destOrd="0" presId="urn:microsoft.com/office/officeart/2005/8/layout/hList7"/>
    <dgm:cxn modelId="{FEA3AEEB-3F15-42C5-B3F0-C7209394929D}" type="presOf" srcId="{583097C2-121D-44AB-AC7D-CEA2E95F3D8A}" destId="{F3034D83-F539-4CFC-8AD2-FBEB827009BD}" srcOrd="0" destOrd="0" presId="urn:microsoft.com/office/officeart/2005/8/layout/hList7"/>
    <dgm:cxn modelId="{DB2E88AD-1042-4EAD-ADDD-D31E3B080177}" type="presParOf" srcId="{5E82C9EB-7863-42A7-8DF9-77D4FCC95A20}" destId="{D9FC992F-BF46-476B-A9D8-AC08E1469D8F}" srcOrd="1" destOrd="0" presId="urn:microsoft.com/office/officeart/2005/8/layout/hList7"/>
    <dgm:cxn modelId="{3D9A3E3B-80C1-4A46-909F-5D506E853CA6}" type="presOf" srcId="{583097C2-121D-44AB-AC7D-CEA2E95F3D8A}" destId="{D9FC992F-BF46-476B-A9D8-AC08E1469D8F}" srcOrd="1" destOrd="0" presId="urn:microsoft.com/office/officeart/2005/8/layout/hList7"/>
    <dgm:cxn modelId="{7A191C49-E652-4F1B-9AC9-B145C9957D90}" type="presParOf" srcId="{5E82C9EB-7863-42A7-8DF9-77D4FCC95A20}" destId="{FA5A0689-A3AF-43A7-9475-42EF7657B7EF}" srcOrd="2" destOrd="0" presId="urn:microsoft.com/office/officeart/2005/8/layout/hList7"/>
    <dgm:cxn modelId="{5781F4E7-1216-49C6-8004-9787FBBCD801}" type="presParOf" srcId="{5E82C9EB-7863-42A7-8DF9-77D4FCC95A20}" destId="{13D478B1-60A1-4953-8D5A-1778A8B4BC05}" srcOrd="3" destOrd="0" presId="urn:microsoft.com/office/officeart/2005/8/layout/hList7"/>
    <dgm:cxn modelId="{3B09C119-4D61-4CA8-AB57-E9F84F327E77}" type="presParOf" srcId="{BD8685D8-FAAA-4C62-BB0D-953362B62203}" destId="{3901CB09-172F-4FB8-84A7-AD75EE11D217}" srcOrd="1" destOrd="0" presId="urn:microsoft.com/office/officeart/2005/8/layout/hList7"/>
    <dgm:cxn modelId="{04D4D199-C6C1-4BDF-8BA6-5F87FDF88B6C}" type="presOf" srcId="{593A700F-DD89-4070-B252-CB7F0FB21140}" destId="{3901CB09-172F-4FB8-84A7-AD75EE11D217}" srcOrd="0" destOrd="0" presId="urn:microsoft.com/office/officeart/2005/8/layout/hList7"/>
    <dgm:cxn modelId="{86190012-8E88-4D2D-B642-21BE0CAE4C78}" type="presParOf" srcId="{BD8685D8-FAAA-4C62-BB0D-953362B62203}" destId="{8D362A24-507B-444A-B8B7-974CA3FDFFBA}" srcOrd="2" destOrd="0" presId="urn:microsoft.com/office/officeart/2005/8/layout/hList7"/>
    <dgm:cxn modelId="{EC666608-2BB3-4F98-892B-F922C315DAB6}" type="presParOf" srcId="{8D362A24-507B-444A-B8B7-974CA3FDFFBA}" destId="{466478CF-9F0F-42C8-85D1-F5922F43CBE7}" srcOrd="0" destOrd="0" presId="urn:microsoft.com/office/officeart/2005/8/layout/hList7"/>
    <dgm:cxn modelId="{272CF652-12FF-4AD8-91E5-138666EC6C78}" type="presOf" srcId="{FEB63AA9-73C0-4E7B-9CC7-2A62B3DD83E9}" destId="{466478CF-9F0F-42C8-85D1-F5922F43CBE7}" srcOrd="0" destOrd="0" presId="urn:microsoft.com/office/officeart/2005/8/layout/hList7"/>
    <dgm:cxn modelId="{8882A61B-0FF9-4C44-AB1B-61A43F0A1D42}" type="presParOf" srcId="{8D362A24-507B-444A-B8B7-974CA3FDFFBA}" destId="{612F5370-8B14-4124-9D59-1ED894E56E15}" srcOrd="1" destOrd="0" presId="urn:microsoft.com/office/officeart/2005/8/layout/hList7"/>
    <dgm:cxn modelId="{1A010891-A570-437E-BB09-8C8F61841F7E}" type="presOf" srcId="{FEB63AA9-73C0-4E7B-9CC7-2A62B3DD83E9}" destId="{612F5370-8B14-4124-9D59-1ED894E56E15}" srcOrd="1" destOrd="0" presId="urn:microsoft.com/office/officeart/2005/8/layout/hList7"/>
    <dgm:cxn modelId="{9963C3B3-10C2-4E02-81EF-764FAE35D858}" type="presParOf" srcId="{8D362A24-507B-444A-B8B7-974CA3FDFFBA}" destId="{8580E6A8-D1CC-4EEC-B5A8-3ED3F997F5FC}" srcOrd="2" destOrd="0" presId="urn:microsoft.com/office/officeart/2005/8/layout/hList7"/>
    <dgm:cxn modelId="{6E571C1A-23C1-439C-BA2B-0F6F89253B54}" type="presParOf" srcId="{8D362A24-507B-444A-B8B7-974CA3FDFFBA}" destId="{D0E2A5DC-7A71-45E3-B180-5B51167CCED2}"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ata9.xml><?xml version="1.0" encoding="utf-8"?>
<dgm:dataModel xmlns:dgm="http://schemas.openxmlformats.org/drawingml/2006/diagram" xmlns:a="http://schemas.openxmlformats.org/drawingml/2006/main">
  <dgm:ptLst>
    <dgm:pt modelId="{297B7165-22FD-426C-A6BF-982C3DCEF33A}" type="doc">
      <dgm:prSet loTypeId="urn:microsoft.com/office/officeart/2005/8/layout/hList7" loCatId="list" qsTypeId="urn:microsoft.com/office/officeart/2005/8/quickstyle/simple2" qsCatId="simple" csTypeId="urn:microsoft.com/office/officeart/2005/8/colors/accent1_1" csCatId="accent1" phldr="1"/>
      <dgm:spPr/>
      <dgm:t>
        <a:bodyPr/>
        <a:lstStyle/>
        <a:p>
          <a:endParaRPr/>
        </a:p>
      </dgm:t>
    </dgm:pt>
    <dgm:pt modelId="{C215996D-738A-44E3-9D37-1DF690CD7E24}" cxnId="{91C36ED3-0005-4BD7-96DA-CD28D18FE8F4}" type="parTrans">
      <dgm:prSet/>
      <dgm:spPr/>
      <dgm:t>
        <a:bodyPr/>
        <a:lstStyle/>
        <a:p>
          <a:endParaRPr lang="en-US"/>
        </a:p>
      </dgm:t>
    </dgm:pt>
    <dgm:pt modelId="{489EBE23-A5C9-49E6-ABC4-7854D0B11C53}">
      <dgm:prSet phldrT="[Text]" custT="1"/>
      <dgm:spPr/>
      <dgm:t>
        <a:bodyPr/>
        <a:lstStyle/>
        <a:p>
          <a:pPr algn="l"/>
          <a:r>
            <a:rPr lang="en-US" sz="1800" dirty="1"/>
            <a:t>Completely in control, both in restructuring and composition</a:t>
          </a:r>
        </a:p>
        <a:p>
          <a:pPr algn="l"/>
          <a:r>
            <a:rPr lang="en-US" sz="1800" dirty="1"/>
            <a:t>Vague: should be clarified that company law continues to regulate and not insolvency law</a:t>
          </a:r>
        </a:p>
      </dgm:t>
    </dgm:pt>
    <dgm:pt modelId="{476935AC-D9CB-431B-9492-7FBC82E5F489}" cxnId="{91C36ED3-0005-4BD7-96DA-CD28D18FE8F4}" type="sibTrans">
      <dgm:prSet/>
      <dgm:spPr/>
      <dgm:t>
        <a:bodyPr/>
        <a:lstStyle/>
        <a:p>
          <a:endParaRPr lang="en-US"/>
        </a:p>
      </dgm:t>
    </dgm:pt>
    <dgm:pt modelId="{F6D3351D-55E9-4926-81A0-A605F0AEB604}" cxnId="{7FAB0073-D3D2-4B38-9D93-1FEC5EDCE299}" type="parTrans">
      <dgm:prSet/>
      <dgm:spPr/>
      <dgm:t>
        <a:bodyPr/>
        <a:lstStyle/>
        <a:p>
          <a:endParaRPr lang="en-US"/>
        </a:p>
      </dgm:t>
    </dgm:pt>
    <dgm:pt modelId="{5F89A980-7905-413A-A031-8F0D8757FC99}">
      <dgm:prSet phldrT="[Text]" custT="1"/>
      <dgm:spPr/>
      <dgm:t>
        <a:bodyPr/>
        <a:lstStyle/>
        <a:p>
          <a:pPr algn="l">
            <a:lnSpc>
              <a:spcPct val="100000"/>
            </a:lnSpc>
            <a:spcAft>
              <a:spcPts val="756"/>
            </a:spcAft>
          </a:pPr>
          <a:r>
            <a:rPr lang="es-ES" sz="1800" dirty="1"/>
            <a:t>Directors remain in control </a:t>
          </a:r>
        </a:p>
        <a:p>
          <a:pPr algn="l">
            <a:lnSpc>
              <a:spcPct val="100000"/>
            </a:lnSpc>
            <a:spcAft>
              <a:spcPts val="756"/>
            </a:spcAft>
          </a:pPr>
          <a:r>
            <a:rPr lang="es-ES" sz="1800" dirty="1"/>
            <a:t>Exception: When current insolvency, creditors holding ≥40% of the total debt may request to the court the appointment of a restructuring expert with capacity to take over the debtor’s management and disposal powers</a:t>
          </a:r>
        </a:p>
        <a:p>
          <a:pPr algn="l">
            <a:lnSpc>
              <a:spcPct val="100000"/>
            </a:lnSpc>
            <a:spcAft>
              <a:spcPts val="756"/>
            </a:spcAft>
          </a:pPr>
          <a:r>
            <a:rPr lang="es-ES" sz="1800" dirty="1"/>
            <a:t>Debtors may oppose the kind of powers granted </a:t>
          </a:r>
        </a:p>
        <a:p>
          <a:pPr algn="l">
            <a:lnSpc>
              <a:spcPct val="100000"/>
            </a:lnSpc>
            <a:spcAft>
              <a:spcPts val="756"/>
            </a:spcAft>
          </a:pPr>
          <a:r>
            <a:rPr lang="es-ES" sz="1800" dirty="1"/>
            <a:t>(substitution / intervention), but not the actual appointment of the expert</a:t>
          </a:r>
          <a:endParaRPr lang="en-US" sz="1800"/>
        </a:p>
      </dgm:t>
    </dgm:pt>
    <dgm:pt modelId="{58F44129-5A02-41DF-92CB-D7F99DC9CE2B}" cxnId="{7FAB0073-D3D2-4B38-9D93-1FEC5EDCE299}" type="sibTrans">
      <dgm:prSet/>
      <dgm:spPr/>
      <dgm:t>
        <a:bodyPr/>
        <a:lstStyle/>
        <a:p>
          <a:endParaRPr lang="en-US"/>
        </a:p>
      </dgm:t>
    </dgm:pt>
    <dgm:pt modelId="{3F20500B-16D6-471D-A3B2-E261CE21AEEB}" cxnId="{43AD231C-06A5-41FA-835A-03BE9529FB39}" type="parTrans">
      <dgm:prSet/>
      <dgm:spPr/>
      <dgm:t>
        <a:bodyPr/>
        <a:lstStyle/>
        <a:p>
          <a:endParaRPr lang="en-US"/>
        </a:p>
      </dgm:t>
    </dgm:pt>
    <dgm:pt modelId="{583097C2-121D-44AB-AC7D-CEA2E95F3D8A}">
      <dgm:prSet phldrT="[Text]" custT="1"/>
      <dgm:spPr/>
      <dgm:t>
        <a:bodyPr/>
        <a:lstStyle/>
        <a:p>
          <a:pPr algn="l"/>
          <a:r>
            <a:rPr lang="en-US" sz="1800" dirty="1"/>
            <a:t>Directors in full control</a:t>
          </a:r>
        </a:p>
        <a:p>
          <a:pPr algn="l"/>
          <a:r>
            <a:rPr lang="en-US" sz="1800" dirty="1"/>
            <a:t>Only actions falling outside the course of business require prior approval of the court</a:t>
          </a:r>
        </a:p>
        <a:p>
          <a:pPr algn="l"/>
          <a:endParaRPr lang="en-US" sz="1800"/>
        </a:p>
      </dgm:t>
    </dgm:pt>
    <dgm:pt modelId="{593A700F-DD89-4070-B252-CB7F0FB21140}" cxnId="{43AD231C-06A5-41FA-835A-03BE9529FB39}" type="sibTrans">
      <dgm:prSet/>
      <dgm:spPr/>
      <dgm:t>
        <a:bodyPr/>
        <a:lstStyle/>
        <a:p>
          <a:endParaRPr lang="en-US"/>
        </a:p>
      </dgm:t>
    </dgm:pt>
    <dgm:pt modelId="{312F7C62-4D56-455A-9BA2-5D6A508B4B7C}" type="pres">
      <dgm:prSet presAssocID="{297B7165-22FD-426C-A6BF-982C3DCEF33A}" presName="Name0" presStyleCnt="0">
        <dgm:presLayoutVars>
          <dgm:dir/>
          <dgm:resizeHandles val="exact"/>
        </dgm:presLayoutVars>
      </dgm:prSet>
      <dgm:spPr/>
      <dgm:t>
        <a:bodyPr/>
        <a:lstStyle/>
        <a:p/>
      </dgm:t>
    </dgm:pt>
    <dgm:pt modelId="{CD34E29F-4F99-4017-994B-7441732B7E8C}" type="pres">
      <dgm:prSet presAssocID="{297B7165-22FD-426C-A6BF-982C3DCEF33A}" presName="fgShape" presStyleLbl="fgShp" presStyleIdx="0" presStyleCnt="1"/>
      <dgm:spPr>
        <a:noFill/>
        <a:ln>
          <a:noFill/>
        </a:ln>
      </dgm:spPr>
      <dgm:t>
        <a:bodyPr/>
        <a:lstStyle/>
        <a:p/>
      </dgm:t>
    </dgm:pt>
    <dgm:pt modelId="{BD8685D8-FAAA-4C62-BB0D-953362B62203}" type="pres">
      <dgm:prSet presAssocID="{297B7165-22FD-426C-A6BF-982C3DCEF33A}" presName="linComp" presStyleCnt="0"/>
      <dgm:spPr/>
      <dgm:t>
        <a:bodyPr/>
        <a:lstStyle/>
        <a:p/>
      </dgm:t>
    </dgm:pt>
    <dgm:pt modelId="{451CE8DC-01AF-47B8-97F0-D2ECBA717C0F}" type="pres">
      <dgm:prSet presAssocID="{489EBE23-A5C9-49E6-ABC4-7854D0B11C53}" presName="compNode" presStyleCnt="0"/>
      <dgm:spPr/>
      <dgm:t>
        <a:bodyPr/>
        <a:lstStyle/>
        <a:p/>
      </dgm:t>
    </dgm:pt>
    <dgm:pt modelId="{2D9506D8-DB01-4982-A855-28D52A70EEF4}" type="pres">
      <dgm:prSet presAssocID="{489EBE23-A5C9-49E6-ABC4-7854D0B11C53}" presName="bkgdShape" presStyleLbl="node1" presStyleIdx="0" presStyleCnt="3" custLinFactNeighborX="-8" custLinFactNeighborY="-406"/>
      <dgm:spPr/>
      <dgm:t>
        <a:bodyPr/>
        <a:lstStyle/>
        <a:p/>
      </dgm:t>
    </dgm:pt>
    <dgm:pt modelId="{F14D94A8-85F7-40B0-AA3C-4B69A5BDAF63}" type="pres">
      <dgm:prSet presAssocID="{489EBE23-A5C9-49E6-ABC4-7854D0B11C53}" presName="nodeTx" presStyleLbl="node1" presStyleIdx="0" presStyleCnt="3">
        <dgm:presLayoutVars>
          <dgm:bulletEnabled val="1"/>
        </dgm:presLayoutVars>
      </dgm:prSet>
      <dgm:spPr/>
      <dgm:t>
        <a:bodyPr/>
        <a:lstStyle/>
        <a:p/>
      </dgm:t>
    </dgm:pt>
    <dgm:pt modelId="{E6767697-3198-46C9-B652-2A3E3AE0F27A}" type="pres">
      <dgm:prSet presAssocID="{489EBE23-A5C9-49E6-ABC4-7854D0B11C53}" presName="invisiNode" presStyleLbl="node1" presStyleIdx="0" presStyleCnt="3"/>
      <dgm:spPr/>
      <dgm:t>
        <a:bodyPr/>
        <a:lstStyle/>
        <a:p/>
      </dgm:t>
    </dgm:pt>
    <dgm:pt modelId="{7145AD04-C62D-4656-8CCD-9ABE31F466C3}" type="pres">
      <dgm:prSet presAssocID="{489EBE23-A5C9-49E6-ABC4-7854D0B11C53}" presName="imagNode" presStyleLbl="fgImgPlace1" presStyleIdx="0" presStyleCnt="3" custScaleX="61134" custScaleY="60770" custLinFactNeighborY="-33955"/>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dgm:t>
    </dgm:pt>
    <dgm:pt modelId="{80C3E94D-2F1E-4574-96B4-06C07B855D49}" type="pres">
      <dgm:prSet presAssocID="{476935AC-D9CB-431B-9492-7FBC82E5F489}" presName="sibTrans" presStyleLbl="sibTrans2D1" presStyleIdx="0" presStyleCnt="0"/>
      <dgm:spPr/>
      <dgm:t>
        <a:bodyPr/>
        <a:lstStyle/>
        <a:p/>
      </dgm:t>
    </dgm:pt>
    <dgm:pt modelId="{FD1E5800-E869-42EB-8561-ED496CD2507E}" type="pres">
      <dgm:prSet presAssocID="{5F89A980-7905-413A-A031-8F0D8757FC99}" presName="compNode" presStyleCnt="0"/>
      <dgm:spPr/>
      <dgm:t>
        <a:bodyPr/>
        <a:lstStyle/>
        <a:p/>
      </dgm:t>
    </dgm:pt>
    <dgm:pt modelId="{6AF1E19D-AA7E-4105-B39A-C3D2003BE7F8}" type="pres">
      <dgm:prSet presAssocID="{5F89A980-7905-413A-A031-8F0D8757FC99}" presName="bkgdShape" presStyleLbl="node1" presStyleIdx="1" presStyleCnt="3"/>
      <dgm:spPr/>
      <dgm:t>
        <a:bodyPr/>
        <a:lstStyle/>
        <a:p/>
      </dgm:t>
    </dgm:pt>
    <dgm:pt modelId="{A5170957-F69F-4247-96C2-D780FB0D6F05}" type="pres">
      <dgm:prSet presAssocID="{5F89A980-7905-413A-A031-8F0D8757FC99}" presName="nodeTx" presStyleLbl="node1" presStyleIdx="1" presStyleCnt="3">
        <dgm:presLayoutVars>
          <dgm:bulletEnabled val="1"/>
        </dgm:presLayoutVars>
      </dgm:prSet>
      <dgm:spPr/>
      <dgm:t>
        <a:bodyPr/>
        <a:lstStyle/>
        <a:p/>
      </dgm:t>
    </dgm:pt>
    <dgm:pt modelId="{036E6FAE-0BA5-413B-9D7B-2B6CD5994C97}" type="pres">
      <dgm:prSet presAssocID="{5F89A980-7905-413A-A031-8F0D8757FC99}" presName="invisiNode" presStyleLbl="node1" presStyleIdx="1" presStyleCnt="3"/>
      <dgm:spPr/>
      <dgm:t>
        <a:bodyPr/>
        <a:lstStyle/>
        <a:p/>
      </dgm:t>
    </dgm:pt>
    <dgm:pt modelId="{53796CCC-5DAA-476C-87B6-CFF6013054B0}" type="pres">
      <dgm:prSet presAssocID="{5F89A980-7905-413A-A031-8F0D8757FC99}" presName="imagNode" presStyleLbl="fgImgPlace1" presStyleIdx="1" presStyleCnt="3" custScaleX="60298" custScaleY="63477" custLinFactNeighborY="-32885"/>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dgm:t>
    </dgm:pt>
    <dgm:pt modelId="{C91096C7-4D10-4D43-9E52-C808DAFC9DBE}" type="pres">
      <dgm:prSet presAssocID="{58F44129-5A02-41DF-92CB-D7F99DC9CE2B}" presName="sibTrans" presStyleLbl="sibTrans2D1" presStyleIdx="0" presStyleCnt="0"/>
      <dgm:spPr/>
      <dgm:t>
        <a:bodyPr/>
        <a:lstStyle/>
        <a:p/>
      </dgm:t>
    </dgm:pt>
    <dgm:pt modelId="{5E82C9EB-7863-42A7-8DF9-77D4FCC95A20}" type="pres">
      <dgm:prSet presAssocID="{583097C2-121D-44AB-AC7D-CEA2E95F3D8A}" presName="compNode" presStyleCnt="0"/>
      <dgm:spPr/>
      <dgm:t>
        <a:bodyPr/>
        <a:lstStyle/>
        <a:p/>
      </dgm:t>
    </dgm:pt>
    <dgm:pt modelId="{F3034D83-F539-4CFC-8AD2-FBEB827009BD}" type="pres">
      <dgm:prSet presAssocID="{583097C2-121D-44AB-AC7D-CEA2E95F3D8A}" presName="bkgdShape" presStyleLbl="node1" presStyleIdx="2" presStyleCnt="3" custLinFactNeighborX="-340" custLinFactNeighborY="-203"/>
      <dgm:spPr/>
      <dgm:t>
        <a:bodyPr/>
        <a:lstStyle/>
        <a:p/>
      </dgm:t>
    </dgm:pt>
    <dgm:pt modelId="{D9FC992F-BF46-476B-A9D8-AC08E1469D8F}" type="pres">
      <dgm:prSet presAssocID="{583097C2-121D-44AB-AC7D-CEA2E95F3D8A}" presName="nodeTx" presStyleLbl="node1" presStyleIdx="2" presStyleCnt="3">
        <dgm:presLayoutVars>
          <dgm:bulletEnabled val="1"/>
        </dgm:presLayoutVars>
      </dgm:prSet>
      <dgm:spPr/>
      <dgm:t>
        <a:bodyPr/>
        <a:lstStyle/>
        <a:p/>
      </dgm:t>
    </dgm:pt>
    <dgm:pt modelId="{FA5A0689-A3AF-43A7-9475-42EF7657B7EF}" type="pres">
      <dgm:prSet presAssocID="{583097C2-121D-44AB-AC7D-CEA2E95F3D8A}" presName="invisiNode" presStyleLbl="node1" presStyleIdx="2" presStyleCnt="3"/>
      <dgm:spPr/>
      <dgm:t>
        <a:bodyPr/>
        <a:lstStyle/>
        <a:p/>
      </dgm:t>
    </dgm:pt>
    <dgm:pt modelId="{13D478B1-60A1-4953-8D5A-1778A8B4BC05}" type="pres">
      <dgm:prSet presAssocID="{583097C2-121D-44AB-AC7D-CEA2E95F3D8A}" presName="imagNode" presStyleLbl="fgImgPlace1" presStyleIdx="2" presStyleCnt="3" custScaleX="65770" custScaleY="62142" custLinFactNeighborY="-33805"/>
      <dgm:spPr>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t>
        <a:bodyPr/>
        <a:lstStyle/>
        <a:p/>
      </dgm:t>
    </dgm:pt>
  </dgm:ptLst>
  <dgm:cxnLst>
    <dgm:cxn modelId="{91C36ED3-0005-4BD7-96DA-CD28D18FE8F4}" srcId="{297B7165-22FD-426C-A6BF-982C3DCEF33A}" destId="{489EBE23-A5C9-49E6-ABC4-7854D0B11C53}" srcOrd="0" destOrd="0" parTransId="{C215996D-738A-44E3-9D37-1DF690CD7E24}" sibTransId="{476935AC-D9CB-431B-9492-7FBC82E5F489}"/>
    <dgm:cxn modelId="{7FAB0073-D3D2-4B38-9D93-1FEC5EDCE299}" srcId="{297B7165-22FD-426C-A6BF-982C3DCEF33A}" destId="{5F89A980-7905-413A-A031-8F0D8757FC99}" srcOrd="1" destOrd="0" parTransId="{F6D3351D-55E9-4926-81A0-A605F0AEB604}" sibTransId="{58F44129-5A02-41DF-92CB-D7F99DC9CE2B}"/>
    <dgm:cxn modelId="{43AD231C-06A5-41FA-835A-03BE9529FB39}" srcId="{297B7165-22FD-426C-A6BF-982C3DCEF33A}" destId="{583097C2-121D-44AB-AC7D-CEA2E95F3D8A}" srcOrd="2" destOrd="0" parTransId="{3F20500B-16D6-471D-A3B2-E261CE21AEEB}" sibTransId="{593A700F-DD89-4070-B252-CB7F0FB21140}"/>
    <dgm:cxn modelId="{808BAD6F-7CC4-41B4-8B2F-D319443B72F3}" type="presOf" srcId="{297B7165-22FD-426C-A6BF-982C3DCEF33A}" destId="{312F7C62-4D56-455A-9BA2-5D6A508B4B7C}" srcOrd="0" destOrd="0" presId="urn:microsoft.com/office/officeart/2005/8/layout/hList7"/>
    <dgm:cxn modelId="{AA136BC6-5E18-471D-94E9-7E4F011C17A3}" type="presParOf" srcId="{312F7C62-4D56-455A-9BA2-5D6A508B4B7C}" destId="{CD34E29F-4F99-4017-994B-7441732B7E8C}" srcOrd="0" destOrd="0" presId="urn:microsoft.com/office/officeart/2005/8/layout/hList7"/>
    <dgm:cxn modelId="{01FE7377-A96A-47D8-A95B-5F5264B25F67}" type="presParOf" srcId="{312F7C62-4D56-455A-9BA2-5D6A508B4B7C}" destId="{BD8685D8-FAAA-4C62-BB0D-953362B62203}" srcOrd="1" destOrd="0" presId="urn:microsoft.com/office/officeart/2005/8/layout/hList7"/>
    <dgm:cxn modelId="{8E9BFCFD-0A2A-4130-A011-F1CFC827E385}" type="presParOf" srcId="{BD8685D8-FAAA-4C62-BB0D-953362B62203}" destId="{451CE8DC-01AF-47B8-97F0-D2ECBA717C0F}" srcOrd="0" destOrd="0" presId="urn:microsoft.com/office/officeart/2005/8/layout/hList7"/>
    <dgm:cxn modelId="{E7F22025-8900-4229-88D1-D544E1994CA1}" type="presParOf" srcId="{451CE8DC-01AF-47B8-97F0-D2ECBA717C0F}" destId="{2D9506D8-DB01-4982-A855-28D52A70EEF4}" srcOrd="0" destOrd="0" presId="urn:microsoft.com/office/officeart/2005/8/layout/hList7"/>
    <dgm:cxn modelId="{A33F050D-D61A-41EE-826F-5C24AA735931}" type="presOf" srcId="{489EBE23-A5C9-49E6-ABC4-7854D0B11C53}" destId="{2D9506D8-DB01-4982-A855-28D52A70EEF4}" srcOrd="0" destOrd="0" presId="urn:microsoft.com/office/officeart/2005/8/layout/hList7"/>
    <dgm:cxn modelId="{FDD11B5F-725D-40EC-BD37-435FBFC29D32}" type="presParOf" srcId="{451CE8DC-01AF-47B8-97F0-D2ECBA717C0F}" destId="{F14D94A8-85F7-40B0-AA3C-4B69A5BDAF63}" srcOrd="1" destOrd="0" presId="urn:microsoft.com/office/officeart/2005/8/layout/hList7"/>
    <dgm:cxn modelId="{04372DA1-0737-49C7-A230-56C565B79FC0}" type="presOf" srcId="{489EBE23-A5C9-49E6-ABC4-7854D0B11C53}" destId="{F14D94A8-85F7-40B0-AA3C-4B69A5BDAF63}" srcOrd="1" destOrd="0" presId="urn:microsoft.com/office/officeart/2005/8/layout/hList7"/>
    <dgm:cxn modelId="{3A77AA0E-DF20-4F38-84D4-E0487FDE4AC2}" type="presParOf" srcId="{451CE8DC-01AF-47B8-97F0-D2ECBA717C0F}" destId="{E6767697-3198-46C9-B652-2A3E3AE0F27A}" srcOrd="2" destOrd="0" presId="urn:microsoft.com/office/officeart/2005/8/layout/hList7"/>
    <dgm:cxn modelId="{23AA0D73-3C70-438C-875E-06DA3B1FA710}" type="presParOf" srcId="{451CE8DC-01AF-47B8-97F0-D2ECBA717C0F}" destId="{7145AD04-C62D-4656-8CCD-9ABE31F466C3}" srcOrd="3" destOrd="0" presId="urn:microsoft.com/office/officeart/2005/8/layout/hList7"/>
    <dgm:cxn modelId="{FFAA84DE-DAAA-472D-82B4-14FF76C8B822}" type="presParOf" srcId="{BD8685D8-FAAA-4C62-BB0D-953362B62203}" destId="{80C3E94D-2F1E-4574-96B4-06C07B855D49}" srcOrd="1" destOrd="0" presId="urn:microsoft.com/office/officeart/2005/8/layout/hList7"/>
    <dgm:cxn modelId="{95E2EA7E-CE4F-48AB-A987-C4E5969D5FB1}" type="presOf" srcId="{476935AC-D9CB-431B-9492-7FBC82E5F489}" destId="{80C3E94D-2F1E-4574-96B4-06C07B855D49}" srcOrd="0" destOrd="0" presId="urn:microsoft.com/office/officeart/2005/8/layout/hList7"/>
    <dgm:cxn modelId="{6BDC68A6-1438-464E-B053-ED1D73E670CF}" type="presParOf" srcId="{BD8685D8-FAAA-4C62-BB0D-953362B62203}" destId="{FD1E5800-E869-42EB-8561-ED496CD2507E}" srcOrd="2" destOrd="0" presId="urn:microsoft.com/office/officeart/2005/8/layout/hList7"/>
    <dgm:cxn modelId="{FA4F379B-1C3F-41EA-8C0D-6F5C2FAA21CA}" type="presParOf" srcId="{FD1E5800-E869-42EB-8561-ED496CD2507E}" destId="{6AF1E19D-AA7E-4105-B39A-C3D2003BE7F8}" srcOrd="0" destOrd="0" presId="urn:microsoft.com/office/officeart/2005/8/layout/hList7"/>
    <dgm:cxn modelId="{2D9758DB-042D-4291-9EA6-79BB1ABA0FC6}" type="presOf" srcId="{5F89A980-7905-413A-A031-8F0D8757FC99}" destId="{6AF1E19D-AA7E-4105-B39A-C3D2003BE7F8}" srcOrd="0" destOrd="0" presId="urn:microsoft.com/office/officeart/2005/8/layout/hList7"/>
    <dgm:cxn modelId="{F10C499E-2D94-42B5-89E9-B377D07E27DE}" type="presParOf" srcId="{FD1E5800-E869-42EB-8561-ED496CD2507E}" destId="{A5170957-F69F-4247-96C2-D780FB0D6F05}" srcOrd="1" destOrd="0" presId="urn:microsoft.com/office/officeart/2005/8/layout/hList7"/>
    <dgm:cxn modelId="{18A9AE48-C8A9-49EE-A97C-E90FE9B85905}" type="presOf" srcId="{5F89A980-7905-413A-A031-8F0D8757FC99}" destId="{A5170957-F69F-4247-96C2-D780FB0D6F05}" srcOrd="1" destOrd="0" presId="urn:microsoft.com/office/officeart/2005/8/layout/hList7"/>
    <dgm:cxn modelId="{D4E8DA87-DE80-4FF6-8D3F-5B5CD829ABAF}" type="presParOf" srcId="{FD1E5800-E869-42EB-8561-ED496CD2507E}" destId="{036E6FAE-0BA5-413B-9D7B-2B6CD5994C97}" srcOrd="2" destOrd="0" presId="urn:microsoft.com/office/officeart/2005/8/layout/hList7"/>
    <dgm:cxn modelId="{212AAB03-170F-4D0E-BD05-0FD1A4CB115F}" type="presParOf" srcId="{FD1E5800-E869-42EB-8561-ED496CD2507E}" destId="{53796CCC-5DAA-476C-87B6-CFF6013054B0}" srcOrd="3" destOrd="0" presId="urn:microsoft.com/office/officeart/2005/8/layout/hList7"/>
    <dgm:cxn modelId="{8C3F26B0-7032-426F-A17A-1FD1F72AF5C6}" type="presParOf" srcId="{BD8685D8-FAAA-4C62-BB0D-953362B62203}" destId="{C91096C7-4D10-4D43-9E52-C808DAFC9DBE}" srcOrd="3" destOrd="0" presId="urn:microsoft.com/office/officeart/2005/8/layout/hList7"/>
    <dgm:cxn modelId="{0D48B225-93B2-46C2-906E-02631AECEB59}" type="presOf" srcId="{58F44129-5A02-41DF-92CB-D7F99DC9CE2B}" destId="{C91096C7-4D10-4D43-9E52-C808DAFC9DBE}" srcOrd="0" destOrd="0" presId="urn:microsoft.com/office/officeart/2005/8/layout/hList7"/>
    <dgm:cxn modelId="{46BB0C38-CCCA-4995-8A73-7F921594356D}" type="presParOf" srcId="{BD8685D8-FAAA-4C62-BB0D-953362B62203}" destId="{5E82C9EB-7863-42A7-8DF9-77D4FCC95A20}" srcOrd="4" destOrd="0" presId="urn:microsoft.com/office/officeart/2005/8/layout/hList7"/>
    <dgm:cxn modelId="{A27BF6C2-2B2C-469C-83EF-627BF96242B9}" type="presParOf" srcId="{5E82C9EB-7863-42A7-8DF9-77D4FCC95A20}" destId="{F3034D83-F539-4CFC-8AD2-FBEB827009BD}" srcOrd="0" destOrd="0" presId="urn:microsoft.com/office/officeart/2005/8/layout/hList7"/>
    <dgm:cxn modelId="{703D4F67-62BC-4152-AF24-C2E3EAB1A209}" type="presOf" srcId="{583097C2-121D-44AB-AC7D-CEA2E95F3D8A}" destId="{F3034D83-F539-4CFC-8AD2-FBEB827009BD}" srcOrd="0" destOrd="0" presId="urn:microsoft.com/office/officeart/2005/8/layout/hList7"/>
    <dgm:cxn modelId="{56BC84E3-4688-4922-AEFA-15447415AFDC}" type="presParOf" srcId="{5E82C9EB-7863-42A7-8DF9-77D4FCC95A20}" destId="{D9FC992F-BF46-476B-A9D8-AC08E1469D8F}" srcOrd="1" destOrd="0" presId="urn:microsoft.com/office/officeart/2005/8/layout/hList7"/>
    <dgm:cxn modelId="{63592325-AF07-4180-924C-8D40590AA562}" type="presOf" srcId="{583097C2-121D-44AB-AC7D-CEA2E95F3D8A}" destId="{D9FC992F-BF46-476B-A9D8-AC08E1469D8F}" srcOrd="1" destOrd="0" presId="urn:microsoft.com/office/officeart/2005/8/layout/hList7"/>
    <dgm:cxn modelId="{AE2AF3AF-501A-4734-96EB-ED3FAC40CC07}" type="presParOf" srcId="{5E82C9EB-7863-42A7-8DF9-77D4FCC95A20}" destId="{FA5A0689-A3AF-43A7-9475-42EF7657B7EF}" srcOrd="2" destOrd="0" presId="urn:microsoft.com/office/officeart/2005/8/layout/hList7"/>
    <dgm:cxn modelId="{AF88BE3A-7162-4800-99CC-BF7EB64DF18F}" type="presParOf" srcId="{5E82C9EB-7863-42A7-8DF9-77D4FCC95A20}" destId="{13D478B1-60A1-4953-8D5A-1778A8B4BC05}" srcOrd="3" destOrd="0" presId="urn:microsoft.com/office/officeart/2005/8/layout/hList7"/>
  </dgm:cxnLst>
  <dgm:bg/>
  <dgm:whole/>
  <dgm:extLst>
    <a:ext uri="http://schemas.microsoft.com/office/drawing/2008/diagram">
      <dsp:dataModelExt xmlns:dsp="http://schemas.microsoft.com/office/drawing/2008/diagram" minVer="http://schemas.openxmlformats.org/drawingml/2006/diagram" relId="rId6"/>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325F9-0F49-4BE6-898D-AD5A89855339}">
      <dsp:nvSpPr>
        <dsp:cNvPr id="0" name=""/>
        <dsp:cNvSpPr/>
      </dsp:nvSpPr>
      <dsp:spPr>
        <a:xfrm rot="16200000">
          <a:off x="-505650" y="506933"/>
          <a:ext cx="4351338" cy="3337470"/>
        </a:xfrm>
        <a:prstGeom prst="flowChartManualOperati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0" tIns="0" rIns="139700" bIns="0" numCol="1" spcCol="1270" anchor="ctr" anchorCtr="0">
          <a:noAutofit/>
        </a:bodyPr>
        <a:lstStyle/>
        <a:p>
          <a:pPr marL="0" lvl="0" indent="0" algn="ctr" defTabSz="977900">
            <a:lnSpc>
              <a:spcPct val="90000"/>
            </a:lnSpc>
            <a:spcBef>
              <a:spcPct val="0"/>
            </a:spcBef>
            <a:spcAft>
              <a:spcPct val="35000"/>
            </a:spcAft>
            <a:buNone/>
          </a:pPr>
          <a:r>
            <a:rPr lang="en-US" sz="2200" b="1" kern="1200">
              <a:solidFill>
                <a:prstClr val="white"/>
              </a:solidFill>
              <a:latin typeface="Arial" panose="020B0604020202020204"/>
              <a:ea typeface="+mn-ea"/>
              <a:cs typeface="+mn-cs"/>
            </a:rPr>
            <a:t>Introduction</a:t>
          </a:r>
        </a:p>
        <a:p>
          <a:pPr marL="0" lvl="0" indent="0" algn="ctr" defTabSz="977900">
            <a:lnSpc>
              <a:spcPct val="90000"/>
            </a:lnSpc>
            <a:spcBef>
              <a:spcPct val="0"/>
            </a:spcBef>
            <a:spcAft>
              <a:spcPct val="35000"/>
            </a:spcAft>
            <a:buNone/>
          </a:pPr>
          <a:r>
            <a:rPr lang="en-US" sz="1800" b="0" kern="1200"/>
            <a:t>Structure of the Directive</a:t>
          </a:r>
        </a:p>
        <a:p>
          <a:pPr marL="0" lvl="0" indent="0" algn="ctr" defTabSz="977900">
            <a:lnSpc>
              <a:spcPct val="90000"/>
            </a:lnSpc>
            <a:spcBef>
              <a:spcPct val="0"/>
            </a:spcBef>
            <a:spcAft>
              <a:spcPct val="35000"/>
            </a:spcAft>
            <a:buNone/>
          </a:pPr>
          <a:r>
            <a:rPr lang="en-US" sz="1800" b="0" kern="1200"/>
            <a:t>Key provisions</a:t>
          </a:r>
        </a:p>
      </dsp:txBody>
      <dsp:txXfrm rot="5400000">
        <a:off x="1284" y="870267"/>
        <a:ext cx="3337470" cy="2610802"/>
      </dsp:txXfrm>
    </dsp:sp>
    <dsp:sp modelId="{7BFFE482-B335-41FB-9B93-C0E4AF3E3FA0}">
      <dsp:nvSpPr>
        <dsp:cNvPr id="0" name=""/>
        <dsp:cNvSpPr/>
      </dsp:nvSpPr>
      <dsp:spPr>
        <a:xfrm rot="16200000">
          <a:off x="3082131" y="506933"/>
          <a:ext cx="4351338" cy="3337470"/>
        </a:xfrm>
        <a:prstGeom prst="flowChartManualOperation">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tileRect/>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0" tIns="0" rIns="139700" bIns="0" numCol="1" spcCol="1270" anchor="ctr" anchorCtr="0">
          <a:noAutofit/>
        </a:bodyPr>
        <a:lstStyle/>
        <a:p>
          <a:pPr marL="0" lvl="0" indent="0" algn="ctr" defTabSz="977900">
            <a:lnSpc>
              <a:spcPct val="90000"/>
            </a:lnSpc>
            <a:spcBef>
              <a:spcPct val="0"/>
            </a:spcBef>
            <a:spcAft>
              <a:spcPct val="35000"/>
            </a:spcAft>
            <a:buNone/>
          </a:pPr>
          <a:r>
            <a:rPr lang="en-US" sz="2200" b="1" kern="1200"/>
            <a:t>Comparative analysis</a:t>
          </a:r>
        </a:p>
        <a:p>
          <a:pPr marL="0" lvl="0" indent="0" algn="ctr" defTabSz="977900">
            <a:lnSpc>
              <a:spcPct val="90000"/>
            </a:lnSpc>
            <a:spcBef>
              <a:spcPct val="0"/>
            </a:spcBef>
            <a:spcAft>
              <a:spcPct val="35000"/>
            </a:spcAft>
            <a:buNone/>
          </a:pPr>
          <a:r>
            <a:rPr lang="en-US" sz="1800" kern="1200"/>
            <a:t>Colleagues from the Netherlands, Spain, Romania and Italy discuss the Directive’s implementation in those jurisdictions.  </a:t>
          </a:r>
        </a:p>
        <a:p>
          <a:pPr marL="0" lvl="0" indent="0" algn="ctr" defTabSz="977900">
            <a:lnSpc>
              <a:spcPct val="90000"/>
            </a:lnSpc>
            <a:spcBef>
              <a:spcPct val="0"/>
            </a:spcBef>
            <a:spcAft>
              <a:spcPct val="35000"/>
            </a:spcAft>
            <a:buNone/>
          </a:pPr>
          <a:r>
            <a:rPr lang="en-US" sz="1800" kern="1200"/>
            <a:t>The UK perspective</a:t>
          </a:r>
          <a:endParaRPr lang="en-US" sz="1800" b="1" kern="1200"/>
        </a:p>
      </dsp:txBody>
      <dsp:txXfrm rot="5400000">
        <a:off x="3589065" y="870267"/>
        <a:ext cx="3337470" cy="2610802"/>
      </dsp:txXfrm>
    </dsp:sp>
    <dsp:sp modelId="{3BC4AE2B-554F-4560-9C40-544E940C526E}">
      <dsp:nvSpPr>
        <dsp:cNvPr id="0" name=""/>
        <dsp:cNvSpPr/>
      </dsp:nvSpPr>
      <dsp:spPr>
        <a:xfrm rot="16200000">
          <a:off x="6669912" y="506933"/>
          <a:ext cx="4351338" cy="3337470"/>
        </a:xfrm>
        <a:prstGeom prst="flowChartManualOperation">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9700" tIns="0" rIns="139700" bIns="0" numCol="1" spcCol="1270" anchor="ctr" anchorCtr="0">
          <a:noAutofit/>
        </a:bodyPr>
        <a:lstStyle/>
        <a:p>
          <a:pPr marL="0" lvl="0" indent="0" algn="ctr" defTabSz="977900">
            <a:lnSpc>
              <a:spcPct val="90000"/>
            </a:lnSpc>
            <a:spcBef>
              <a:spcPct val="0"/>
            </a:spcBef>
            <a:spcAft>
              <a:spcPct val="35000"/>
            </a:spcAft>
            <a:buNone/>
          </a:pPr>
          <a:r>
            <a:rPr lang="en-US" sz="2200" b="1" kern="1200"/>
            <a:t>Miscellanea</a:t>
          </a:r>
        </a:p>
        <a:p>
          <a:pPr marL="0" lvl="0" indent="0" algn="ctr" defTabSz="977900">
            <a:lnSpc>
              <a:spcPct val="90000"/>
            </a:lnSpc>
            <a:spcBef>
              <a:spcPct val="0"/>
            </a:spcBef>
            <a:spcAft>
              <a:spcPct val="35000"/>
            </a:spcAft>
            <a:buNone/>
          </a:pPr>
          <a:r>
            <a:rPr lang="en-GB" sz="1800" kern="1200"/>
            <a:t>Cross border insolvencies and likely impacts of the Directive on UK schemes of arrangement</a:t>
          </a:r>
        </a:p>
        <a:p>
          <a:pPr marL="0" lvl="0" indent="0" algn="ctr" defTabSz="977900">
            <a:lnSpc>
              <a:spcPct val="90000"/>
            </a:lnSpc>
            <a:spcBef>
              <a:spcPct val="0"/>
            </a:spcBef>
            <a:spcAft>
              <a:spcPct val="35000"/>
            </a:spcAft>
            <a:buNone/>
          </a:pPr>
          <a:r>
            <a:rPr lang="en-GB" sz="1800" kern="1200"/>
            <a:t>Cross border insolvency: recognition of foreign proceedings</a:t>
          </a:r>
        </a:p>
        <a:p>
          <a:pPr marL="0" lvl="0" indent="0" algn="ctr" defTabSz="977900">
            <a:lnSpc>
              <a:spcPct val="90000"/>
            </a:lnSpc>
            <a:spcBef>
              <a:spcPct val="0"/>
            </a:spcBef>
            <a:spcAft>
              <a:spcPct val="35000"/>
            </a:spcAft>
            <a:buNone/>
          </a:pPr>
          <a:r>
            <a:rPr lang="en-GB" sz="1800" kern="1200"/>
            <a:t>Ability to commence proceedings (shareholders’ consent required?)</a:t>
          </a:r>
          <a:endParaRPr lang="en-US" sz="1800" b="0" kern="1200"/>
        </a:p>
      </dsp:txBody>
      <dsp:txXfrm rot="5400000">
        <a:off x="7176846" y="870267"/>
        <a:ext cx="3337470" cy="26108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15"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GB" sz="1800" kern="1200"/>
            <a:t>Management / board stay in control and debtor continues business operations</a:t>
          </a:r>
        </a:p>
        <a:p>
          <a:pPr marL="0" lvl="0" indent="0" algn="l" defTabSz="800100">
            <a:lnSpc>
              <a:spcPct val="90000"/>
            </a:lnSpc>
            <a:spcBef>
              <a:spcPct val="0"/>
            </a:spcBef>
            <a:spcAft>
              <a:spcPct val="35000"/>
            </a:spcAft>
            <a:buNone/>
          </a:pPr>
          <a:r>
            <a:rPr lang="en-GB" sz="1800" kern="1200"/>
            <a:t>No</a:t>
          </a:r>
          <a:r>
            <a:rPr lang="en-GB" sz="1800" kern="1200" baseline="0"/>
            <a:t> requirement for appointment of a supervisor / trustee</a:t>
          </a:r>
        </a:p>
      </dsp:txBody>
      <dsp:txXfrm>
        <a:off x="15" y="2370495"/>
        <a:ext cx="5166626" cy="2370495"/>
      </dsp:txXfrm>
    </dsp:sp>
    <dsp:sp modelId="{13D478B1-60A1-4953-8D5A-1778A8B4BC05}">
      <dsp:nvSpPr>
        <dsp:cNvPr id="0" name=""/>
        <dsp:cNvSpPr/>
      </dsp:nvSpPr>
      <dsp:spPr>
        <a:xfrm>
          <a:off x="1865782"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14097"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a:t>Debtor remains in possession of the business</a:t>
          </a:r>
        </a:p>
        <a:p>
          <a:pPr marL="0" lvl="0" indent="0" algn="l" defTabSz="800100">
            <a:lnSpc>
              <a:spcPct val="90000"/>
            </a:lnSpc>
            <a:spcBef>
              <a:spcPct val="0"/>
            </a:spcBef>
            <a:spcAft>
              <a:spcPct val="35000"/>
            </a:spcAft>
            <a:buNone/>
          </a:pPr>
          <a:r>
            <a:rPr lang="en-US" sz="1800" kern="1200"/>
            <a:t>Debtor can request the court to appoint a restructuring specialist - can offer a composition on the debtor’s behalf, but has no control over the business</a:t>
          </a:r>
        </a:p>
        <a:p>
          <a:pPr marL="0" lvl="0" indent="0" algn="l" defTabSz="800100">
            <a:lnSpc>
              <a:spcPct val="90000"/>
            </a:lnSpc>
            <a:spcBef>
              <a:spcPct val="0"/>
            </a:spcBef>
            <a:spcAft>
              <a:spcPct val="35000"/>
            </a:spcAft>
            <a:buNone/>
          </a:pPr>
          <a:r>
            <a:rPr lang="en-US" sz="1800" kern="1200"/>
            <a:t>Possibility for stakeholders to initiate WHOA proceedings by requesting the court to appoint a restructuring specialist – exclusively authorised to offer a composition on the debtor’s behalf, but no control over the business</a:t>
          </a:r>
        </a:p>
        <a:p>
          <a:pPr marL="0" lvl="0" indent="0" algn="l" defTabSz="800100">
            <a:lnSpc>
              <a:spcPct val="90000"/>
            </a:lnSpc>
            <a:spcBef>
              <a:spcPct val="0"/>
            </a:spcBef>
            <a:spcAft>
              <a:spcPct val="35000"/>
            </a:spcAft>
            <a:buNone/>
          </a:pPr>
          <a:r>
            <a:rPr lang="en-US" sz="1800" kern="1200"/>
            <a:t>Safeguards in place to prevent shareholders from frustrating WHOA proceedings</a:t>
          </a:r>
        </a:p>
        <a:p>
          <a:pPr marL="0" lvl="0" indent="0" algn="l" defTabSz="800100">
            <a:lnSpc>
              <a:spcPct val="90000"/>
            </a:lnSpc>
            <a:spcBef>
              <a:spcPct val="0"/>
            </a:spcBef>
            <a:spcAft>
              <a:spcPct val="35000"/>
            </a:spcAft>
            <a:buNone/>
          </a:pPr>
          <a:r>
            <a:rPr lang="en-US" sz="1800" kern="1200"/>
            <a:t>SME debtor will have to agree to a composition being offered by a restructuring specialist – co-operation cannot be withheld on unreasonable grounds (possibility for restructuring specialist to obtain a court decision on the matter)</a:t>
          </a:r>
        </a:p>
      </dsp:txBody>
      <dsp:txXfrm>
        <a:off x="5314097" y="2370495"/>
        <a:ext cx="5166626" cy="2370495"/>
      </dsp:txXfrm>
    </dsp:sp>
    <dsp:sp modelId="{D0E2A5DC-7A71-45E3-B180-5B51167CCED2}">
      <dsp:nvSpPr>
        <dsp:cNvPr id="0" name=""/>
        <dsp:cNvSpPr/>
      </dsp:nvSpPr>
      <dsp:spPr>
        <a:xfrm>
          <a:off x="7323890" y="73096"/>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a:t>No stay of enforcement actions</a:t>
          </a:r>
        </a:p>
        <a:p>
          <a:pPr marL="0" lvl="0" indent="0" algn="l" defTabSz="889000">
            <a:lnSpc>
              <a:spcPct val="90000"/>
            </a:lnSpc>
            <a:spcBef>
              <a:spcPct val="0"/>
            </a:spcBef>
            <a:spcAft>
              <a:spcPct val="35000"/>
            </a:spcAft>
            <a:buNone/>
          </a:pPr>
          <a:r>
            <a:rPr lang="en-US" sz="2000" kern="1200" dirty="0"/>
            <a:t>Statute of limitation suspended following confirmation in court of the restructuring plan</a:t>
          </a:r>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a:t>Assets necessary for the business continuity: </a:t>
          </a:r>
          <a:r>
            <a:rPr lang="es-ES" sz="2000" kern="1200" dirty="0"/>
            <a:t>3 month stay. Other: Stay if supported by creditors holding a</a:t>
          </a:r>
          <a:r>
            <a:rPr lang="en-US" sz="2000" kern="1200" dirty="0"/>
            <a:t>t least 51% of the financial debt. Financial security?  </a:t>
          </a:r>
        </a:p>
        <a:p>
          <a:pPr marL="0" lvl="0" indent="0" algn="l" defTabSz="889000">
            <a:lnSpc>
              <a:spcPct val="90000"/>
            </a:lnSpc>
            <a:spcBef>
              <a:spcPct val="0"/>
            </a:spcBef>
            <a:spcAft>
              <a:spcPct val="35000"/>
            </a:spcAft>
            <a:buNone/>
          </a:pPr>
          <a:r>
            <a:rPr lang="en-US" sz="2000" kern="1200" dirty="0"/>
            <a:t>Pre-draft bill: Same regime, but possibility to extend the 3-month stay. Possibility of extension to assets required to ensure the success of the restructuring negotiations. Financial security excluded from stay</a:t>
          </a:r>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Automatic stay but subject to confirmation by the court</a:t>
          </a:r>
        </a:p>
        <a:p>
          <a:pPr marL="0" lvl="0" indent="0" algn="l" defTabSz="889000">
            <a:lnSpc>
              <a:spcPct val="90000"/>
            </a:lnSpc>
            <a:spcBef>
              <a:spcPct val="0"/>
            </a:spcBef>
            <a:spcAft>
              <a:spcPct val="35000"/>
            </a:spcAft>
            <a:buNone/>
          </a:pPr>
          <a:r>
            <a:rPr lang="en-US" sz="2000" kern="1200"/>
            <a:t>Duration: up to max 12 months</a:t>
          </a:r>
        </a:p>
        <a:p>
          <a:pPr marL="0" lvl="0" indent="0" algn="l" defTabSz="889000">
            <a:lnSpc>
              <a:spcPct val="90000"/>
            </a:lnSpc>
            <a:spcBef>
              <a:spcPct val="0"/>
            </a:spcBef>
            <a:spcAft>
              <a:spcPct val="35000"/>
            </a:spcAft>
            <a:buNone/>
          </a:pPr>
          <a:r>
            <a:rPr lang="en-US" sz="2000" kern="1200"/>
            <a:t>Practical problem: average duration of a proceedings exceed 12 months</a:t>
          </a:r>
        </a:p>
        <a:p>
          <a:pPr marL="0" lvl="0" indent="0" algn="l" defTabSz="889000">
            <a:lnSpc>
              <a:spcPct val="90000"/>
            </a:lnSpc>
            <a:spcBef>
              <a:spcPct val="0"/>
            </a:spcBef>
            <a:spcAft>
              <a:spcPct val="35000"/>
            </a:spcAft>
            <a:buNone/>
          </a:pPr>
          <a:endParaRPr lang="en-US" sz="2000" kern="1200"/>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15"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l" defTabSz="844550">
            <a:lnSpc>
              <a:spcPct val="90000"/>
            </a:lnSpc>
            <a:spcBef>
              <a:spcPct val="0"/>
            </a:spcBef>
            <a:spcAft>
              <a:spcPct val="35000"/>
            </a:spcAft>
            <a:buNone/>
          </a:pPr>
          <a:r>
            <a:rPr lang="en-GB" sz="1900" kern="1200"/>
            <a:t>No automatic moratorium</a:t>
          </a:r>
        </a:p>
        <a:p>
          <a:pPr marL="0" lvl="0" indent="0" algn="l" defTabSz="844550">
            <a:lnSpc>
              <a:spcPct val="90000"/>
            </a:lnSpc>
            <a:spcBef>
              <a:spcPct val="0"/>
            </a:spcBef>
            <a:spcAft>
              <a:spcPct val="35000"/>
            </a:spcAft>
            <a:buNone/>
          </a:pPr>
          <a:r>
            <a:rPr lang="en-GB" sz="1900" kern="1200"/>
            <a:t>Potential to combine with stand-alone moratorium (though various limitations</a:t>
          </a:r>
          <a:r>
            <a:rPr lang="en-GB" sz="1900" kern="1200" baseline="0"/>
            <a:t> / exceptions)</a:t>
          </a:r>
        </a:p>
        <a:p>
          <a:pPr marL="0" lvl="0" indent="0" algn="l" defTabSz="844550">
            <a:lnSpc>
              <a:spcPct val="90000"/>
            </a:lnSpc>
            <a:spcBef>
              <a:spcPct val="0"/>
            </a:spcBef>
            <a:spcAft>
              <a:spcPct val="35000"/>
            </a:spcAft>
            <a:buNone/>
          </a:pPr>
          <a:r>
            <a:rPr lang="en-GB" sz="1900" kern="1200" baseline="0"/>
            <a:t>Equivalent position usually achieved through lock-up agreements and standstill</a:t>
          </a:r>
        </a:p>
        <a:p>
          <a:pPr marL="0" lvl="0" indent="0" algn="l" defTabSz="844550">
            <a:lnSpc>
              <a:spcPct val="90000"/>
            </a:lnSpc>
            <a:spcBef>
              <a:spcPct val="0"/>
            </a:spcBef>
            <a:spcAft>
              <a:spcPct val="35000"/>
            </a:spcAft>
            <a:buNone/>
          </a:pPr>
          <a:r>
            <a:rPr lang="en-US" sz="1900" kern="1200"/>
            <a:t>No mandatory insolvency filing requirements</a:t>
          </a:r>
        </a:p>
      </dsp:txBody>
      <dsp:txXfrm>
        <a:off x="15" y="2370495"/>
        <a:ext cx="5166626" cy="2370495"/>
      </dsp:txXfrm>
    </dsp:sp>
    <dsp:sp modelId="{13D478B1-60A1-4953-8D5A-1778A8B4BC05}">
      <dsp:nvSpPr>
        <dsp:cNvPr id="0" name=""/>
        <dsp:cNvSpPr/>
      </dsp:nvSpPr>
      <dsp:spPr>
        <a:xfrm>
          <a:off x="1865782"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14097"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a:t>No automatic moratorium</a:t>
          </a:r>
        </a:p>
        <a:p>
          <a:pPr marL="0" lvl="0" indent="0" algn="l" defTabSz="711200">
            <a:lnSpc>
              <a:spcPct val="90000"/>
            </a:lnSpc>
            <a:spcBef>
              <a:spcPct val="0"/>
            </a:spcBef>
            <a:spcAft>
              <a:spcPct val="35000"/>
            </a:spcAft>
            <a:buNone/>
          </a:pPr>
          <a:r>
            <a:rPr lang="en-US" sz="1600" kern="1200"/>
            <a:t>The debtor can request for a (partial) moratorium, initially for a maximum of 4 months, which can be extended with a maximum of another 4 months</a:t>
          </a:r>
        </a:p>
        <a:p>
          <a:pPr marL="0" lvl="0" indent="0" algn="l" defTabSz="711200">
            <a:lnSpc>
              <a:spcPct val="90000"/>
            </a:lnSpc>
            <a:spcBef>
              <a:spcPct val="0"/>
            </a:spcBef>
            <a:spcAft>
              <a:spcPct val="35000"/>
            </a:spcAft>
            <a:buNone/>
          </a:pPr>
          <a:r>
            <a:rPr lang="en-US" sz="1600" kern="1200"/>
            <a:t>Court will assess whether the moratorium (i) is necessary to enable debtor to continue its business during composition process, (ii) is in the interest of the joint creditors and (iii) doesn’t unduly prejudice individual creditors’ rights. Creditors can request the court for the moratorium to be lifted</a:t>
          </a:r>
        </a:p>
        <a:p>
          <a:pPr marL="0" lvl="0" indent="0" algn="l" defTabSz="711200">
            <a:lnSpc>
              <a:spcPct val="90000"/>
            </a:lnSpc>
            <a:spcBef>
              <a:spcPct val="0"/>
            </a:spcBef>
            <a:spcAft>
              <a:spcPct val="35000"/>
            </a:spcAft>
            <a:buNone/>
          </a:pPr>
          <a:r>
            <a:rPr lang="en-US" sz="1600" kern="1200"/>
            <a:t>Court can appoint an observer to ensure that creditor rights aren’t unduly prejudiced</a:t>
          </a:r>
        </a:p>
        <a:p>
          <a:pPr marL="0" lvl="0" indent="0" algn="l" defTabSz="711200">
            <a:lnSpc>
              <a:spcPct val="90000"/>
            </a:lnSpc>
            <a:spcBef>
              <a:spcPct val="0"/>
            </a:spcBef>
            <a:spcAft>
              <a:spcPct val="35000"/>
            </a:spcAft>
            <a:buNone/>
          </a:pPr>
          <a:r>
            <a:rPr lang="en-US" sz="1600" kern="1200"/>
            <a:t>Insolvency filings (bankruptcy, suspension of payments) are suspended during a moratorium</a:t>
          </a:r>
        </a:p>
        <a:p>
          <a:pPr marL="0" lvl="0" indent="0" algn="l" defTabSz="711200">
            <a:lnSpc>
              <a:spcPct val="90000"/>
            </a:lnSpc>
            <a:spcBef>
              <a:spcPct val="0"/>
            </a:spcBef>
            <a:spcAft>
              <a:spcPct val="35000"/>
            </a:spcAft>
            <a:buNone/>
          </a:pPr>
          <a:r>
            <a:rPr lang="en-US" sz="1600" kern="1200"/>
            <a:t>In practice - many moratoria have been declared and it is deemed a useful tool. Courts however scrutinise requests carefully and often appoint observers or (from a cost perspective) impose regular update obligations on the debtor </a:t>
          </a:r>
        </a:p>
      </dsp:txBody>
      <dsp:txXfrm>
        <a:off x="5314097" y="2370495"/>
        <a:ext cx="5166626" cy="2370495"/>
      </dsp:txXfrm>
    </dsp:sp>
    <dsp:sp modelId="{D0E2A5DC-7A71-45E3-B180-5B51167CCED2}">
      <dsp:nvSpPr>
        <dsp:cNvPr id="0" name=""/>
        <dsp:cNvSpPr/>
      </dsp:nvSpPr>
      <dsp:spPr>
        <a:xfrm>
          <a:off x="7323890" y="84206"/>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marR="0" lvl="0" indent="0" algn="l" defTabSz="914400" eaLnBrk="1" fontAlgn="auto" latinLnBrk="0" hangingPunct="1">
            <a:lnSpc>
              <a:spcPct val="100000"/>
            </a:lnSpc>
            <a:spcBef>
              <a:spcPct val="0"/>
            </a:spcBef>
            <a:spcAft>
              <a:spcPts val="756"/>
            </a:spcAft>
            <a:buClrTx/>
            <a:buSzTx/>
            <a:buFontTx/>
            <a:buNone/>
            <a:tabLst/>
            <a:defRPr/>
          </a:pPr>
          <a:r>
            <a:rPr lang="en-US" sz="2000" kern="1200" dirty="0"/>
            <a:t>Equity holders are excluded from voting – will debtors really use restructuring plans? </a:t>
          </a:r>
        </a:p>
        <a:p>
          <a:pPr marL="0" marR="0" lvl="0" indent="0" algn="l" defTabSz="914400" eaLnBrk="1" fontAlgn="auto" latinLnBrk="0" hangingPunct="1">
            <a:lnSpc>
              <a:spcPct val="100000"/>
            </a:lnSpc>
            <a:spcBef>
              <a:spcPct val="0"/>
            </a:spcBef>
            <a:spcAft>
              <a:spcPts val="756"/>
            </a:spcAft>
            <a:buClrTx/>
            <a:buSzTx/>
            <a:buFontTx/>
            <a:buNone/>
            <a:tabLst/>
            <a:defRPr/>
          </a:pPr>
          <a:r>
            <a:rPr lang="en-US" sz="2000" kern="1200" dirty="0"/>
            <a:t>Fair and equitable treatment of all affected parties by classes</a:t>
          </a:r>
        </a:p>
        <a:p>
          <a:pPr marL="0" marR="0" lvl="0" indent="0" algn="l" defTabSz="844550" eaLnBrk="1" fontAlgn="auto" latinLnBrk="0" hangingPunct="1">
            <a:lnSpc>
              <a:spcPct val="90000"/>
            </a:lnSpc>
            <a:spcBef>
              <a:spcPct val="0"/>
            </a:spcBef>
            <a:spcAft>
              <a:spcPts val="756"/>
            </a:spcAft>
            <a:buClrTx/>
            <a:buSzTx/>
            <a:buFontTx/>
            <a:buNone/>
            <a:tabLst/>
            <a:defRPr/>
          </a:pPr>
          <a:r>
            <a:rPr lang="en-US" sz="2000" kern="1200" dirty="0"/>
            <a:t>SMEs (&lt;EUR500k): no separate classes</a:t>
          </a:r>
        </a:p>
        <a:p>
          <a:pPr marL="0" marR="0" lvl="0" indent="0" algn="l" defTabSz="844550" eaLnBrk="1" fontAlgn="auto" latinLnBrk="0" hangingPunct="1">
            <a:lnSpc>
              <a:spcPct val="90000"/>
            </a:lnSpc>
            <a:spcBef>
              <a:spcPct val="0"/>
            </a:spcBef>
            <a:spcAft>
              <a:spcPts val="756"/>
            </a:spcAft>
            <a:buClrTx/>
            <a:buSzTx/>
            <a:buFontTx/>
            <a:buNone/>
            <a:tabLst/>
            <a:defRPr/>
          </a:pPr>
          <a:r>
            <a:rPr lang="en-US" sz="2000" kern="1200" dirty="0"/>
            <a:t>Cram down only by court confirmation</a:t>
          </a:r>
        </a:p>
        <a:p>
          <a:pPr marL="0" lvl="0" algn="l" defTabSz="844550">
            <a:lnSpc>
              <a:spcPct val="90000"/>
            </a:lnSpc>
            <a:spcBef>
              <a:spcPct val="0"/>
            </a:spcBef>
            <a:spcAft>
              <a:spcPts val="756"/>
            </a:spcAft>
            <a:buNone/>
          </a:pPr>
          <a:endParaRPr lang="en-US" sz="2000" kern="1200" dirty="0"/>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a:t>Cram down of unsecured creditors and cram-in of secured creditors</a:t>
          </a:r>
        </a:p>
        <a:p>
          <a:pPr marL="0" lvl="0" indent="0" algn="l" defTabSz="889000">
            <a:lnSpc>
              <a:spcPct val="90000"/>
            </a:lnSpc>
            <a:spcBef>
              <a:spcPct val="0"/>
            </a:spcBef>
            <a:spcAft>
              <a:spcPct val="35000"/>
            </a:spcAft>
            <a:buNone/>
          </a:pPr>
          <a:r>
            <a:rPr lang="en-US" sz="2000" kern="1200" dirty="0"/>
            <a:t>Disproportionate Sacrifice (non-rebuttable presumptions (art 619.3 SIA): unfair treatment &amp; best interest tests)</a:t>
          </a:r>
        </a:p>
        <a:p>
          <a:pPr marL="0" lvl="0" indent="0" algn="l" defTabSz="889000">
            <a:lnSpc>
              <a:spcPct val="90000"/>
            </a:lnSpc>
            <a:spcBef>
              <a:spcPct val="0"/>
            </a:spcBef>
            <a:spcAft>
              <a:spcPct val="35000"/>
            </a:spcAft>
            <a:buNone/>
          </a:pPr>
          <a:r>
            <a:rPr lang="en-US" sz="2000" kern="1200" dirty="0"/>
            <a:t>Pre-draft bill: Cross-class cram down if approved by a majority of classes (one privileged) or by one class in the money. Absolute priority rule (art 658.2.4º)</a:t>
          </a:r>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err="1"/>
            <a:t>Favourable</a:t>
          </a:r>
          <a:r>
            <a:rPr lang="en-US" sz="2000" kern="1200" dirty="0"/>
            <a:t> votes of creditors representing majority of the claims with voting rights + </a:t>
          </a:r>
          <a:r>
            <a:rPr lang="en-US" sz="2000" kern="1200" dirty="0" err="1"/>
            <a:t>favourable</a:t>
          </a:r>
          <a:r>
            <a:rPr lang="en-US" sz="2000" kern="1200" dirty="0"/>
            <a:t> votes of the majority of the classes</a:t>
          </a:r>
        </a:p>
        <a:p>
          <a:pPr marL="0" lvl="0" indent="0" algn="l" defTabSz="889000">
            <a:lnSpc>
              <a:spcPct val="90000"/>
            </a:lnSpc>
            <a:spcBef>
              <a:spcPct val="0"/>
            </a:spcBef>
            <a:spcAft>
              <a:spcPct val="35000"/>
            </a:spcAft>
            <a:buNone/>
          </a:pPr>
          <a:r>
            <a:rPr lang="en-US" sz="2000" kern="1200" dirty="0"/>
            <a:t>“Simple” cram down by the court in case dissenting classes challenge convenience of the plan and they are no worse off than in relevant alternative </a:t>
          </a:r>
        </a:p>
        <a:p>
          <a:pPr marL="0" lvl="0" indent="0" algn="l" defTabSz="889000">
            <a:lnSpc>
              <a:spcPct val="90000"/>
            </a:lnSpc>
            <a:spcBef>
              <a:spcPct val="0"/>
            </a:spcBef>
            <a:spcAft>
              <a:spcPct val="35000"/>
            </a:spcAft>
            <a:buNone/>
          </a:pPr>
          <a:r>
            <a:rPr lang="en-US" sz="2000" kern="1200" dirty="0"/>
            <a:t>If one creditor represents more than 50% of the claims, majority of number of creditors also required</a:t>
          </a:r>
        </a:p>
        <a:p>
          <a:pPr marL="0" lvl="0" indent="0" algn="l" defTabSz="889000">
            <a:lnSpc>
              <a:spcPct val="90000"/>
            </a:lnSpc>
            <a:spcBef>
              <a:spcPct val="0"/>
            </a:spcBef>
            <a:spcAft>
              <a:spcPct val="35000"/>
            </a:spcAft>
            <a:buNone/>
          </a:pPr>
          <a:endParaRPr lang="en-US" sz="1500" kern="1200" dirty="0"/>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15" y="0"/>
          <a:ext cx="5195785"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No formal absolute or relative priority rule – deliberate decision</a:t>
          </a:r>
        </a:p>
        <a:p>
          <a:pPr marL="0" lvl="0" indent="0" algn="l" defTabSz="889000">
            <a:lnSpc>
              <a:spcPct val="90000"/>
            </a:lnSpc>
            <a:spcBef>
              <a:spcPct val="0"/>
            </a:spcBef>
            <a:spcAft>
              <a:spcPct val="35000"/>
            </a:spcAft>
            <a:buNone/>
          </a:pPr>
          <a:r>
            <a:rPr lang="en-US" sz="2000" kern="1200"/>
            <a:t>Instead, need</a:t>
          </a:r>
        </a:p>
        <a:p>
          <a:pPr marL="0" lvl="0" indent="0" algn="l" defTabSz="889000">
            <a:lnSpc>
              <a:spcPct val="90000"/>
            </a:lnSpc>
            <a:spcBef>
              <a:spcPct val="0"/>
            </a:spcBef>
            <a:spcAft>
              <a:spcPct val="35000"/>
            </a:spcAft>
            <a:buNone/>
          </a:pPr>
          <a:r>
            <a:rPr lang="en-US" sz="2000" kern="1200"/>
            <a:t>1. at least one consenting ‘in-the-money’ class;</a:t>
          </a:r>
        </a:p>
        <a:p>
          <a:pPr marL="0" lvl="0" indent="0" algn="l" defTabSz="889000">
            <a:lnSpc>
              <a:spcPct val="90000"/>
            </a:lnSpc>
            <a:spcBef>
              <a:spcPct val="0"/>
            </a:spcBef>
            <a:spcAft>
              <a:spcPct val="35000"/>
            </a:spcAft>
            <a:buNone/>
          </a:pPr>
          <a:r>
            <a:rPr lang="en-US" sz="2000" kern="1200"/>
            <a:t>2. no dissenting class worse off under the plan than in ‘relevant alternative’; and</a:t>
          </a:r>
        </a:p>
        <a:p>
          <a:pPr marL="0" lvl="0" indent="0" algn="l" defTabSz="889000">
            <a:lnSpc>
              <a:spcPct val="90000"/>
            </a:lnSpc>
            <a:spcBef>
              <a:spcPct val="0"/>
            </a:spcBef>
            <a:spcAft>
              <a:spcPct val="35000"/>
            </a:spcAft>
            <a:buNone/>
          </a:pPr>
          <a:r>
            <a:rPr lang="en-US" sz="2000" kern="1200"/>
            <a:t>3. court’s approval – matter of discretion</a:t>
          </a:r>
        </a:p>
        <a:p>
          <a:pPr marL="0" lvl="0" indent="0" algn="l" defTabSz="889000">
            <a:lnSpc>
              <a:spcPct val="90000"/>
            </a:lnSpc>
            <a:spcBef>
              <a:spcPct val="0"/>
            </a:spcBef>
            <a:spcAft>
              <a:spcPct val="35000"/>
            </a:spcAft>
            <a:buNone/>
          </a:pPr>
          <a:r>
            <a:rPr lang="en-US" sz="2000" kern="1200"/>
            <a:t>For ‘in the money’ stakeholders to determine how to divide up post-restructuring value</a:t>
          </a:r>
        </a:p>
      </dsp:txBody>
      <dsp:txXfrm>
        <a:off x="15" y="2370495"/>
        <a:ext cx="5195785" cy="2370495"/>
      </dsp:txXfrm>
    </dsp:sp>
    <dsp:sp modelId="{13D478B1-60A1-4953-8D5A-1778A8B4BC05}">
      <dsp:nvSpPr>
        <dsp:cNvPr id="0" name=""/>
        <dsp:cNvSpPr/>
      </dsp:nvSpPr>
      <dsp:spPr>
        <a:xfrm>
          <a:off x="1880387"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44088" y="0"/>
          <a:ext cx="5195785"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a:t>Cross-class-cram down is possible in case one in-the-money class (in case of liquidation) has voted in favour of the composition </a:t>
          </a:r>
        </a:p>
        <a:p>
          <a:pPr marL="0" lvl="0" indent="0" algn="l" defTabSz="711200">
            <a:lnSpc>
              <a:spcPct val="90000"/>
            </a:lnSpc>
            <a:spcBef>
              <a:spcPct val="0"/>
            </a:spcBef>
            <a:spcAft>
              <a:spcPct val="35000"/>
            </a:spcAft>
            <a:buNone/>
          </a:pPr>
          <a:r>
            <a:rPr lang="en-US" sz="1600" kern="1200"/>
            <a:t>Dissenting creditors that are part of a dissenting class can request the court to refuse the composition in case the ‘Dutch APR’ hasn't been observed</a:t>
          </a:r>
        </a:p>
        <a:p>
          <a:pPr marL="0" lvl="0" indent="0" algn="l" defTabSz="711200">
            <a:lnSpc>
              <a:spcPct val="90000"/>
            </a:lnSpc>
            <a:spcBef>
              <a:spcPct val="0"/>
            </a:spcBef>
            <a:spcAft>
              <a:spcPct val="35000"/>
            </a:spcAft>
            <a:buNone/>
          </a:pPr>
          <a:r>
            <a:rPr lang="en-US" sz="1600" kern="1200"/>
            <a:t>Reorganisation value – value realised as a result of the composition being approved, to be distributed among the in the money creditors according to their ranking.</a:t>
          </a:r>
        </a:p>
        <a:p>
          <a:pPr marL="0" lvl="0" indent="0" algn="l" defTabSz="711200">
            <a:lnSpc>
              <a:spcPct val="90000"/>
            </a:lnSpc>
            <a:spcBef>
              <a:spcPct val="0"/>
            </a:spcBef>
            <a:spcAft>
              <a:spcPct val="35000"/>
            </a:spcAft>
            <a:buNone/>
          </a:pPr>
          <a:r>
            <a:rPr lang="en-US" sz="1600" kern="1200"/>
            <a:t>Divergence from Dutch APR possible on the basis of a reasonable ground – first case law in, needs to be developed further</a:t>
          </a:r>
        </a:p>
        <a:p>
          <a:pPr marL="0" lvl="0" indent="0" algn="l" defTabSz="711200">
            <a:lnSpc>
              <a:spcPct val="90000"/>
            </a:lnSpc>
            <a:spcBef>
              <a:spcPct val="0"/>
            </a:spcBef>
            <a:spcAft>
              <a:spcPct val="35000"/>
            </a:spcAft>
            <a:buNone/>
          </a:pPr>
          <a:r>
            <a:rPr lang="en-US" sz="1600" kern="1200"/>
            <a:t>Preliminary decision – court can render a decision on the matter in advance of voting</a:t>
          </a:r>
        </a:p>
        <a:p>
          <a:pPr marL="0" lvl="0" indent="0" algn="l" defTabSz="711200">
            <a:lnSpc>
              <a:spcPct val="90000"/>
            </a:lnSpc>
            <a:spcBef>
              <a:spcPct val="0"/>
            </a:spcBef>
            <a:spcAft>
              <a:spcPct val="35000"/>
            </a:spcAft>
            <a:buNone/>
          </a:pPr>
          <a:r>
            <a:rPr lang="en-US" sz="1600" kern="1200"/>
            <a:t>Valuation disputes expected: can also be dealt with through preliminary decision, judiciary can engage independent third-party expert</a:t>
          </a:r>
        </a:p>
      </dsp:txBody>
      <dsp:txXfrm>
        <a:off x="5344088" y="2370495"/>
        <a:ext cx="5195785" cy="2370495"/>
      </dsp:txXfrm>
    </dsp:sp>
    <dsp:sp modelId="{D0E2A5DC-7A71-45E3-B180-5B51167CCED2}">
      <dsp:nvSpPr>
        <dsp:cNvPr id="0" name=""/>
        <dsp:cNvSpPr/>
      </dsp:nvSpPr>
      <dsp:spPr>
        <a:xfrm>
          <a:off x="7368529" y="132339"/>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22260" y="4740990"/>
          <a:ext cx="9711994"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marR="0" lvl="0" indent="0" algn="l" defTabSz="914400" eaLnBrk="1" fontAlgn="auto" latinLnBrk="0" hangingPunct="1">
            <a:lnSpc>
              <a:spcPct val="100000"/>
            </a:lnSpc>
            <a:spcBef>
              <a:spcPct val="0"/>
            </a:spcBef>
            <a:spcAft>
              <a:spcPts val="756"/>
            </a:spcAft>
            <a:buClrTx/>
            <a:buSzTx/>
            <a:buFontTx/>
            <a:buNone/>
            <a:tabLst/>
            <a:defRPr/>
          </a:pPr>
          <a:r>
            <a:rPr lang="en-US" sz="2000" kern="1200" dirty="0"/>
            <a:t>In-court: Always scrutinized (must be confirmed) save for debtors with a turnover &lt;EUR1M when only an insolvency practitioner is required</a:t>
          </a:r>
        </a:p>
        <a:p>
          <a:pPr marL="0" marR="0" lvl="0" indent="0" algn="l" defTabSz="914400" eaLnBrk="1" fontAlgn="auto" latinLnBrk="0" hangingPunct="1">
            <a:lnSpc>
              <a:spcPct val="100000"/>
            </a:lnSpc>
            <a:spcBef>
              <a:spcPct val="0"/>
            </a:spcBef>
            <a:spcAft>
              <a:spcPts val="756"/>
            </a:spcAft>
            <a:buClrTx/>
            <a:buSzTx/>
            <a:buFontTx/>
            <a:buNone/>
            <a:tabLst/>
            <a:defRPr/>
          </a:pPr>
          <a:r>
            <a:rPr lang="en-US" sz="2000" kern="1200" dirty="0"/>
            <a:t>Exception to exception: if new financing or layoff of &gt;25% of employees</a:t>
          </a:r>
        </a:p>
        <a:p>
          <a:pPr marL="0" lvl="0" algn="l" defTabSz="755650">
            <a:lnSpc>
              <a:spcPct val="90000"/>
            </a:lnSpc>
            <a:spcBef>
              <a:spcPct val="0"/>
            </a:spcBef>
            <a:spcAft>
              <a:spcPts val="756"/>
            </a:spcAft>
            <a:buNone/>
          </a:pPr>
          <a:endParaRPr lang="en-US" sz="2000" kern="1200" dirty="0"/>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s-ES" sz="2000" kern="1200" dirty="0"/>
            <a:t>Spanish pre-draft Bill further amends and details the existing regime</a:t>
          </a:r>
        </a:p>
        <a:p>
          <a:pPr marL="0" lvl="0" indent="0" algn="l" defTabSz="889000">
            <a:lnSpc>
              <a:spcPct val="90000"/>
            </a:lnSpc>
            <a:spcBef>
              <a:spcPct val="0"/>
            </a:spcBef>
            <a:spcAft>
              <a:spcPct val="35000"/>
            </a:spcAft>
            <a:buNone/>
          </a:pPr>
          <a:r>
            <a:rPr lang="es-ES" sz="2000" kern="1200" dirty="0"/>
            <a:t>Court shall analyse the value of the business in case any holdout challenges the homologation ruling based on art 657.6º (creditors’ superior interest)</a:t>
          </a:r>
        </a:p>
        <a:p>
          <a:pPr marL="0" lvl="0" indent="0" algn="l" defTabSz="889000">
            <a:lnSpc>
              <a:spcPct val="90000"/>
            </a:lnSpc>
            <a:spcBef>
              <a:spcPct val="0"/>
            </a:spcBef>
            <a:spcAft>
              <a:spcPct val="35000"/>
            </a:spcAft>
            <a:buNone/>
          </a:pPr>
          <a:r>
            <a:rPr lang="es-ES" sz="2000" kern="1200" dirty="0"/>
            <a:t>Comparison between (a) the RA proceeds and (b) the liquidation proceeds (assuming that they are collected in a 2-year period)</a:t>
          </a:r>
          <a:endParaRPr lang="en-US" sz="2000" kern="1200" dirty="0"/>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a:t>Scrutiny on compliance with legal requirements, not on the merits of the proposal</a:t>
          </a:r>
        </a:p>
        <a:p>
          <a:pPr marL="0" lvl="0" indent="0" algn="l" defTabSz="889000">
            <a:lnSpc>
              <a:spcPct val="90000"/>
            </a:lnSpc>
            <a:spcBef>
              <a:spcPct val="0"/>
            </a:spcBef>
            <a:spcAft>
              <a:spcPct val="35000"/>
            </a:spcAft>
            <a:buNone/>
          </a:pPr>
          <a:r>
            <a:rPr lang="en-US" sz="2000" kern="1200" dirty="0"/>
            <a:t>Except if dissenting creditors file opposition to the confirmation of the plan</a:t>
          </a:r>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15" y="0"/>
          <a:ext cx="5195785"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No formal ‘best interests of creditors’ test</a:t>
          </a:r>
        </a:p>
        <a:p>
          <a:pPr marL="0" lvl="0" indent="0" algn="l" defTabSz="889000">
            <a:lnSpc>
              <a:spcPct val="90000"/>
            </a:lnSpc>
            <a:spcBef>
              <a:spcPct val="0"/>
            </a:spcBef>
            <a:spcAft>
              <a:spcPct val="35000"/>
            </a:spcAft>
            <a:buNone/>
          </a:pPr>
          <a:r>
            <a:rPr lang="en-US" sz="2000" kern="1200"/>
            <a:t>Matter for court’s discretion</a:t>
          </a:r>
        </a:p>
        <a:p>
          <a:pPr marL="0" lvl="0" indent="0" algn="l" defTabSz="889000">
            <a:lnSpc>
              <a:spcPct val="90000"/>
            </a:lnSpc>
            <a:spcBef>
              <a:spcPct val="0"/>
            </a:spcBef>
            <a:spcAft>
              <a:spcPct val="35000"/>
            </a:spcAft>
            <a:buNone/>
          </a:pPr>
          <a:r>
            <a:rPr lang="en-US" sz="2000" kern="1200"/>
            <a:t>Focus on ‘in the money’ classes</a:t>
          </a:r>
        </a:p>
        <a:p>
          <a:pPr marL="0" lvl="0" indent="0" algn="l" defTabSz="889000">
            <a:lnSpc>
              <a:spcPct val="90000"/>
            </a:lnSpc>
            <a:spcBef>
              <a:spcPct val="0"/>
            </a:spcBef>
            <a:spcAft>
              <a:spcPct val="35000"/>
            </a:spcAft>
            <a:buNone/>
          </a:pPr>
          <a:r>
            <a:rPr lang="en-US" sz="2000" kern="1200"/>
            <a:t>New era of valuation disputes</a:t>
          </a:r>
        </a:p>
        <a:p>
          <a:pPr marL="0" lvl="0" indent="0" algn="l" defTabSz="889000">
            <a:lnSpc>
              <a:spcPct val="90000"/>
            </a:lnSpc>
            <a:spcBef>
              <a:spcPct val="0"/>
            </a:spcBef>
            <a:spcAft>
              <a:spcPct val="35000"/>
            </a:spcAft>
            <a:buNone/>
          </a:pPr>
          <a:endParaRPr lang="en-US" sz="1400" kern="1200"/>
        </a:p>
      </dsp:txBody>
      <dsp:txXfrm>
        <a:off x="15" y="2370495"/>
        <a:ext cx="5195785" cy="2370495"/>
      </dsp:txXfrm>
    </dsp:sp>
    <dsp:sp modelId="{13D478B1-60A1-4953-8D5A-1778A8B4BC05}">
      <dsp:nvSpPr>
        <dsp:cNvPr id="0" name=""/>
        <dsp:cNvSpPr/>
      </dsp:nvSpPr>
      <dsp:spPr>
        <a:xfrm>
          <a:off x="1880387"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44088" y="0"/>
          <a:ext cx="5195785"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Best interest of creditor test - dissenting creditors can request court to refuse composition if test isn't met</a:t>
          </a:r>
        </a:p>
        <a:p>
          <a:pPr marL="0" lvl="0" indent="0" algn="l" defTabSz="889000">
            <a:lnSpc>
              <a:spcPct val="90000"/>
            </a:lnSpc>
            <a:spcBef>
              <a:spcPct val="0"/>
            </a:spcBef>
            <a:spcAft>
              <a:spcPct val="35000"/>
            </a:spcAft>
            <a:buNone/>
          </a:pPr>
          <a:r>
            <a:rPr lang="en-US" sz="2000" kern="1200"/>
            <a:t>Liquidation value - will be established on the basis of most likely outcome of realisation of assets in bankruptcy (piece meal or ‘going concern’)</a:t>
          </a:r>
        </a:p>
        <a:p>
          <a:pPr marL="0" lvl="0" indent="0" algn="l" defTabSz="889000">
            <a:lnSpc>
              <a:spcPct val="90000"/>
            </a:lnSpc>
            <a:spcBef>
              <a:spcPct val="0"/>
            </a:spcBef>
            <a:spcAft>
              <a:spcPct val="35000"/>
            </a:spcAft>
            <a:buNone/>
          </a:pPr>
          <a:r>
            <a:rPr lang="en-US" sz="2000" kern="1200"/>
            <a:t>Valuation disputes expected – preliminary decision by court can be requested</a:t>
          </a:r>
        </a:p>
      </dsp:txBody>
      <dsp:txXfrm>
        <a:off x="5344088" y="2370495"/>
        <a:ext cx="5195785" cy="2370495"/>
      </dsp:txXfrm>
    </dsp:sp>
    <dsp:sp modelId="{D0E2A5DC-7A71-45E3-B180-5B51167CCED2}">
      <dsp:nvSpPr>
        <dsp:cNvPr id="0" name=""/>
        <dsp:cNvSpPr/>
      </dsp:nvSpPr>
      <dsp:spPr>
        <a:xfrm>
          <a:off x="7368529" y="84206"/>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22260" y="4740990"/>
          <a:ext cx="9711994"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marR="0" lvl="0" indent="0" algn="l" defTabSz="914400" eaLnBrk="1" fontAlgn="auto" latinLnBrk="0" hangingPunct="1">
            <a:lnSpc>
              <a:spcPct val="100000"/>
            </a:lnSpc>
            <a:spcBef>
              <a:spcPct val="0"/>
            </a:spcBef>
            <a:spcAft>
              <a:spcPts val="756"/>
            </a:spcAft>
            <a:buClrTx/>
            <a:buSzTx/>
            <a:buFontTx/>
            <a:buNone/>
            <a:tabLst/>
            <a:defRPr/>
          </a:pPr>
          <a:r>
            <a:rPr lang="en-US" sz="2000" kern="1200" dirty="0"/>
            <a:t>New Money Privilege: liens over all unencumbered assets of the debtors for all new and interim financings</a:t>
          </a:r>
        </a:p>
        <a:p>
          <a:pPr marL="0" marR="0" lvl="0" indent="0" algn="l" defTabSz="914400" eaLnBrk="1" fontAlgn="auto" latinLnBrk="0" hangingPunct="1">
            <a:lnSpc>
              <a:spcPct val="100000"/>
            </a:lnSpc>
            <a:spcBef>
              <a:spcPct val="0"/>
            </a:spcBef>
            <a:spcAft>
              <a:spcPts val="756"/>
            </a:spcAft>
            <a:buClrTx/>
            <a:buSzTx/>
            <a:buFontTx/>
            <a:buNone/>
            <a:tabLst/>
            <a:defRPr/>
          </a:pPr>
          <a:r>
            <a:rPr lang="en-US" sz="2000" kern="1200" dirty="0"/>
            <a:t>If insolvency proceedings opened: will take priority to other new financings in insolvency!</a:t>
          </a:r>
        </a:p>
        <a:p>
          <a:pPr marL="0" lvl="0" algn="l" defTabSz="889000">
            <a:lnSpc>
              <a:spcPct val="90000"/>
            </a:lnSpc>
            <a:spcBef>
              <a:spcPct val="0"/>
            </a:spcBef>
            <a:spcAft>
              <a:spcPts val="756"/>
            </a:spcAft>
            <a:buNone/>
          </a:pPr>
          <a:endParaRPr lang="en-US" sz="2000" kern="1200" dirty="0"/>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l" defTabSz="844550">
            <a:lnSpc>
              <a:spcPct val="100000"/>
            </a:lnSpc>
            <a:spcBef>
              <a:spcPct val="0"/>
            </a:spcBef>
            <a:spcAft>
              <a:spcPct val="35000"/>
            </a:spcAft>
            <a:buNone/>
          </a:pPr>
          <a:r>
            <a:rPr lang="en-GB" sz="1900" kern="1200" noProof="0" dirty="0"/>
            <a:t>New Money Privilege: 50% administrative expense &amp; 50% general privileged credit</a:t>
          </a:r>
        </a:p>
        <a:p>
          <a:pPr marL="0" lvl="0" indent="0" algn="l" defTabSz="844550">
            <a:lnSpc>
              <a:spcPct val="100000"/>
            </a:lnSpc>
            <a:spcBef>
              <a:spcPct val="0"/>
            </a:spcBef>
            <a:spcAft>
              <a:spcPct val="35000"/>
            </a:spcAft>
            <a:buNone/>
          </a:pPr>
          <a:r>
            <a:rPr lang="en-GB" sz="1900" kern="1200" noProof="0" dirty="0"/>
            <a:t>Pre-draft bill: Interim financing and new money granted in the context of a court-sanctioned restructuring (also when granted by specially related parties to the extent that the affected debt represents 2/3 of the existing debt) benefit from claw back protection and (50%) administrative expense status</a:t>
          </a:r>
          <a:endParaRPr lang="en-US" sz="1900" kern="1200" dirty="0"/>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Interim financing to be authorised by the court</a:t>
          </a:r>
        </a:p>
        <a:p>
          <a:pPr marL="0" lvl="0" indent="0" algn="l" defTabSz="889000">
            <a:lnSpc>
              <a:spcPct val="90000"/>
            </a:lnSpc>
            <a:spcBef>
              <a:spcPct val="0"/>
            </a:spcBef>
            <a:spcAft>
              <a:spcPct val="35000"/>
            </a:spcAft>
            <a:buNone/>
          </a:pPr>
          <a:r>
            <a:rPr lang="en-US" sz="2000" kern="1200"/>
            <a:t>DIP financing does not require authorisation</a:t>
          </a:r>
        </a:p>
        <a:p>
          <a:pPr marL="0" lvl="0" indent="0" algn="l" defTabSz="889000">
            <a:lnSpc>
              <a:spcPct val="90000"/>
            </a:lnSpc>
            <a:spcBef>
              <a:spcPct val="0"/>
            </a:spcBef>
            <a:spcAft>
              <a:spcPct val="35000"/>
            </a:spcAft>
            <a:buNone/>
          </a:pPr>
          <a:r>
            <a:rPr lang="en-US" sz="2000" kern="1200"/>
            <a:t>Problem: interim and DIP financing rank junior to secured claims</a:t>
          </a:r>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0"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rtl="0">
            <a:lnSpc>
              <a:spcPct val="90000"/>
            </a:lnSpc>
            <a:spcBef>
              <a:spcPct val="0"/>
            </a:spcBef>
            <a:spcAft>
              <a:spcPct val="35000"/>
            </a:spcAft>
            <a:buNone/>
          </a:pPr>
          <a:r>
            <a:rPr lang="en-GB" sz="1800" kern="1200" baseline="0">
              <a:solidFill>
                <a:schemeClr val="dk1"/>
              </a:solidFill>
              <a:latin typeface="+mn-lt"/>
              <a:ea typeface="+mn-ea"/>
              <a:cs typeface="+mn-cs"/>
            </a:rPr>
            <a:t>No formal provision for post-petition financing</a:t>
          </a:r>
        </a:p>
        <a:p>
          <a:pPr marL="0" lvl="0" indent="0" algn="l" defTabSz="800100" rtl="0">
            <a:lnSpc>
              <a:spcPct val="90000"/>
            </a:lnSpc>
            <a:spcBef>
              <a:spcPct val="0"/>
            </a:spcBef>
            <a:spcAft>
              <a:spcPct val="35000"/>
            </a:spcAft>
            <a:buNone/>
          </a:pPr>
          <a:r>
            <a:rPr lang="en-GB" sz="1800" kern="1200" baseline="0">
              <a:solidFill>
                <a:schemeClr val="dk1"/>
              </a:solidFill>
              <a:latin typeface="+mn-lt"/>
              <a:ea typeface="+mn-ea"/>
              <a:cs typeface="+mn-cs"/>
            </a:rPr>
            <a:t>New funding must comply with permissions under existing debt documentation (unless approval for new funding is granted under the plan itself)</a:t>
          </a:r>
        </a:p>
        <a:p>
          <a:pPr marL="0" lvl="0" indent="0" algn="l" defTabSz="800100" rtl="0">
            <a:lnSpc>
              <a:spcPct val="90000"/>
            </a:lnSpc>
            <a:spcBef>
              <a:spcPct val="0"/>
            </a:spcBef>
            <a:spcAft>
              <a:spcPct val="35000"/>
            </a:spcAft>
            <a:buNone/>
          </a:pPr>
          <a:r>
            <a:rPr lang="en-GB" sz="1800" kern="1200" baseline="0">
              <a:solidFill>
                <a:schemeClr val="dk1"/>
              </a:solidFill>
              <a:latin typeface="+mn-lt"/>
              <a:ea typeface="+mn-ea"/>
              <a:cs typeface="+mn-cs"/>
            </a:rPr>
            <a:t>UK Government is considering the introduction of additional DIP financing provisions in due course</a:t>
          </a:r>
          <a:endParaRPr lang="en-US" sz="1800" kern="1200"/>
        </a:p>
      </dsp:txBody>
      <dsp:txXfrm>
        <a:off x="0" y="2370495"/>
        <a:ext cx="5166626" cy="2370495"/>
      </dsp:txXfrm>
    </dsp:sp>
    <dsp:sp modelId="{13D478B1-60A1-4953-8D5A-1778A8B4BC05}">
      <dsp:nvSpPr>
        <dsp:cNvPr id="0" name=""/>
        <dsp:cNvSpPr/>
      </dsp:nvSpPr>
      <dsp:spPr>
        <a:xfrm>
          <a:off x="1865782"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14097"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a:t>Safe harbour for </a:t>
          </a:r>
          <a:r>
            <a:rPr lang="en-US" sz="1800" u="sng" kern="1200"/>
            <a:t>legal acts (e.g. emergency financing) </a:t>
          </a:r>
          <a:r>
            <a:rPr lang="en-US" sz="1800" b="0" i="0" u="sng" strike="noStrike" kern="1200" cap="none">
              <a:solidFill>
                <a:schemeClr val="dk1"/>
              </a:solidFill>
              <a:effectLst/>
              <a:latin typeface="+mn-lt"/>
              <a:ea typeface="+mn-ea"/>
              <a:cs typeface="Calibri"/>
              <a:sym typeface="Calibri"/>
            </a:rPr>
            <a:t>necessary to continue the business while </a:t>
          </a:r>
          <a:r>
            <a:rPr lang="en-US" sz="1800" b="0" i="0" u="none" strike="noStrike" kern="1200" cap="none">
              <a:solidFill>
                <a:schemeClr val="dk1"/>
              </a:solidFill>
              <a:effectLst/>
              <a:latin typeface="+mn-lt"/>
              <a:ea typeface="+mn-ea"/>
              <a:cs typeface="Calibri"/>
              <a:sym typeface="Calibri"/>
            </a:rPr>
            <a:t>preparing the composition if sanctioned in advance by the court, which will assess whether the act is in the interest of the joint creditors and doesn’t prejudice individual creditors</a:t>
          </a:r>
        </a:p>
        <a:p>
          <a:pPr marL="0" lvl="0" indent="0" algn="l" defTabSz="800100">
            <a:lnSpc>
              <a:spcPct val="90000"/>
            </a:lnSpc>
            <a:spcBef>
              <a:spcPct val="0"/>
            </a:spcBef>
            <a:spcAft>
              <a:spcPct val="35000"/>
            </a:spcAft>
            <a:buNone/>
          </a:pPr>
          <a:r>
            <a:rPr lang="en-US" sz="1800" b="0" i="0" u="none" strike="noStrike" kern="1200" cap="none">
              <a:solidFill>
                <a:schemeClr val="dk1"/>
              </a:solidFill>
              <a:effectLst/>
              <a:latin typeface="+mn-lt"/>
              <a:ea typeface="+mn-ea"/>
              <a:cs typeface="Calibri"/>
              <a:sym typeface="Calibri"/>
            </a:rPr>
            <a:t>Proposed legislation in line with art. 17 /18 Directive will expand protection to </a:t>
          </a:r>
          <a:r>
            <a:rPr lang="en-US" sz="1800" b="0" i="0" u="sng" strike="noStrike" kern="1200" cap="none">
              <a:solidFill>
                <a:schemeClr val="dk1"/>
              </a:solidFill>
              <a:effectLst/>
              <a:latin typeface="+mn-lt"/>
              <a:ea typeface="+mn-ea"/>
              <a:cs typeface="Calibri"/>
              <a:sym typeface="Calibri"/>
            </a:rPr>
            <a:t>legal acts necessary to implement the composition</a:t>
          </a:r>
          <a:endParaRPr lang="en-US" sz="1800" b="0" i="0" u="none" strike="noStrike" kern="1200" cap="none">
            <a:solidFill>
              <a:schemeClr val="dk1"/>
            </a:solidFill>
            <a:effectLst/>
            <a:latin typeface="+mn-lt"/>
            <a:ea typeface="+mn-ea"/>
            <a:cs typeface="Calibri"/>
            <a:sym typeface="Calibri"/>
          </a:endParaRPr>
        </a:p>
        <a:p>
          <a:pPr marL="0" lvl="0" indent="0" algn="l" defTabSz="800100">
            <a:lnSpc>
              <a:spcPct val="90000"/>
            </a:lnSpc>
            <a:spcBef>
              <a:spcPct val="0"/>
            </a:spcBef>
            <a:spcAft>
              <a:spcPct val="35000"/>
            </a:spcAft>
            <a:buNone/>
          </a:pPr>
          <a:r>
            <a:rPr lang="en-US" sz="1800" b="0" i="0" u="none" strike="noStrike" kern="1200" cap="none">
              <a:solidFill>
                <a:schemeClr val="dk1"/>
              </a:solidFill>
              <a:effectLst/>
              <a:latin typeface="+mn-lt"/>
              <a:ea typeface="+mn-ea"/>
              <a:cs typeface="Calibri"/>
              <a:sym typeface="Calibri"/>
            </a:rPr>
            <a:t>Under the proposed legislation, new financing cannot be set aside if the court approves the composition of which it forms part. However, the court will assess whether (i) the new financing is "immediately necessary" for the execution of the composition and (ii) the interests of other creditors are unreasonably affected by the new financing, leading to refusal of the composition if these criteria aren’t met</a:t>
          </a:r>
          <a:endParaRPr lang="en-US" sz="1800" kern="1200"/>
        </a:p>
      </dsp:txBody>
      <dsp:txXfrm>
        <a:off x="5314097" y="2370495"/>
        <a:ext cx="5166626" cy="2370495"/>
      </dsp:txXfrm>
    </dsp:sp>
    <dsp:sp modelId="{D0E2A5DC-7A71-45E3-B180-5B51167CCED2}">
      <dsp:nvSpPr>
        <dsp:cNvPr id="0" name=""/>
        <dsp:cNvSpPr/>
      </dsp:nvSpPr>
      <dsp:spPr>
        <a:xfrm>
          <a:off x="7323890" y="84206"/>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dirty="0"/>
            <a:t>Safe harbor – protection against annulment if reasonable and immediately necessary</a:t>
          </a:r>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s-ES" sz="2000" kern="1200" dirty="0"/>
            <a:t>Broad protection. Claw-back protection is extended to all acts, transactions or agreements under the RA (and, sometimes, to those carried out in anticipation or as a consequence thereof), regardless of their nature and form</a:t>
          </a:r>
        </a:p>
        <a:p>
          <a:pPr marL="0" lvl="0" indent="0" algn="l" defTabSz="889000">
            <a:lnSpc>
              <a:spcPct val="90000"/>
            </a:lnSpc>
            <a:spcBef>
              <a:spcPct val="0"/>
            </a:spcBef>
            <a:spcAft>
              <a:spcPct val="35000"/>
            </a:spcAft>
            <a:buNone/>
          </a:pPr>
          <a:r>
            <a:rPr lang="es-ES" sz="2000" kern="1200" dirty="0"/>
            <a:t>Pre-draft bill: Even more certainty, since express reference is made to acts, transactions or agreements occurring before or after the signing of the RA</a:t>
          </a:r>
          <a:endParaRPr lang="en-US" sz="2000" kern="1200" dirty="0"/>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Safe harbour against risk of claw back actions</a:t>
          </a:r>
        </a:p>
        <a:p>
          <a:pPr marL="0" lvl="0" indent="0" algn="l" defTabSz="889000">
            <a:lnSpc>
              <a:spcPct val="90000"/>
            </a:lnSpc>
            <a:spcBef>
              <a:spcPct val="0"/>
            </a:spcBef>
            <a:spcAft>
              <a:spcPct val="35000"/>
            </a:spcAft>
            <a:buNone/>
          </a:pPr>
          <a:r>
            <a:rPr lang="en-US" sz="2000" kern="1200"/>
            <a:t>No safe harbour for criminal liability</a:t>
          </a:r>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28" y="0"/>
          <a:ext cx="1706831" cy="429029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Ilena Glodeanu Wolf Theiss, Bucharest</a:t>
          </a:r>
        </a:p>
      </dsp:txBody>
      <dsp:txXfrm>
        <a:off x="128" y="1716116"/>
        <a:ext cx="1706831" cy="1716116"/>
      </dsp:txXfrm>
    </dsp:sp>
    <dsp:sp modelId="{7145AD04-C62D-4656-8CCD-9ABE31F466C3}">
      <dsp:nvSpPr>
        <dsp:cNvPr id="0" name=""/>
        <dsp:cNvSpPr/>
      </dsp:nvSpPr>
      <dsp:spPr>
        <a:xfrm>
          <a:off x="139210" y="257417"/>
          <a:ext cx="1428666" cy="142866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1758165" y="0"/>
          <a:ext cx="1706831" cy="429029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Ignacio Buil</a:t>
          </a:r>
          <a:br>
            <a:rPr lang="en-US" sz="1800" kern="1200"/>
          </a:br>
          <a:r>
            <a:rPr lang="en-US" sz="1800" kern="1200"/>
            <a:t>C</a:t>
          </a:r>
          <a:r>
            <a:rPr lang="en-GB" sz="1800" kern="1200"/>
            <a:t>uatrecasas</a:t>
          </a:r>
          <a:r>
            <a:rPr lang="en-US" sz="1800" kern="1200"/>
            <a:t>, London</a:t>
          </a:r>
        </a:p>
      </dsp:txBody>
      <dsp:txXfrm>
        <a:off x="1758165" y="1716116"/>
        <a:ext cx="1706831" cy="1716116"/>
      </dsp:txXfrm>
    </dsp:sp>
    <dsp:sp modelId="{53796CCC-5DAA-476C-87B6-CFF6013054B0}">
      <dsp:nvSpPr>
        <dsp:cNvPr id="0" name=""/>
        <dsp:cNvSpPr/>
      </dsp:nvSpPr>
      <dsp:spPr>
        <a:xfrm>
          <a:off x="1897247" y="257417"/>
          <a:ext cx="1428666" cy="1428666"/>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3516202" y="0"/>
          <a:ext cx="1706831" cy="429029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a:t>Hamish Patrick Shepherd and Wedderburn, Edinburgh</a:t>
          </a:r>
          <a:endParaRPr lang="en-US" sz="1800" kern="1200"/>
        </a:p>
      </dsp:txBody>
      <dsp:txXfrm>
        <a:off x="3516202" y="1716116"/>
        <a:ext cx="1706831" cy="1716116"/>
      </dsp:txXfrm>
    </dsp:sp>
    <dsp:sp modelId="{13D478B1-60A1-4953-8D5A-1778A8B4BC05}">
      <dsp:nvSpPr>
        <dsp:cNvPr id="0" name=""/>
        <dsp:cNvSpPr/>
      </dsp:nvSpPr>
      <dsp:spPr>
        <a:xfrm>
          <a:off x="3655284" y="257417"/>
          <a:ext cx="1428666" cy="1428666"/>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3000" r="-33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BA2071A3-AE87-40D5-9287-B03D7FE7F210}">
      <dsp:nvSpPr>
        <dsp:cNvPr id="0" name=""/>
        <dsp:cNvSpPr/>
      </dsp:nvSpPr>
      <dsp:spPr>
        <a:xfrm>
          <a:off x="5274238" y="0"/>
          <a:ext cx="1706831" cy="429029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a:t>Kate Stephenson</a:t>
          </a:r>
          <a:br>
            <a:rPr lang="en-GB" sz="1800" kern="1200"/>
          </a:br>
          <a:r>
            <a:rPr lang="en-GB" sz="1800" kern="1200"/>
            <a:t>Kirkland &amp; Ellis, London</a:t>
          </a:r>
          <a:endParaRPr lang="en-US" sz="1800" kern="1200"/>
        </a:p>
      </dsp:txBody>
      <dsp:txXfrm>
        <a:off x="5274238" y="1716116"/>
        <a:ext cx="1706831" cy="1716116"/>
      </dsp:txXfrm>
    </dsp:sp>
    <dsp:sp modelId="{115BCD4A-AA27-436F-B055-45330BDCFF5E}">
      <dsp:nvSpPr>
        <dsp:cNvPr id="0" name=""/>
        <dsp:cNvSpPr/>
      </dsp:nvSpPr>
      <dsp:spPr>
        <a:xfrm>
          <a:off x="5413321" y="257417"/>
          <a:ext cx="1428666" cy="1428666"/>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3000" r="-33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7032275" y="0"/>
          <a:ext cx="1706831" cy="429029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Vincent Vroom Loyens &amp; Loeff, Amsterdam</a:t>
          </a:r>
        </a:p>
      </dsp:txBody>
      <dsp:txXfrm>
        <a:off x="7032275" y="1716116"/>
        <a:ext cx="1706831" cy="1716116"/>
      </dsp:txXfrm>
    </dsp:sp>
    <dsp:sp modelId="{D0E2A5DC-7A71-45E3-B180-5B51167CCED2}">
      <dsp:nvSpPr>
        <dsp:cNvPr id="0" name=""/>
        <dsp:cNvSpPr/>
      </dsp:nvSpPr>
      <dsp:spPr>
        <a:xfrm>
          <a:off x="7171358" y="257417"/>
          <a:ext cx="1428666" cy="1428666"/>
        </a:xfrm>
        <a:prstGeom prst="ellipse">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09DFF284-D075-4FBA-9699-F4EE25B6AFCE}">
      <dsp:nvSpPr>
        <dsp:cNvPr id="0" name=""/>
        <dsp:cNvSpPr/>
      </dsp:nvSpPr>
      <dsp:spPr>
        <a:xfrm>
          <a:off x="8790312" y="0"/>
          <a:ext cx="1706831" cy="429029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Tommaso Foco</a:t>
          </a:r>
          <a:br>
            <a:rPr lang="en-US" sz="1800" kern="1200"/>
          </a:br>
          <a:r>
            <a:rPr lang="en-US" sz="1800" kern="1200"/>
            <a:t>Portolano Cavallo, Milan</a:t>
          </a:r>
        </a:p>
      </dsp:txBody>
      <dsp:txXfrm>
        <a:off x="8790312" y="1716116"/>
        <a:ext cx="1706831" cy="1716116"/>
      </dsp:txXfrm>
    </dsp:sp>
    <dsp:sp modelId="{A1292B87-9129-4CEE-A93C-2481FF9E37CA}">
      <dsp:nvSpPr>
        <dsp:cNvPr id="0" name=""/>
        <dsp:cNvSpPr/>
      </dsp:nvSpPr>
      <dsp:spPr>
        <a:xfrm>
          <a:off x="8929395" y="257417"/>
          <a:ext cx="1428666" cy="1428666"/>
        </a:xfrm>
        <a:prstGeom prst="ellipse">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29000" r="-29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3432232"/>
          <a:ext cx="9657491" cy="643543"/>
        </a:xfrm>
        <a:prstGeom prst="leftRight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0"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No reform of existing antecedent transaction laws</a:t>
          </a:r>
        </a:p>
        <a:p>
          <a:pPr marL="0" lvl="0" indent="0" algn="l" defTabSz="889000">
            <a:lnSpc>
              <a:spcPct val="90000"/>
            </a:lnSpc>
            <a:spcBef>
              <a:spcPct val="0"/>
            </a:spcBef>
            <a:spcAft>
              <a:spcPct val="35000"/>
            </a:spcAft>
            <a:buNone/>
          </a:pPr>
          <a:r>
            <a:rPr lang="en-US" sz="2000" kern="1200"/>
            <a:t>However, likely to fall within existing safe harbours</a:t>
          </a:r>
        </a:p>
      </dsp:txBody>
      <dsp:txXfrm>
        <a:off x="0" y="2370495"/>
        <a:ext cx="5166626" cy="2370495"/>
      </dsp:txXfrm>
    </dsp:sp>
    <dsp:sp modelId="{13D478B1-60A1-4953-8D5A-1778A8B4BC05}">
      <dsp:nvSpPr>
        <dsp:cNvPr id="0" name=""/>
        <dsp:cNvSpPr/>
      </dsp:nvSpPr>
      <dsp:spPr>
        <a:xfrm>
          <a:off x="1865782"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14097"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l" defTabSz="844550">
            <a:lnSpc>
              <a:spcPct val="90000"/>
            </a:lnSpc>
            <a:spcBef>
              <a:spcPct val="0"/>
            </a:spcBef>
            <a:spcAft>
              <a:spcPct val="35000"/>
            </a:spcAft>
            <a:buNone/>
          </a:pPr>
          <a:r>
            <a:rPr lang="en-US" sz="1900" kern="1200"/>
            <a:t>Legal acts necessary to continue the business during preparation of a composition or to implement the composition cannot be set aside if sanctioned by the court</a:t>
          </a:r>
        </a:p>
        <a:p>
          <a:pPr marL="0" lvl="0" indent="0" algn="l" defTabSz="844550">
            <a:lnSpc>
              <a:spcPct val="90000"/>
            </a:lnSpc>
            <a:spcBef>
              <a:spcPct val="0"/>
            </a:spcBef>
            <a:spcAft>
              <a:spcPct val="35000"/>
            </a:spcAft>
            <a:buNone/>
          </a:pPr>
          <a:r>
            <a:rPr lang="en-US" sz="1900" b="0" i="0" u="none" strike="noStrike" kern="1200" cap="none">
              <a:solidFill>
                <a:schemeClr val="dk1"/>
              </a:solidFill>
              <a:effectLst/>
              <a:latin typeface="+mn-lt"/>
              <a:ea typeface="+mn-ea"/>
              <a:cs typeface="Calibri"/>
              <a:sym typeface="Calibri"/>
            </a:rPr>
            <a:t>Possibility of tort-based actions by creditors not excluded, but these should not succeed unless the court was misled</a:t>
          </a:r>
          <a:endParaRPr lang="en-US" sz="1900" kern="1200"/>
        </a:p>
      </dsp:txBody>
      <dsp:txXfrm>
        <a:off x="5314097" y="2370495"/>
        <a:ext cx="5166626" cy="2370495"/>
      </dsp:txXfrm>
    </dsp:sp>
    <dsp:sp modelId="{D0E2A5DC-7A71-45E3-B180-5B51167CCED2}">
      <dsp:nvSpPr>
        <dsp:cNvPr id="0" name=""/>
        <dsp:cNvSpPr/>
      </dsp:nvSpPr>
      <dsp:spPr>
        <a:xfrm>
          <a:off x="7323890" y="84206"/>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marR="0" lvl="0" indent="0" algn="l" defTabSz="914400" eaLnBrk="1" fontAlgn="auto" latinLnBrk="0" hangingPunct="1">
            <a:lnSpc>
              <a:spcPct val="100000"/>
            </a:lnSpc>
            <a:spcBef>
              <a:spcPct val="0"/>
            </a:spcBef>
            <a:spcAft>
              <a:spcPts val="756"/>
            </a:spcAft>
            <a:buClrTx/>
            <a:buSzTx/>
            <a:buFontTx/>
            <a:buNone/>
            <a:tabLst/>
            <a:defRPr/>
          </a:pPr>
          <a:r>
            <a:rPr lang="en-US" sz="1800" kern="1200" dirty="0"/>
            <a:t>Draft law completely silent on directors’ duties</a:t>
          </a:r>
        </a:p>
        <a:p>
          <a:pPr marL="0" marR="0" lvl="0" indent="0" algn="l" defTabSz="914400" eaLnBrk="1" fontAlgn="auto" latinLnBrk="0" hangingPunct="1">
            <a:lnSpc>
              <a:spcPct val="100000"/>
            </a:lnSpc>
            <a:spcBef>
              <a:spcPct val="0"/>
            </a:spcBef>
            <a:spcAft>
              <a:spcPts val="756"/>
            </a:spcAft>
            <a:buClrTx/>
            <a:buSzTx/>
            <a:buFontTx/>
            <a:buNone/>
            <a:tabLst/>
            <a:defRPr/>
          </a:pPr>
          <a:r>
            <a:rPr lang="en-GB" sz="1800" kern="1200" dirty="0"/>
            <a:t>Directors should act with diligence and loyalty towards the company - best interest of the company?</a:t>
          </a:r>
        </a:p>
        <a:p>
          <a:pPr marL="0" marR="0" lvl="0" indent="0" algn="l" defTabSz="533400" eaLnBrk="1" fontAlgn="auto" latinLnBrk="0" hangingPunct="1">
            <a:lnSpc>
              <a:spcPct val="90000"/>
            </a:lnSpc>
            <a:spcBef>
              <a:spcPct val="0"/>
            </a:spcBef>
            <a:spcAft>
              <a:spcPts val="756"/>
            </a:spcAft>
            <a:buClrTx/>
            <a:buSzTx/>
            <a:buFontTx/>
            <a:buNone/>
            <a:tabLst/>
            <a:defRPr/>
          </a:pPr>
          <a:r>
            <a:rPr lang="en-GB" sz="1800" kern="1200" dirty="0"/>
            <a:t>The company’s interest is primarily dependent on the company’s corporate purpose set out in its statute. Creditors are not mentioned as another interest group to be considered, but given numerous creditor protection rules, it may be considered that the creditors’ interests should also be taken into account</a:t>
          </a:r>
          <a:endParaRPr lang="en-US" sz="1800" kern="1200" dirty="0"/>
        </a:p>
        <a:p>
          <a:pPr marL="0" lvl="0" algn="l" defTabSz="533400">
            <a:lnSpc>
              <a:spcPct val="90000"/>
            </a:lnSpc>
            <a:spcBef>
              <a:spcPct val="0"/>
            </a:spcBef>
            <a:spcAft>
              <a:spcPts val="756"/>
            </a:spcAft>
            <a:buNone/>
          </a:pPr>
          <a:endParaRPr lang="en-US" sz="1800" kern="1200" dirty="0"/>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Art 227.1 SCA: Company’s b</a:t>
          </a:r>
          <a:r>
            <a:rPr lang="en-US" sz="1800" u="none" kern="1200" dirty="0"/>
            <a:t>est interest</a:t>
          </a:r>
          <a:r>
            <a:rPr lang="en-US" sz="1800" kern="1200" dirty="0"/>
            <a:t>. Creditors’ tools (limited): Damages claim (art 1,902 CC) and corporate action (art 240 SCA) for prejudice to the company (ancillary and in case of assets shortfall)</a:t>
          </a:r>
        </a:p>
        <a:p>
          <a:pPr marL="0" lvl="0" indent="0" algn="l" defTabSz="800100">
            <a:lnSpc>
              <a:spcPct val="90000"/>
            </a:lnSpc>
            <a:spcBef>
              <a:spcPct val="0"/>
            </a:spcBef>
            <a:spcAft>
              <a:spcPct val="35000"/>
            </a:spcAft>
            <a:buNone/>
          </a:pPr>
          <a:r>
            <a:rPr lang="en-US" sz="1800" kern="1200" dirty="0"/>
            <a:t>Spanish pre-draft bill: Directive provisions are implicit in the law. No developments re. corporate actions / guilty insolvency (art 442 SIA)</a:t>
          </a:r>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Directors must set up a system of governance able to detect the occurrence of likelihood of insolvency and to explore whether a </a:t>
          </a:r>
          <a:r>
            <a:rPr lang="en-US" sz="1800" kern="1200" dirty="0" err="1"/>
            <a:t>reorganisation</a:t>
          </a:r>
          <a:r>
            <a:rPr lang="en-US" sz="1800" kern="1200" dirty="0"/>
            <a:t> plan is viable before filing for insolvency</a:t>
          </a:r>
        </a:p>
        <a:p>
          <a:pPr marL="0" lvl="0" indent="0" algn="l" defTabSz="800100">
            <a:lnSpc>
              <a:spcPct val="90000"/>
            </a:lnSpc>
            <a:spcBef>
              <a:spcPct val="0"/>
            </a:spcBef>
            <a:spcAft>
              <a:spcPct val="35000"/>
            </a:spcAft>
            <a:buNone/>
          </a:pPr>
          <a:r>
            <a:rPr lang="en-US" sz="1800" kern="1200" dirty="0"/>
            <a:t>Duty of auditors to report to the board when there is likelihood of insolvency and duty of the board to take action with a view to reorganize the business (filing for insolvency no longer enough to protect directors)</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endParaRPr lang="en-US" sz="2000" kern="1200" dirty="0"/>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0"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rtl="0">
            <a:lnSpc>
              <a:spcPct val="90000"/>
            </a:lnSpc>
            <a:spcBef>
              <a:spcPct val="0"/>
            </a:spcBef>
            <a:spcAft>
              <a:spcPct val="0"/>
            </a:spcAft>
            <a:buNone/>
          </a:pPr>
          <a:r>
            <a:rPr kumimoji="0" lang="en-GB" sz="2000" b="0" i="0" u="none" strike="noStrike" kern="1200" cap="none" spc="0" normalizeH="0" baseline="0" noProof="0">
              <a:ln>
                <a:noFill/>
              </a:ln>
              <a:solidFill>
                <a:srgbClr val="1C1C1C"/>
              </a:solidFill>
              <a:effectLst/>
              <a:uLnTx/>
              <a:uFillTx/>
              <a:latin typeface="Arial" panose="020B0604020202020204" pitchFamily="34" charset="0"/>
              <a:ea typeface="+mn-ea"/>
              <a:cs typeface="Arial" panose="020B0604020202020204" pitchFamily="34" charset="0"/>
            </a:rPr>
            <a:t>Directors’ general duties include duty to exercise reasonable care, skill and diligence</a:t>
          </a:r>
        </a:p>
        <a:p>
          <a:pPr marL="0" lvl="0" indent="0" algn="l" defTabSz="889000" rtl="0">
            <a:lnSpc>
              <a:spcPct val="90000"/>
            </a:lnSpc>
            <a:spcBef>
              <a:spcPct val="0"/>
            </a:spcBef>
            <a:spcAft>
              <a:spcPct val="0"/>
            </a:spcAft>
            <a:buNone/>
          </a:pPr>
          <a:endParaRPr kumimoji="0" lang="en-GB" sz="2000" b="0" i="0" u="none" strike="noStrike" kern="1200" cap="none" spc="0" normalizeH="0" baseline="0" noProof="0">
            <a:ln>
              <a:noFill/>
            </a:ln>
            <a:solidFill>
              <a:srgbClr val="1C1C1C"/>
            </a:solidFill>
            <a:effectLst/>
            <a:uLnTx/>
            <a:uFillTx/>
            <a:latin typeface="Arial" panose="020B0604020202020204" pitchFamily="34" charset="0"/>
            <a:ea typeface="+mn-ea"/>
            <a:cs typeface="Arial" panose="020B0604020202020204" pitchFamily="34" charset="0"/>
          </a:endParaRPr>
        </a:p>
        <a:p>
          <a:pPr marL="0" lvl="0" indent="0" algn="l" defTabSz="889000" rtl="0">
            <a:lnSpc>
              <a:spcPct val="90000"/>
            </a:lnSpc>
            <a:spcBef>
              <a:spcPct val="0"/>
            </a:spcBef>
            <a:spcAft>
              <a:spcPct val="0"/>
            </a:spcAft>
            <a:buNone/>
          </a:pPr>
          <a:r>
            <a:rPr kumimoji="0" lang="en-GB" sz="2000" b="0" i="0" u="none" strike="noStrike" kern="1200" cap="none" spc="0" normalizeH="0" baseline="0" noProof="0">
              <a:ln>
                <a:noFill/>
              </a:ln>
              <a:solidFill>
                <a:srgbClr val="1C1C1C"/>
              </a:solidFill>
              <a:effectLst/>
              <a:uLnTx/>
              <a:uFillTx/>
              <a:latin typeface="Arial" panose="020B0604020202020204" pitchFamily="34" charset="0"/>
              <a:ea typeface="+mn-ea"/>
              <a:cs typeface="Arial" panose="020B0604020202020204" pitchFamily="34" charset="0"/>
            </a:rPr>
            <a:t>Directors’ duties to the company extend to encompass those of creditors as a whole, where a company is in financial difficulties to the extent that its creditors are at risk</a:t>
          </a:r>
        </a:p>
        <a:p>
          <a:pPr marL="0" lvl="0" indent="0" algn="l" defTabSz="889000" rtl="0">
            <a:lnSpc>
              <a:spcPct val="90000"/>
            </a:lnSpc>
            <a:spcBef>
              <a:spcPct val="0"/>
            </a:spcBef>
            <a:spcAft>
              <a:spcPct val="0"/>
            </a:spcAft>
            <a:buNone/>
          </a:pPr>
          <a:r>
            <a:rPr kumimoji="0" lang="en-GB" sz="2000" b="0" i="0" u="none" strike="noStrike" kern="1200" cap="none" spc="0" normalizeH="0" baseline="0" noProof="0">
              <a:ln>
                <a:noFill/>
              </a:ln>
              <a:solidFill>
                <a:srgbClr val="1C1C1C"/>
              </a:solidFill>
              <a:effectLst/>
              <a:uLnTx/>
              <a:uFillTx/>
              <a:latin typeface="Arial" panose="020B0604020202020204" pitchFamily="34" charset="0"/>
              <a:ea typeface="+mn-ea"/>
              <a:cs typeface="Arial" panose="020B0604020202020204" pitchFamily="34" charset="0"/>
            </a:rPr>
            <a:t>Duty arises when the directors know, or should know, that the company is, or is likely to become, insolvent</a:t>
          </a:r>
        </a:p>
        <a:p>
          <a:pPr marL="0" lvl="0" indent="0" algn="l" defTabSz="889000" rtl="0">
            <a:lnSpc>
              <a:spcPct val="90000"/>
            </a:lnSpc>
            <a:spcBef>
              <a:spcPct val="0"/>
            </a:spcBef>
            <a:spcAft>
              <a:spcPct val="0"/>
            </a:spcAft>
            <a:buNone/>
          </a:pPr>
          <a:endParaRPr kumimoji="0" lang="en-GB" sz="2000" b="0" i="0" u="none" strike="noStrike" kern="1200" cap="none" spc="0" normalizeH="0" baseline="0" noProof="0">
            <a:ln>
              <a:noFill/>
            </a:ln>
            <a:solidFill>
              <a:srgbClr val="1C1C1C"/>
            </a:solidFill>
            <a:effectLst/>
            <a:uLnTx/>
            <a:uFillTx/>
            <a:latin typeface="Arial" panose="020B0604020202020204" pitchFamily="34" charset="0"/>
            <a:ea typeface="+mn-ea"/>
            <a:cs typeface="Arial" panose="020B0604020202020204" pitchFamily="34" charset="0"/>
          </a:endParaRPr>
        </a:p>
        <a:p>
          <a:pPr marL="0" lvl="0" indent="0" algn="l" defTabSz="889000" rtl="0">
            <a:lnSpc>
              <a:spcPct val="90000"/>
            </a:lnSpc>
            <a:spcBef>
              <a:spcPct val="0"/>
            </a:spcBef>
            <a:spcAft>
              <a:spcPct val="0"/>
            </a:spcAft>
            <a:buNone/>
          </a:pPr>
          <a:r>
            <a:rPr kumimoji="0" lang="en-GB" sz="2000" b="0" i="0" u="none" strike="noStrike" kern="1200" cap="none" spc="0" normalizeH="0" baseline="0" noProof="0">
              <a:ln>
                <a:noFill/>
              </a:ln>
              <a:solidFill>
                <a:srgbClr val="1C1C1C"/>
              </a:solidFill>
              <a:effectLst/>
              <a:uLnTx/>
              <a:uFillTx/>
              <a:latin typeface="Arial" panose="020B0604020202020204" pitchFamily="34" charset="0"/>
              <a:ea typeface="+mn-ea"/>
              <a:cs typeface="Arial" panose="020B0604020202020204" pitchFamily="34" charset="0"/>
            </a:rPr>
            <a:t>Potential penalties: personal liability; disqualification; (in extreme cases) criminal liability</a:t>
          </a:r>
          <a:endParaRPr lang="en-US" sz="2000" kern="1200"/>
        </a:p>
      </dsp:txBody>
      <dsp:txXfrm>
        <a:off x="0" y="2370495"/>
        <a:ext cx="5166626" cy="2370495"/>
      </dsp:txXfrm>
    </dsp:sp>
    <dsp:sp modelId="{13D478B1-60A1-4953-8D5A-1778A8B4BC05}">
      <dsp:nvSpPr>
        <dsp:cNvPr id="0" name=""/>
        <dsp:cNvSpPr/>
      </dsp:nvSpPr>
      <dsp:spPr>
        <a:xfrm>
          <a:off x="1865782"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14097"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l" defTabSz="844550">
            <a:lnSpc>
              <a:spcPct val="90000"/>
            </a:lnSpc>
            <a:spcBef>
              <a:spcPct val="0"/>
            </a:spcBef>
            <a:spcAft>
              <a:spcPct val="35000"/>
            </a:spcAft>
            <a:buNone/>
          </a:pPr>
          <a:r>
            <a:rPr lang="en-US" sz="1900" kern="1200"/>
            <a:t>Directors’ duty to act in the company’s corporate interest, which is comprised of all company stakeholders’ interest (e.g. shareholders, employees and creditors)</a:t>
          </a:r>
        </a:p>
        <a:p>
          <a:pPr marL="0" lvl="0" indent="0" algn="l" defTabSz="844550">
            <a:lnSpc>
              <a:spcPct val="90000"/>
            </a:lnSpc>
            <a:spcBef>
              <a:spcPct val="0"/>
            </a:spcBef>
            <a:spcAft>
              <a:spcPct val="35000"/>
            </a:spcAft>
            <a:buNone/>
          </a:pPr>
          <a:r>
            <a:rPr lang="en-US" sz="1900" kern="1200"/>
            <a:t>If in the zone of insolvency, more weight is attached to recourse options of (in the money) creditors</a:t>
          </a:r>
        </a:p>
        <a:p>
          <a:pPr marL="0" lvl="0" indent="0" algn="l" defTabSz="844550">
            <a:lnSpc>
              <a:spcPct val="90000"/>
            </a:lnSpc>
            <a:spcBef>
              <a:spcPct val="0"/>
            </a:spcBef>
            <a:spcAft>
              <a:spcPct val="35000"/>
            </a:spcAft>
            <a:buNone/>
          </a:pPr>
          <a:r>
            <a:rPr lang="en-US" sz="1900" kern="1200"/>
            <a:t>No statutory duty to avoid insolvency, but maintaining a going concern is the starting point and directors should take timely action to avoid insolvency (unless the better outcome for stakeholders)</a:t>
          </a:r>
        </a:p>
        <a:p>
          <a:pPr marL="0" lvl="0" indent="0" algn="l" defTabSz="844550">
            <a:lnSpc>
              <a:spcPct val="90000"/>
            </a:lnSpc>
            <a:spcBef>
              <a:spcPct val="0"/>
            </a:spcBef>
            <a:spcAft>
              <a:spcPct val="35000"/>
            </a:spcAft>
            <a:buNone/>
          </a:pPr>
          <a:r>
            <a:rPr lang="en-US" sz="1900" kern="1200"/>
            <a:t>Liability risks: personal liability for damages caused (company and creditors), liability for the shortfall in bankruptcy (bankrupt estate), disqualification, criminal liability (fraudulent acts)</a:t>
          </a:r>
        </a:p>
      </dsp:txBody>
      <dsp:txXfrm>
        <a:off x="5314097" y="2370495"/>
        <a:ext cx="5166626" cy="2370495"/>
      </dsp:txXfrm>
    </dsp:sp>
    <dsp:sp modelId="{D0E2A5DC-7A71-45E3-B180-5B51167CCED2}">
      <dsp:nvSpPr>
        <dsp:cNvPr id="0" name=""/>
        <dsp:cNvSpPr/>
      </dsp:nvSpPr>
      <dsp:spPr>
        <a:xfrm>
          <a:off x="7323890" y="84206"/>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800" kern="1200" dirty="0"/>
            <a:t>Scheme Recognition requires an </a:t>
          </a:r>
          <a:r>
            <a:rPr lang="en-US" sz="1800" i="1" kern="1200" dirty="0"/>
            <a:t>ad hoc </a:t>
          </a:r>
          <a:r>
            <a:rPr lang="en-US" sz="1800" kern="1200" dirty="0"/>
            <a:t>exequatur proc. Uncertainty on the effects that might be effectively recognized and legal route to obtain recognition</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18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US" sz="1800" kern="1200" dirty="0"/>
            <a:t>Practical Experience (Scheme + </a:t>
          </a:r>
          <a:r>
            <a:rPr lang="en-US" sz="1800" kern="1200" dirty="0" err="1"/>
            <a:t>Homologación</a:t>
          </a:r>
          <a:r>
            <a:rPr lang="en-US" sz="1800" kern="1200" dirty="0"/>
            <a:t>): (</a:t>
          </a:r>
          <a:r>
            <a:rPr lang="en-US" sz="1800" kern="1200" dirty="0" err="1"/>
            <a:t>i</a:t>
          </a:r>
          <a:r>
            <a:rPr lang="en-US" sz="1800" kern="1200" dirty="0"/>
            <a:t>) indirect recognition of all the effects of the Scheme, (ii) </a:t>
          </a:r>
          <a:r>
            <a:rPr lang="en-US" sz="1800" i="1" kern="1200" dirty="0"/>
            <a:t>de facto</a:t>
          </a:r>
          <a:r>
            <a:rPr lang="en-US" sz="1800" kern="1200" dirty="0"/>
            <a:t> application of cramdown rules and (iii) new money protection and protection from </a:t>
          </a:r>
          <a:r>
            <a:rPr lang="en-US" sz="1800" kern="1200" dirty="0" err="1"/>
            <a:t>clawback</a:t>
          </a:r>
          <a:r>
            <a:rPr lang="en-US" sz="1800" kern="1200" dirty="0"/>
            <a:t> actions and equitable subordination.</a:t>
          </a:r>
          <a:endParaRPr lang="es-ES" sz="1800" kern="1200" dirty="0"/>
        </a:p>
        <a:p>
          <a:pPr marL="0" lvl="0" algn="l" defTabSz="577850">
            <a:lnSpc>
              <a:spcPct val="90000"/>
            </a:lnSpc>
            <a:spcBef>
              <a:spcPct val="0"/>
            </a:spcBef>
            <a:spcAft>
              <a:spcPct val="35000"/>
            </a:spcAft>
            <a:buNone/>
          </a:pPr>
          <a:endParaRPr lang="en-US" sz="1800" kern="1200" dirty="0"/>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62280" tIns="462280" rIns="462280" bIns="462280" numCol="1" spcCol="1270" anchor="ctr" anchorCtr="0">
          <a:noAutofit/>
        </a:bodyPr>
        <a:lstStyle/>
        <a:p>
          <a:pPr marL="0" lvl="0" indent="0" algn="ctr" defTabSz="2889250">
            <a:lnSpc>
              <a:spcPct val="90000"/>
            </a:lnSpc>
            <a:spcBef>
              <a:spcPct val="0"/>
            </a:spcBef>
            <a:spcAft>
              <a:spcPct val="35000"/>
            </a:spcAft>
            <a:buNone/>
          </a:pPr>
          <a:endParaRPr lang="en-US" sz="6500" kern="1200"/>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0"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Well-established restructuring hub</a:t>
          </a:r>
        </a:p>
        <a:p>
          <a:pPr marL="0" lvl="0" indent="0" algn="l" defTabSz="889000">
            <a:lnSpc>
              <a:spcPct val="90000"/>
            </a:lnSpc>
            <a:spcBef>
              <a:spcPct val="0"/>
            </a:spcBef>
            <a:spcAft>
              <a:spcPct val="35000"/>
            </a:spcAft>
            <a:buNone/>
          </a:pPr>
          <a:r>
            <a:rPr lang="en-US" sz="2000" kern="1200"/>
            <a:t>Foreign proceedings capable of recognition in UK upon application under Cross-Border Insolvency Regulations… </a:t>
          </a:r>
        </a:p>
        <a:p>
          <a:pPr marL="0" lvl="0" indent="0" algn="l" defTabSz="889000">
            <a:lnSpc>
              <a:spcPct val="90000"/>
            </a:lnSpc>
            <a:spcBef>
              <a:spcPct val="0"/>
            </a:spcBef>
            <a:spcAft>
              <a:spcPct val="35000"/>
            </a:spcAft>
            <a:buNone/>
          </a:pPr>
          <a:r>
            <a:rPr lang="en-US" sz="2000" kern="1200"/>
            <a:t>…but limitations on recognition of substantive compromise given ‘rule in </a:t>
          </a:r>
          <a:r>
            <a:rPr lang="en-US" sz="2000" i="1" kern="1200"/>
            <a:t>Gibbs</a:t>
          </a:r>
          <a:r>
            <a:rPr lang="en-US" sz="2000" i="0" kern="1200"/>
            <a:t>’</a:t>
          </a:r>
          <a:endParaRPr lang="en-US" sz="2000" kern="1200"/>
        </a:p>
      </dsp:txBody>
      <dsp:txXfrm>
        <a:off x="0" y="2370495"/>
        <a:ext cx="5166626" cy="2370495"/>
      </dsp:txXfrm>
    </dsp:sp>
    <dsp:sp modelId="{13D478B1-60A1-4953-8D5A-1778A8B4BC05}">
      <dsp:nvSpPr>
        <dsp:cNvPr id="0" name=""/>
        <dsp:cNvSpPr/>
      </dsp:nvSpPr>
      <dsp:spPr>
        <a:xfrm>
          <a:off x="1865782"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14097"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Specialised judiciary team, operating nationwide</a:t>
          </a:r>
        </a:p>
        <a:p>
          <a:pPr marL="0" lvl="0" indent="0" algn="l" defTabSz="889000">
            <a:lnSpc>
              <a:spcPct val="90000"/>
            </a:lnSpc>
            <a:spcBef>
              <a:spcPct val="0"/>
            </a:spcBef>
            <a:spcAft>
              <a:spcPct val="35000"/>
            </a:spcAft>
            <a:buNone/>
          </a:pPr>
          <a:r>
            <a:rPr lang="en-US" sz="2000" kern="1200"/>
            <a:t>Foreign insolvency proceedings outside of scope EIR not recognised: Gategroup ruling blocks recognition of UK RP</a:t>
          </a:r>
        </a:p>
        <a:p>
          <a:pPr marL="0" lvl="0" indent="0" algn="l" defTabSz="889000">
            <a:lnSpc>
              <a:spcPct val="90000"/>
            </a:lnSpc>
            <a:spcBef>
              <a:spcPct val="0"/>
            </a:spcBef>
            <a:spcAft>
              <a:spcPct val="35000"/>
            </a:spcAft>
            <a:buNone/>
          </a:pPr>
          <a:r>
            <a:rPr lang="en-US" sz="2000" kern="1200"/>
            <a:t>UK Scheme assumed capable of recognition based on Dutch IPL (no case law), but potentially an issue in case of insolvent scheme company</a:t>
          </a:r>
        </a:p>
        <a:p>
          <a:pPr marL="0" lvl="0" indent="0" algn="l" defTabSz="889000">
            <a:lnSpc>
              <a:spcPct val="90000"/>
            </a:lnSpc>
            <a:spcBef>
              <a:spcPct val="0"/>
            </a:spcBef>
            <a:spcAft>
              <a:spcPct val="35000"/>
            </a:spcAft>
            <a:buNone/>
          </a:pPr>
          <a:endParaRPr lang="en-US" sz="2000" kern="1200"/>
        </a:p>
      </dsp:txBody>
      <dsp:txXfrm>
        <a:off x="5314097" y="2370495"/>
        <a:ext cx="5166626" cy="2370495"/>
      </dsp:txXfrm>
    </dsp:sp>
    <dsp:sp modelId="{D0E2A5DC-7A71-45E3-B180-5B51167CCED2}">
      <dsp:nvSpPr>
        <dsp:cNvPr id="0" name=""/>
        <dsp:cNvSpPr/>
      </dsp:nvSpPr>
      <dsp:spPr>
        <a:xfrm>
          <a:off x="7323890" y="84206"/>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8DF84-9295-49CA-B531-5709B04EB7DB}">
      <dsp:nvSpPr>
        <dsp:cNvPr id="0" name=""/>
        <dsp:cNvSpPr/>
      </dsp:nvSpPr>
      <dsp:spPr>
        <a:xfrm>
          <a:off x="0" y="0"/>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Title 1</a:t>
          </a:r>
        </a:p>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General Provisions</a:t>
          </a:r>
          <a:endParaRPr lang="en-US" sz="2000" b="1" u="none" kern="1200">
            <a:latin typeface="Arial" panose="020B0604020202020204" pitchFamily="34" charset="0"/>
            <a:cs typeface="Arial" panose="020B0604020202020204" pitchFamily="34" charset="0"/>
          </a:endParaRPr>
        </a:p>
      </dsp:txBody>
      <dsp:txXfrm>
        <a:off x="0" y="0"/>
        <a:ext cx="3286125" cy="1971675"/>
      </dsp:txXfrm>
    </dsp:sp>
    <dsp:sp modelId="{80B3D24D-2A6C-42A5-B615-231E4D2D3AB1}">
      <dsp:nvSpPr>
        <dsp:cNvPr id="0" name=""/>
        <dsp:cNvSpPr/>
      </dsp:nvSpPr>
      <dsp:spPr>
        <a:xfrm>
          <a:off x="3614737" y="39687"/>
          <a:ext cx="3286125" cy="1971675"/>
        </a:xfrm>
        <a:prstGeom prst="rect">
          <a:avLst/>
        </a:prstGeom>
        <a:solidFill>
          <a:schemeClr val="accent4">
            <a:hueOff val="2079139"/>
            <a:satOff val="-9594"/>
            <a:lumOff val="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Title II </a:t>
          </a:r>
        </a:p>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Preventative Restructuring Frameworks</a:t>
          </a:r>
        </a:p>
      </dsp:txBody>
      <dsp:txXfrm>
        <a:off x="3614737" y="39687"/>
        <a:ext cx="3286125" cy="1971675"/>
      </dsp:txXfrm>
    </dsp:sp>
    <dsp:sp modelId="{1C709460-99CD-46AF-AA17-9EFE1F4CE3E2}">
      <dsp:nvSpPr>
        <dsp:cNvPr id="0" name=""/>
        <dsp:cNvSpPr/>
      </dsp:nvSpPr>
      <dsp:spPr>
        <a:xfrm>
          <a:off x="7229475" y="39687"/>
          <a:ext cx="3286125" cy="1971675"/>
        </a:xfrm>
        <a:prstGeom prst="rect">
          <a:avLst/>
        </a:prstGeom>
        <a:solidFill>
          <a:schemeClr val="accent4">
            <a:hueOff val="4158277"/>
            <a:satOff val="-19187"/>
            <a:lumOff val="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Title III</a:t>
          </a:r>
        </a:p>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Discharge and Debt Disqualifications</a:t>
          </a:r>
        </a:p>
      </dsp:txBody>
      <dsp:txXfrm>
        <a:off x="7229475" y="39687"/>
        <a:ext cx="3286125" cy="1971675"/>
      </dsp:txXfrm>
    </dsp:sp>
    <dsp:sp modelId="{AAD8F3FD-2A42-41C9-AD7C-3D02EC4725D7}">
      <dsp:nvSpPr>
        <dsp:cNvPr id="0" name=""/>
        <dsp:cNvSpPr/>
      </dsp:nvSpPr>
      <dsp:spPr>
        <a:xfrm>
          <a:off x="0" y="2339975"/>
          <a:ext cx="3286125" cy="1971675"/>
        </a:xfrm>
        <a:prstGeom prst="rect">
          <a:avLst/>
        </a:prstGeom>
        <a:solidFill>
          <a:schemeClr val="accent4">
            <a:hueOff val="6237415"/>
            <a:satOff val="-28781"/>
            <a:lumOff val="1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Title IV</a:t>
          </a:r>
        </a:p>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Measures to increase the efficiency of procedures concerning restructuring, insolvency and discharge of debt</a:t>
          </a:r>
          <a:endParaRPr lang="en-US" sz="2000" b="1" u="none" kern="1200">
            <a:latin typeface="Arial" panose="020B0604020202020204" pitchFamily="34" charset="0"/>
            <a:cs typeface="Arial" panose="020B0604020202020204" pitchFamily="34" charset="0"/>
          </a:endParaRPr>
        </a:p>
      </dsp:txBody>
      <dsp:txXfrm>
        <a:off x="0" y="2339975"/>
        <a:ext cx="3286125" cy="1971675"/>
      </dsp:txXfrm>
    </dsp:sp>
    <dsp:sp modelId="{F4E73C5F-3924-4482-B378-00307922479B}">
      <dsp:nvSpPr>
        <dsp:cNvPr id="0" name=""/>
        <dsp:cNvSpPr/>
      </dsp:nvSpPr>
      <dsp:spPr>
        <a:xfrm>
          <a:off x="3614737" y="2339975"/>
          <a:ext cx="3286125" cy="1971675"/>
        </a:xfrm>
        <a:prstGeom prst="rect">
          <a:avLst/>
        </a:prstGeom>
        <a:solidFill>
          <a:schemeClr val="accent4">
            <a:hueOff val="8316554"/>
            <a:satOff val="-38374"/>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Title V</a:t>
          </a:r>
        </a:p>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Monitoring of procedures concerning restructuring, insolvency and discharge of debt</a:t>
          </a:r>
        </a:p>
      </dsp:txBody>
      <dsp:txXfrm>
        <a:off x="3614737" y="2339975"/>
        <a:ext cx="3286125" cy="1971675"/>
      </dsp:txXfrm>
    </dsp:sp>
    <dsp:sp modelId="{51552C16-66E9-4120-8B70-631685239398}">
      <dsp:nvSpPr>
        <dsp:cNvPr id="0" name=""/>
        <dsp:cNvSpPr/>
      </dsp:nvSpPr>
      <dsp:spPr>
        <a:xfrm>
          <a:off x="7229475" y="2339975"/>
          <a:ext cx="3286125" cy="1971675"/>
        </a:xfrm>
        <a:prstGeom prst="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Title VI</a:t>
          </a:r>
        </a:p>
        <a:p>
          <a:pPr marL="0" lvl="0" indent="0" algn="ctr" defTabSz="889000">
            <a:lnSpc>
              <a:spcPct val="90000"/>
            </a:lnSpc>
            <a:spcBef>
              <a:spcPct val="0"/>
            </a:spcBef>
            <a:spcAft>
              <a:spcPct val="35000"/>
            </a:spcAft>
            <a:buNone/>
          </a:pPr>
          <a:r>
            <a:rPr lang="en-GB" sz="2000" b="1" u="none" kern="1200">
              <a:latin typeface="Arial" panose="020B0604020202020204" pitchFamily="34" charset="0"/>
              <a:cs typeface="Arial" panose="020B0604020202020204" pitchFamily="34" charset="0"/>
            </a:rPr>
            <a:t>Final provisions</a:t>
          </a:r>
          <a:endParaRPr lang="en-US" sz="2000" b="1" u="none" kern="1200">
            <a:latin typeface="Arial" panose="020B0604020202020204" pitchFamily="34" charset="0"/>
            <a:cs typeface="Arial" panose="020B0604020202020204" pitchFamily="34" charset="0"/>
          </a:endParaRPr>
        </a:p>
      </dsp:txBody>
      <dsp:txXfrm>
        <a:off x="7229475" y="2339975"/>
        <a:ext cx="3286125" cy="1971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2254" y="0"/>
          <a:ext cx="2579851" cy="484689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Draft law to amend existing restructuring legal framework under Insolvency Law - was subject to public debate until  April 2021</a:t>
          </a:r>
        </a:p>
        <a:p>
          <a:pPr marL="0" lvl="0" indent="0" algn="l" defTabSz="800100">
            <a:lnSpc>
              <a:spcPct val="90000"/>
            </a:lnSpc>
            <a:spcBef>
              <a:spcPct val="0"/>
            </a:spcBef>
            <a:spcAft>
              <a:spcPct val="35000"/>
            </a:spcAft>
            <a:buNone/>
          </a:pPr>
          <a:r>
            <a:rPr lang="en-US" sz="1800" kern="1200" dirty="0"/>
            <a:t>Revised law published in June 2021</a:t>
          </a:r>
        </a:p>
        <a:p>
          <a:pPr marL="0" lvl="0" indent="0" algn="l" defTabSz="800100">
            <a:lnSpc>
              <a:spcPct val="90000"/>
            </a:lnSpc>
            <a:spcBef>
              <a:spcPct val="0"/>
            </a:spcBef>
            <a:spcAft>
              <a:spcPct val="35000"/>
            </a:spcAft>
            <a:buNone/>
          </a:pPr>
          <a:r>
            <a:rPr lang="en-US" sz="1800" kern="1200" dirty="0"/>
            <a:t>Implementation postponed to July 2022, however expected by Q1 2022</a:t>
          </a:r>
        </a:p>
        <a:p>
          <a:pPr marL="0" lvl="0" indent="0" algn="l" defTabSz="800100">
            <a:lnSpc>
              <a:spcPct val="90000"/>
            </a:lnSpc>
            <a:spcBef>
              <a:spcPct val="0"/>
            </a:spcBef>
            <a:spcAft>
              <a:spcPct val="35000"/>
            </a:spcAft>
            <a:buNone/>
          </a:pPr>
          <a:endParaRPr lang="en-US" sz="1800" kern="1200" dirty="0"/>
        </a:p>
      </dsp:txBody>
      <dsp:txXfrm>
        <a:off x="2254" y="1938759"/>
        <a:ext cx="2579851" cy="1938759"/>
      </dsp:txXfrm>
    </dsp:sp>
    <dsp:sp modelId="{7145AD04-C62D-4656-8CCD-9ABE31F466C3}">
      <dsp:nvSpPr>
        <dsp:cNvPr id="0" name=""/>
        <dsp:cNvSpPr/>
      </dsp:nvSpPr>
      <dsp:spPr>
        <a:xfrm>
          <a:off x="799030" y="59363"/>
          <a:ext cx="986713" cy="98083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2659708" y="0"/>
          <a:ext cx="2579851" cy="484689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GB" sz="1800" kern="1200" dirty="0"/>
            <a:t>Pre-draft bill (</a:t>
          </a:r>
          <a:r>
            <a:rPr lang="en-GB" sz="1800" i="1" kern="1200" dirty="0" err="1"/>
            <a:t>anteproyecto</a:t>
          </a:r>
          <a:r>
            <a:rPr lang="en-GB" sz="1800" i="1" kern="1200" dirty="0"/>
            <a:t> de ley</a:t>
          </a:r>
          <a:r>
            <a:rPr lang="en-GB" sz="1800" kern="1200" dirty="0"/>
            <a:t>) to amend the Spanish Insolvency Act to implement the Directive 2019/1023 published on 4 August 2021</a:t>
          </a:r>
          <a:br>
            <a:rPr lang="en-GB" sz="1800" kern="1200" dirty="0"/>
          </a:br>
          <a:endParaRPr lang="en-GB" sz="1800" kern="1200" dirty="0"/>
        </a:p>
        <a:p>
          <a:pPr marL="0" lvl="0" indent="0" algn="l" defTabSz="800100">
            <a:lnSpc>
              <a:spcPct val="90000"/>
            </a:lnSpc>
            <a:spcBef>
              <a:spcPct val="0"/>
            </a:spcBef>
            <a:spcAft>
              <a:spcPct val="35000"/>
            </a:spcAft>
            <a:buNone/>
          </a:pPr>
          <a:r>
            <a:rPr lang="en-GB" sz="1800" kern="1200" dirty="0"/>
            <a:t>Expected to be approved by 2Q 2022</a:t>
          </a:r>
          <a:endParaRPr lang="en-US" sz="1800" kern="1200" dirty="0"/>
        </a:p>
      </dsp:txBody>
      <dsp:txXfrm>
        <a:off x="2659708" y="1938759"/>
        <a:ext cx="2579851" cy="1938759"/>
      </dsp:txXfrm>
    </dsp:sp>
    <dsp:sp modelId="{53796CCC-5DAA-476C-87B6-CFF6013054B0}">
      <dsp:nvSpPr>
        <dsp:cNvPr id="0" name=""/>
        <dsp:cNvSpPr/>
      </dsp:nvSpPr>
      <dsp:spPr>
        <a:xfrm>
          <a:off x="3463024" y="54788"/>
          <a:ext cx="973220" cy="1024529"/>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5308184" y="0"/>
          <a:ext cx="2579851" cy="484689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Insolvency Code to come into force on 16 May 2022/31 December 2013: it implements many (but not all) provisions of the Directive</a:t>
          </a:r>
        </a:p>
        <a:p>
          <a:pPr marL="0" lvl="0" indent="0" algn="l" defTabSz="800100">
            <a:lnSpc>
              <a:spcPct val="90000"/>
            </a:lnSpc>
            <a:spcBef>
              <a:spcPct val="0"/>
            </a:spcBef>
            <a:spcAft>
              <a:spcPct val="35000"/>
            </a:spcAft>
            <a:buNone/>
          </a:pPr>
          <a:r>
            <a:rPr lang="en-US" sz="1800" kern="1200" dirty="0"/>
            <a:t>Provisions on early restructuring already in force</a:t>
          </a:r>
        </a:p>
        <a:p>
          <a:pPr marL="0" lvl="0" indent="0" algn="l" defTabSz="800100">
            <a:lnSpc>
              <a:spcPct val="90000"/>
            </a:lnSpc>
            <a:spcBef>
              <a:spcPct val="0"/>
            </a:spcBef>
            <a:spcAft>
              <a:spcPct val="35000"/>
            </a:spcAft>
            <a:buNone/>
          </a:pPr>
          <a:r>
            <a:rPr lang="en-US" sz="1800" kern="1200" dirty="0"/>
            <a:t>Full implementation of the Directive was due in July 2021, expected to be postponed to July 2022</a:t>
          </a:r>
          <a:endParaRPr lang="en-US" sz="1400" kern="1200" dirty="0"/>
        </a:p>
      </dsp:txBody>
      <dsp:txXfrm>
        <a:off x="5308184" y="1938759"/>
        <a:ext cx="2579851" cy="1938759"/>
      </dsp:txXfrm>
    </dsp:sp>
    <dsp:sp modelId="{13D478B1-60A1-4953-8D5A-1778A8B4BC05}">
      <dsp:nvSpPr>
        <dsp:cNvPr id="0" name=""/>
        <dsp:cNvSpPr/>
      </dsp:nvSpPr>
      <dsp:spPr>
        <a:xfrm>
          <a:off x="6076112" y="50712"/>
          <a:ext cx="1061539" cy="1002982"/>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21BAD07-BF1D-4CA8-8E0A-E2D94139535F}">
      <dsp:nvSpPr>
        <dsp:cNvPr id="0" name=""/>
        <dsp:cNvSpPr/>
      </dsp:nvSpPr>
      <dsp:spPr>
        <a:xfrm>
          <a:off x="7974203" y="0"/>
          <a:ext cx="2579851" cy="484689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endParaRPr lang="en-US" sz="2000" kern="1200"/>
        </a:p>
        <a:p>
          <a:pPr marL="0" lvl="0" indent="0" algn="ctr" defTabSz="889000">
            <a:lnSpc>
              <a:spcPct val="90000"/>
            </a:lnSpc>
            <a:spcBef>
              <a:spcPct val="0"/>
            </a:spcBef>
            <a:spcAft>
              <a:spcPct val="35000"/>
            </a:spcAft>
            <a:buNone/>
          </a:pPr>
          <a:endParaRPr lang="en-US" sz="1500" kern="1200"/>
        </a:p>
      </dsp:txBody>
      <dsp:txXfrm>
        <a:off x="7974203" y="1938759"/>
        <a:ext cx="2579851" cy="1938759"/>
      </dsp:txXfrm>
    </dsp:sp>
    <dsp:sp modelId="{0C8D57E0-552A-42C1-931F-EF0396BAD27C}">
      <dsp:nvSpPr>
        <dsp:cNvPr id="0" name=""/>
        <dsp:cNvSpPr/>
      </dsp:nvSpPr>
      <dsp:spPr>
        <a:xfrm>
          <a:off x="8752590" y="29536"/>
          <a:ext cx="1070755" cy="1026450"/>
        </a:xfrm>
        <a:prstGeom prst="ellipse">
          <a:avLst/>
        </a:prstGeom>
        <a:blipFill rotWithShape="1">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2257" y="3874207"/>
          <a:ext cx="9707721" cy="812381"/>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l" defTabSz="844550">
            <a:lnSpc>
              <a:spcPct val="90000"/>
            </a:lnSpc>
            <a:spcBef>
              <a:spcPct val="0"/>
            </a:spcBef>
            <a:spcAft>
              <a:spcPct val="35000"/>
            </a:spcAft>
            <a:buNone/>
          </a:pPr>
          <a:r>
            <a:rPr lang="en-US" sz="1900" kern="1200" dirty="0"/>
            <a:t>No early warning tools yet – information to be publicly available online “according to the law” </a:t>
          </a:r>
        </a:p>
        <a:p>
          <a:pPr marL="0" lvl="0" indent="0" algn="l" defTabSz="844550">
            <a:lnSpc>
              <a:spcPct val="90000"/>
            </a:lnSpc>
            <a:spcBef>
              <a:spcPct val="0"/>
            </a:spcBef>
            <a:spcAft>
              <a:spcPct val="35000"/>
            </a:spcAft>
            <a:buNone/>
          </a:pPr>
          <a:r>
            <a:rPr lang="en-US" sz="1900" kern="1200" dirty="0"/>
            <a:t>Reason for postponed implementation by July 2022</a:t>
          </a:r>
        </a:p>
        <a:p>
          <a:pPr marL="0" lvl="0" indent="0" algn="l" defTabSz="844550">
            <a:lnSpc>
              <a:spcPct val="90000"/>
            </a:lnSpc>
            <a:spcBef>
              <a:spcPct val="0"/>
            </a:spcBef>
            <a:spcAft>
              <a:spcPct val="35000"/>
            </a:spcAft>
            <a:buNone/>
          </a:pPr>
          <a:r>
            <a:rPr lang="en-US" sz="1900" kern="1200" dirty="0"/>
            <a:t>Side effects?</a:t>
          </a:r>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Rebuttable presumptions (SIA)</a:t>
          </a:r>
        </a:p>
        <a:p>
          <a:pPr marL="0" lvl="0" indent="0" algn="l" defTabSz="889000">
            <a:lnSpc>
              <a:spcPct val="90000"/>
            </a:lnSpc>
            <a:spcBef>
              <a:spcPct val="0"/>
            </a:spcBef>
            <a:spcAft>
              <a:spcPct val="35000"/>
            </a:spcAft>
            <a:buNone/>
          </a:pPr>
          <a:r>
            <a:rPr lang="en-US" sz="2000" kern="1200"/>
            <a:t>Early warning tools: Finance Ministry’s system (to be developed), business health self-diagnosis website and court clerk’s warning duty</a:t>
          </a:r>
        </a:p>
        <a:p>
          <a:pPr marL="0" lvl="0" indent="0" algn="l" defTabSz="889000">
            <a:lnSpc>
              <a:spcPct val="90000"/>
            </a:lnSpc>
            <a:spcBef>
              <a:spcPct val="0"/>
            </a:spcBef>
            <a:spcAft>
              <a:spcPct val="35000"/>
            </a:spcAft>
            <a:buNone/>
          </a:pPr>
          <a:r>
            <a:rPr lang="en-US" sz="2000" kern="1200"/>
            <a:t>Early restructuring plans (flexibility and new tools to grant efficiency)</a:t>
          </a:r>
        </a:p>
        <a:p>
          <a:pPr marL="0" lvl="0" indent="0" algn="l" defTabSz="889000">
            <a:lnSpc>
              <a:spcPct val="90000"/>
            </a:lnSpc>
            <a:spcBef>
              <a:spcPct val="0"/>
            </a:spcBef>
            <a:spcAft>
              <a:spcPct val="35000"/>
            </a:spcAft>
            <a:buNone/>
          </a:pPr>
          <a:r>
            <a:rPr lang="en-US" sz="2000" kern="1200"/>
            <a:t>Duty to file suspended until 30 June 22 due to Covid-19</a:t>
          </a:r>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Early warning: indicators of likelihood of insolvency (KPI evidencing ability to sustain debts for no less than 6 months; repeated delays in payments) </a:t>
          </a:r>
          <a:r>
            <a:rPr lang="en-US" sz="2000" kern="1200">
              <a:sym typeface="Symbol" panose="05050102010706020507" pitchFamily="18" charset="2"/>
            </a:rPr>
            <a:t> a</a:t>
          </a:r>
          <a:r>
            <a:rPr lang="en-US" sz="2000" kern="1200"/>
            <a:t>lert mechanisms (reporting system)</a:t>
          </a:r>
        </a:p>
        <a:p>
          <a:pPr marL="0" lvl="0" indent="0" algn="l" defTabSz="889000">
            <a:lnSpc>
              <a:spcPct val="90000"/>
            </a:lnSpc>
            <a:spcBef>
              <a:spcPct val="0"/>
            </a:spcBef>
            <a:spcAft>
              <a:spcPct val="35000"/>
            </a:spcAft>
            <a:buNone/>
          </a:pPr>
          <a:r>
            <a:rPr lang="en-US" sz="2000" kern="1200"/>
            <a:t>Early restructuring</a:t>
          </a:r>
        </a:p>
        <a:p>
          <a:pPr marL="0" lvl="0" indent="0" algn="l" defTabSz="889000">
            <a:lnSpc>
              <a:spcPct val="90000"/>
            </a:lnSpc>
            <a:spcBef>
              <a:spcPct val="0"/>
            </a:spcBef>
            <a:spcAft>
              <a:spcPct val="35000"/>
            </a:spcAft>
            <a:buNone/>
          </a:pPr>
          <a:r>
            <a:rPr lang="en-US" sz="2000" kern="1200"/>
            <a:t>Suspended until 31 Dec 23 due to Covid-19</a:t>
          </a:r>
        </a:p>
        <a:p>
          <a:pPr marL="0" lvl="0" indent="0" algn="ctr" defTabSz="889000">
            <a:lnSpc>
              <a:spcPct val="90000"/>
            </a:lnSpc>
            <a:spcBef>
              <a:spcPct val="0"/>
            </a:spcBef>
            <a:spcAft>
              <a:spcPct val="35000"/>
            </a:spcAft>
            <a:buNone/>
          </a:pPr>
          <a:endParaRPr lang="en-US" sz="1500" kern="1200"/>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09943" y="4736941"/>
          <a:ext cx="9653240" cy="993287"/>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0"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No formal early warning mechanisms</a:t>
          </a:r>
        </a:p>
        <a:p>
          <a:pPr marL="0" lvl="0" indent="0" algn="l" defTabSz="889000">
            <a:lnSpc>
              <a:spcPct val="90000"/>
            </a:lnSpc>
            <a:spcBef>
              <a:spcPct val="0"/>
            </a:spcBef>
            <a:spcAft>
              <a:spcPct val="35000"/>
            </a:spcAft>
            <a:buNone/>
          </a:pPr>
          <a:r>
            <a:rPr lang="en-US" sz="2000" kern="1200"/>
            <a:t>Audit reforms mooted, but plans scaled back</a:t>
          </a:r>
        </a:p>
      </dsp:txBody>
      <dsp:txXfrm>
        <a:off x="0" y="2370495"/>
        <a:ext cx="5166626" cy="2370495"/>
      </dsp:txXfrm>
    </dsp:sp>
    <dsp:sp modelId="{13D478B1-60A1-4953-8D5A-1778A8B4BC05}">
      <dsp:nvSpPr>
        <dsp:cNvPr id="0" name=""/>
        <dsp:cNvSpPr/>
      </dsp:nvSpPr>
      <dsp:spPr>
        <a:xfrm>
          <a:off x="1865782"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14097"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Legislator believes sufficient instruments are already available under the article 3 (b) criterion – (i) information counter of the Chamber of Commerce, (ii) the Entrepreneur Foundation. Therefore no specific legislation aimed at further  implementation</a:t>
          </a:r>
        </a:p>
        <a:p>
          <a:pPr marL="0" lvl="0" indent="0" algn="l" defTabSz="889000">
            <a:lnSpc>
              <a:spcPct val="90000"/>
            </a:lnSpc>
            <a:spcBef>
              <a:spcPct val="0"/>
            </a:spcBef>
            <a:spcAft>
              <a:spcPct val="35000"/>
            </a:spcAft>
            <a:buNone/>
          </a:pPr>
          <a:r>
            <a:rPr lang="en-US" sz="2000" kern="1200"/>
            <a:t>Stakeholder representatives largely agree – workers’ unions argue for implementation of article 3 (c) through statutory obligation for 3</a:t>
          </a:r>
          <a:r>
            <a:rPr lang="en-US" sz="2000" kern="1200" baseline="30000"/>
            <a:t>rd</a:t>
          </a:r>
          <a:r>
            <a:rPr lang="en-US" sz="2000" kern="1200"/>
            <a:t> parties to inform works council of financial difficulties, which seems undesirable given practical difficulties</a:t>
          </a:r>
        </a:p>
      </dsp:txBody>
      <dsp:txXfrm>
        <a:off x="5314097" y="2370495"/>
        <a:ext cx="5166626" cy="2370495"/>
      </dsp:txXfrm>
    </dsp:sp>
    <dsp:sp modelId="{D0E2A5DC-7A71-45E3-B180-5B51167CCED2}">
      <dsp:nvSpPr>
        <dsp:cNvPr id="0" name=""/>
        <dsp:cNvSpPr/>
      </dsp:nvSpPr>
      <dsp:spPr>
        <a:xfrm>
          <a:off x="7323890" y="97172"/>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marR="0" lvl="0" indent="0" algn="l" defTabSz="914400" eaLnBrk="1" fontAlgn="auto" latinLnBrk="0" hangingPunct="1">
            <a:lnSpc>
              <a:spcPct val="100000"/>
            </a:lnSpc>
            <a:spcBef>
              <a:spcPct val="0"/>
            </a:spcBef>
            <a:spcAft>
              <a:spcPts val="756"/>
            </a:spcAft>
            <a:buClrTx/>
            <a:buSzTx/>
            <a:buFontTx/>
            <a:buNone/>
            <a:tabLst/>
            <a:defRPr/>
          </a:pPr>
          <a:endParaRPr lang="en-US" sz="1800" kern="1200" dirty="0"/>
        </a:p>
        <a:p>
          <a:pPr marL="0" marR="0" lvl="0" indent="0" algn="l" defTabSz="914400" eaLnBrk="1" fontAlgn="auto" latinLnBrk="0" hangingPunct="1">
            <a:lnSpc>
              <a:spcPct val="100000"/>
            </a:lnSpc>
            <a:spcBef>
              <a:spcPct val="0"/>
            </a:spcBef>
            <a:spcAft>
              <a:spcPts val="756"/>
            </a:spcAft>
            <a:buClrTx/>
            <a:buSzTx/>
            <a:buFontTx/>
            <a:buNone/>
            <a:tabLst/>
            <a:defRPr/>
          </a:pPr>
          <a:r>
            <a:rPr lang="en-US" sz="1800" kern="1200" dirty="0"/>
            <a:t>Lack of effective preventive proceedings, loose ends</a:t>
          </a:r>
        </a:p>
        <a:p>
          <a:pPr marL="0" marR="0" lvl="0" indent="0" algn="l" defTabSz="914400" eaLnBrk="1" fontAlgn="auto" latinLnBrk="0" hangingPunct="1">
            <a:lnSpc>
              <a:spcPct val="100000"/>
            </a:lnSpc>
            <a:spcBef>
              <a:spcPct val="0"/>
            </a:spcBef>
            <a:spcAft>
              <a:spcPts val="756"/>
            </a:spcAft>
            <a:buClrTx/>
            <a:buSzTx/>
            <a:buFontTx/>
            <a:buNone/>
            <a:tabLst/>
            <a:defRPr/>
          </a:pPr>
          <a:r>
            <a:rPr lang="en-US" sz="1800" kern="1200" dirty="0"/>
            <a:t>Concept of imminent insolvency to be repealed </a:t>
          </a:r>
        </a:p>
        <a:p>
          <a:pPr marL="0" marR="0" lvl="0" indent="0" algn="l" defTabSz="577850" eaLnBrk="1" fontAlgn="auto" latinLnBrk="0" hangingPunct="1">
            <a:lnSpc>
              <a:spcPct val="90000"/>
            </a:lnSpc>
            <a:spcBef>
              <a:spcPct val="0"/>
            </a:spcBef>
            <a:spcAft>
              <a:spcPct val="35000"/>
            </a:spcAft>
            <a:buClrTx/>
            <a:buSzTx/>
            <a:buFontTx/>
            <a:buNone/>
            <a:tabLst/>
            <a:defRPr/>
          </a:pPr>
          <a:r>
            <a:rPr lang="en-US" sz="1800" kern="1200" dirty="0"/>
            <a:t>Rebuttable presumption of “difficulty” (under current insolvency law reference is made to only </a:t>
          </a:r>
          <a:r>
            <a:rPr lang="en-US" sz="1800" i="1" kern="1200" dirty="0"/>
            <a:t>financial</a:t>
          </a:r>
          <a:r>
            <a:rPr lang="en-US" sz="1800" kern="1200" dirty="0"/>
            <a:t> difficulty)</a:t>
          </a:r>
        </a:p>
        <a:p>
          <a:pPr marL="0" marR="0" lvl="0" indent="0" algn="l" defTabSz="577850" eaLnBrk="1" fontAlgn="auto" latinLnBrk="0" hangingPunct="1">
            <a:lnSpc>
              <a:spcPct val="90000"/>
            </a:lnSpc>
            <a:spcBef>
              <a:spcPct val="0"/>
            </a:spcBef>
            <a:spcAft>
              <a:spcPct val="35000"/>
            </a:spcAft>
            <a:buClrTx/>
            <a:buSzTx/>
            <a:buFontTx/>
            <a:buNone/>
            <a:tabLst/>
            <a:defRPr/>
          </a:pPr>
          <a:r>
            <a:rPr lang="en-US" sz="1800" kern="1200" dirty="0"/>
            <a:t>KPIs to be still discussed, now listing: (</a:t>
          </a:r>
          <a:r>
            <a:rPr lang="en-US" sz="1800" kern="1200" dirty="0" err="1"/>
            <a:t>i</a:t>
          </a:r>
          <a:r>
            <a:rPr lang="en-US" sz="1800" kern="1200" dirty="0"/>
            <a:t>) turnover decreased by 20% in the last six months, (ii) negative net assets or (iii) an event which can lead to any of the above</a:t>
          </a:r>
        </a:p>
        <a:p>
          <a:pPr marL="0" marR="0" lvl="0" indent="0" algn="l" defTabSz="577850" eaLnBrk="1" fontAlgn="auto" latinLnBrk="0" hangingPunct="1">
            <a:lnSpc>
              <a:spcPct val="90000"/>
            </a:lnSpc>
            <a:spcBef>
              <a:spcPct val="0"/>
            </a:spcBef>
            <a:spcAft>
              <a:spcPct val="35000"/>
            </a:spcAft>
            <a:buClrTx/>
            <a:buSzTx/>
            <a:buFontTx/>
            <a:buNone/>
            <a:tabLst/>
            <a:defRPr/>
          </a:pPr>
          <a:r>
            <a:rPr lang="en-US" sz="1800" kern="1200" dirty="0"/>
            <a:t>Elephant in the room: restructuring practitioners vs insolvency practitioners</a:t>
          </a:r>
        </a:p>
        <a:p>
          <a:pPr marL="0" lvl="0" algn="l" defTabSz="577850">
            <a:lnSpc>
              <a:spcPct val="90000"/>
            </a:lnSpc>
            <a:spcBef>
              <a:spcPct val="0"/>
            </a:spcBef>
            <a:spcAft>
              <a:spcPct val="35000"/>
            </a:spcAft>
            <a:buNone/>
          </a:pPr>
          <a:endParaRPr lang="en-US" sz="1800" kern="1200" dirty="0"/>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noProof="0" dirty="0">
              <a:solidFill>
                <a:prstClr val="black">
                  <a:hueOff val="0"/>
                  <a:satOff val="0"/>
                  <a:lumOff val="0"/>
                  <a:alphaOff val="0"/>
                </a:prstClr>
              </a:solidFill>
              <a:latin typeface="Arial" panose="020B0604020202020204"/>
              <a:ea typeface="+mn-ea"/>
              <a:cs typeface="+mn-cs"/>
            </a:rPr>
            <a:t>Actual insolvency </a:t>
          </a:r>
        </a:p>
        <a:p>
          <a:pPr marL="0" lvl="0" indent="0" algn="l" defTabSz="800100">
            <a:lnSpc>
              <a:spcPct val="90000"/>
            </a:lnSpc>
            <a:spcBef>
              <a:spcPct val="0"/>
            </a:spcBef>
            <a:spcAft>
              <a:spcPct val="35000"/>
            </a:spcAft>
            <a:buNone/>
          </a:pPr>
          <a:r>
            <a:rPr lang="en-US" sz="1800" kern="1200" noProof="0" dirty="0">
              <a:solidFill>
                <a:prstClr val="black">
                  <a:hueOff val="0"/>
                  <a:satOff val="0"/>
                  <a:lumOff val="0"/>
                  <a:alphaOff val="0"/>
                </a:prstClr>
              </a:solidFill>
              <a:latin typeface="Arial" panose="020B0604020202020204"/>
              <a:ea typeface="+mn-ea"/>
              <a:cs typeface="+mn-cs"/>
              <a:sym typeface="Wingdings" panose="05000000000000000000" pitchFamily="2" charset="2"/>
            </a:rPr>
            <a:t>vs </a:t>
          </a:r>
        </a:p>
        <a:p>
          <a:pPr marL="0" lvl="0" indent="0" algn="l" defTabSz="800100">
            <a:lnSpc>
              <a:spcPct val="90000"/>
            </a:lnSpc>
            <a:spcBef>
              <a:spcPct val="0"/>
            </a:spcBef>
            <a:spcAft>
              <a:spcPct val="35000"/>
            </a:spcAft>
            <a:buNone/>
          </a:pPr>
          <a:r>
            <a:rPr lang="en-US" sz="1800" kern="1200" noProof="0" dirty="0">
              <a:solidFill>
                <a:prstClr val="black">
                  <a:hueOff val="0"/>
                  <a:satOff val="0"/>
                  <a:lumOff val="0"/>
                  <a:alphaOff val="0"/>
                </a:prstClr>
              </a:solidFill>
              <a:latin typeface="Arial" panose="020B0604020202020204"/>
              <a:ea typeface="+mn-ea"/>
              <a:cs typeface="+mn-cs"/>
              <a:sym typeface="Wingdings" panose="05000000000000000000" pitchFamily="2" charset="2"/>
            </a:rPr>
            <a:t>Imminent insolvency </a:t>
          </a:r>
        </a:p>
        <a:p>
          <a:pPr marL="0" lvl="0" indent="0" algn="l" defTabSz="800100">
            <a:lnSpc>
              <a:spcPct val="90000"/>
            </a:lnSpc>
            <a:spcBef>
              <a:spcPct val="0"/>
            </a:spcBef>
            <a:spcAft>
              <a:spcPct val="35000"/>
            </a:spcAft>
            <a:buNone/>
          </a:pPr>
          <a:r>
            <a:rPr lang="en-US" sz="1800" kern="1200" noProof="0" dirty="0">
              <a:solidFill>
                <a:prstClr val="black">
                  <a:hueOff val="0"/>
                  <a:satOff val="0"/>
                  <a:lumOff val="0"/>
                  <a:alphaOff val="0"/>
                </a:prstClr>
              </a:solidFill>
              <a:latin typeface="Arial" panose="020B0604020202020204"/>
              <a:ea typeface="+mn-ea"/>
              <a:cs typeface="+mn-cs"/>
              <a:sym typeface="Wingdings" panose="05000000000000000000" pitchFamily="2" charset="2"/>
            </a:rPr>
            <a:t>vs </a:t>
          </a:r>
        </a:p>
        <a:p>
          <a:pPr marL="0" lvl="0" indent="0" algn="l" defTabSz="800100">
            <a:lnSpc>
              <a:spcPct val="90000"/>
            </a:lnSpc>
            <a:spcBef>
              <a:spcPct val="0"/>
            </a:spcBef>
            <a:spcAft>
              <a:spcPct val="35000"/>
            </a:spcAft>
            <a:buNone/>
          </a:pPr>
          <a:r>
            <a:rPr lang="en-US" sz="1800" kern="1200" noProof="0" dirty="0">
              <a:solidFill>
                <a:prstClr val="black">
                  <a:hueOff val="0"/>
                  <a:satOff val="0"/>
                  <a:lumOff val="0"/>
                  <a:alphaOff val="0"/>
                </a:prstClr>
              </a:solidFill>
              <a:latin typeface="Arial" panose="020B0604020202020204"/>
              <a:ea typeface="+mn-ea"/>
              <a:cs typeface="+mn-cs"/>
              <a:sym typeface="Wingdings" panose="05000000000000000000" pitchFamily="2" charset="2"/>
            </a:rPr>
            <a:t>Likelihood of insolvency </a:t>
          </a:r>
        </a:p>
        <a:p>
          <a:pPr marL="0" lvl="0" indent="0" algn="l" defTabSz="800100">
            <a:lnSpc>
              <a:spcPct val="90000"/>
            </a:lnSpc>
            <a:spcBef>
              <a:spcPct val="0"/>
            </a:spcBef>
            <a:spcAft>
              <a:spcPct val="35000"/>
            </a:spcAft>
            <a:buNone/>
          </a:pPr>
          <a:r>
            <a:rPr lang="en-GB" sz="1800" kern="1200" noProof="0" dirty="0"/>
            <a:t>Debtor’s filing may be suspended by insolvency court at the request of creditors holding ≥50% of the liabilities which may be affected by the restructuring plan if they can prove that such plan is likely to be approved</a:t>
          </a:r>
          <a:endParaRPr lang="en-US" sz="1800" kern="1200" dirty="0"/>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“Twilight zone” (12-month forecast)</a:t>
          </a:r>
        </a:p>
        <a:p>
          <a:pPr marL="0" lvl="0" indent="0" algn="ctr" defTabSz="800100">
            <a:lnSpc>
              <a:spcPct val="90000"/>
            </a:lnSpc>
            <a:spcBef>
              <a:spcPct val="0"/>
            </a:spcBef>
            <a:spcAft>
              <a:spcPct val="35000"/>
            </a:spcAft>
            <a:buNone/>
          </a:pPr>
          <a:r>
            <a:rPr lang="en-US" sz="1800" kern="1200" dirty="0"/>
            <a:t>vs</a:t>
          </a:r>
        </a:p>
        <a:p>
          <a:pPr marL="0" lvl="0" indent="0" algn="l" defTabSz="800100">
            <a:lnSpc>
              <a:spcPct val="90000"/>
            </a:lnSpc>
            <a:spcBef>
              <a:spcPct val="0"/>
            </a:spcBef>
            <a:spcAft>
              <a:spcPct val="35000"/>
            </a:spcAft>
            <a:buNone/>
          </a:pPr>
          <a:r>
            <a:rPr lang="en-US" sz="1800" kern="1200" dirty="0"/>
            <a:t>Likelihood of insolvency (6-month forecast)</a:t>
          </a:r>
        </a:p>
        <a:p>
          <a:pPr marL="0" lvl="0" indent="0" algn="ctr" defTabSz="800100">
            <a:lnSpc>
              <a:spcPct val="90000"/>
            </a:lnSpc>
            <a:spcBef>
              <a:spcPct val="0"/>
            </a:spcBef>
            <a:spcAft>
              <a:spcPct val="35000"/>
            </a:spcAft>
            <a:buNone/>
          </a:pPr>
          <a:r>
            <a:rPr lang="en-US" sz="1800" kern="1200" dirty="0"/>
            <a:t>vs</a:t>
          </a:r>
        </a:p>
        <a:p>
          <a:pPr marL="0" lvl="0" indent="0" algn="l" defTabSz="800100">
            <a:lnSpc>
              <a:spcPct val="90000"/>
            </a:lnSpc>
            <a:spcBef>
              <a:spcPct val="0"/>
            </a:spcBef>
            <a:spcAft>
              <a:spcPct val="35000"/>
            </a:spcAft>
            <a:buNone/>
          </a:pPr>
          <a:r>
            <a:rPr lang="en-US" sz="1800" kern="1200" dirty="0"/>
            <a:t>Insolvency</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Early restructuring tools</a:t>
          </a:r>
        </a:p>
        <a:p>
          <a:pPr marL="0" lvl="0" indent="0" algn="l" defTabSz="800100">
            <a:lnSpc>
              <a:spcPct val="90000"/>
            </a:lnSpc>
            <a:spcBef>
              <a:spcPct val="0"/>
            </a:spcBef>
            <a:spcAft>
              <a:spcPct val="35000"/>
            </a:spcAft>
            <a:buNone/>
          </a:pPr>
          <a:endParaRPr lang="en-US" sz="1800" kern="1200" dirty="0"/>
        </a:p>
        <a:p>
          <a:pPr marL="0" lvl="0" indent="0" algn="l" defTabSz="800100">
            <a:lnSpc>
              <a:spcPct val="90000"/>
            </a:lnSpc>
            <a:spcBef>
              <a:spcPct val="0"/>
            </a:spcBef>
            <a:spcAft>
              <a:spcPct val="35000"/>
            </a:spcAft>
            <a:buNone/>
          </a:pPr>
          <a:r>
            <a:rPr lang="en-US" sz="1800" kern="1200" dirty="0"/>
            <a:t>Incentive measures</a:t>
          </a:r>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4D83-F539-4CFC-8AD2-FBEB827009BD}">
      <dsp:nvSpPr>
        <dsp:cNvPr id="0" name=""/>
        <dsp:cNvSpPr/>
      </dsp:nvSpPr>
      <dsp:spPr>
        <a:xfrm>
          <a:off x="0"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No requirement to be insolvent or likely to become insolvent</a:t>
          </a:r>
        </a:p>
        <a:p>
          <a:pPr marL="0" lvl="0" indent="0" algn="l" defTabSz="889000">
            <a:lnSpc>
              <a:spcPct val="90000"/>
            </a:lnSpc>
            <a:spcBef>
              <a:spcPct val="0"/>
            </a:spcBef>
            <a:spcAft>
              <a:spcPct val="35000"/>
            </a:spcAft>
            <a:buNone/>
          </a:pPr>
          <a:endParaRPr lang="en-US" sz="2000" kern="1200">
            <a:latin typeface="Arial" panose="020B0604020202020204" pitchFamily="34" charset="0"/>
            <a:cs typeface="Arial" panose="020B0604020202020204" pitchFamily="34" charset="0"/>
          </a:endParaRPr>
        </a:p>
        <a:p>
          <a:pPr marL="0" lvl="0" indent="0" algn="l"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Financial difficulties criterion</a:t>
          </a:r>
          <a:r>
            <a:rPr lang="en-US" sz="2000" kern="1200">
              <a:solidFill>
                <a:schemeClr val="tx1"/>
              </a:solidFill>
              <a:latin typeface="Arial" panose="020B0604020202020204" pitchFamily="34" charset="0"/>
              <a:cs typeface="Arial" panose="020B0604020202020204" pitchFamily="34" charset="0"/>
            </a:rPr>
            <a:t>: the company must have encountered, or be likely to encounter, financial difficulties that are affecting (or will or may affect) its ability to carry on business as a going concern</a:t>
          </a:r>
        </a:p>
        <a:p>
          <a:pPr marL="0" lvl="0" indent="0" algn="l" defTabSz="889000">
            <a:lnSpc>
              <a:spcPct val="90000"/>
            </a:lnSpc>
            <a:spcBef>
              <a:spcPct val="0"/>
            </a:spcBef>
            <a:spcAft>
              <a:spcPct val="35000"/>
            </a:spcAft>
            <a:buNone/>
          </a:pPr>
          <a:endParaRPr lang="en-US" sz="2000" kern="1200">
            <a:latin typeface="Arial" panose="020B0604020202020204" pitchFamily="34" charset="0"/>
            <a:cs typeface="Arial" panose="020B0604020202020204" pitchFamily="34" charset="0"/>
          </a:endParaRPr>
        </a:p>
        <a:p>
          <a:pPr marL="0" lvl="0" indent="0" algn="l" defTabSz="889000">
            <a:lnSpc>
              <a:spcPct val="90000"/>
            </a:lnSpc>
            <a:spcBef>
              <a:spcPct val="0"/>
            </a:spcBef>
            <a:spcAft>
              <a:spcPct val="35000"/>
            </a:spcAft>
            <a:buNone/>
          </a:pPr>
          <a:r>
            <a:rPr lang="en-US" sz="2000" kern="1200">
              <a:latin typeface="Arial" panose="020B0604020202020204" pitchFamily="34" charset="0"/>
              <a:cs typeface="Arial" panose="020B0604020202020204" pitchFamily="34" charset="0"/>
            </a:rPr>
            <a:t>Test interpreted expansively; likely to be easy to satisfy in practice</a:t>
          </a:r>
          <a:endParaRPr lang="en-US" sz="2000" kern="1200"/>
        </a:p>
      </dsp:txBody>
      <dsp:txXfrm>
        <a:off x="0" y="2370495"/>
        <a:ext cx="5166626" cy="2370495"/>
      </dsp:txXfrm>
    </dsp:sp>
    <dsp:sp modelId="{13D478B1-60A1-4953-8D5A-1778A8B4BC05}">
      <dsp:nvSpPr>
        <dsp:cNvPr id="0" name=""/>
        <dsp:cNvSpPr/>
      </dsp:nvSpPr>
      <dsp:spPr>
        <a:xfrm>
          <a:off x="1865782" y="67600"/>
          <a:ext cx="1284747" cy="128405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66478CF-9F0F-42C8-85D1-F5922F43CBE7}">
      <dsp:nvSpPr>
        <dsp:cNvPr id="0" name=""/>
        <dsp:cNvSpPr/>
      </dsp:nvSpPr>
      <dsp:spPr>
        <a:xfrm>
          <a:off x="5314097" y="0"/>
          <a:ext cx="5166626"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en-US" sz="2000" kern="1200"/>
            <a:t>WHOA threshold test – whether it can reasonably be expected that the debtor will be unable to pay its debts (unavoidably insolvent)</a:t>
          </a:r>
        </a:p>
        <a:p>
          <a:pPr marL="0" lvl="0" indent="0" algn="l" defTabSz="889000">
            <a:lnSpc>
              <a:spcPct val="90000"/>
            </a:lnSpc>
            <a:spcBef>
              <a:spcPct val="0"/>
            </a:spcBef>
            <a:spcAft>
              <a:spcPct val="35000"/>
            </a:spcAft>
            <a:buNone/>
          </a:pPr>
          <a:r>
            <a:rPr lang="en-US" sz="2000" kern="1200"/>
            <a:t>Test is met if the debtor will become insolvent without restructuring its debts</a:t>
          </a:r>
        </a:p>
        <a:p>
          <a:pPr marL="0" lvl="0" indent="0" algn="l" defTabSz="889000">
            <a:lnSpc>
              <a:spcPct val="90000"/>
            </a:lnSpc>
            <a:spcBef>
              <a:spcPct val="0"/>
            </a:spcBef>
            <a:spcAft>
              <a:spcPct val="35000"/>
            </a:spcAft>
            <a:buNone/>
          </a:pPr>
          <a:r>
            <a:rPr lang="en-US" sz="2000" kern="1200"/>
            <a:t>Test is similar to that of the Dutch suspension of payments proceedings and has already proven to be relatively easy to satisfy in practice</a:t>
          </a:r>
        </a:p>
      </dsp:txBody>
      <dsp:txXfrm>
        <a:off x="5314097" y="2370495"/>
        <a:ext cx="5166626" cy="2370495"/>
      </dsp:txXfrm>
    </dsp:sp>
    <dsp:sp modelId="{D0E2A5DC-7A71-45E3-B180-5B51167CCED2}">
      <dsp:nvSpPr>
        <dsp:cNvPr id="0" name=""/>
        <dsp:cNvSpPr/>
      </dsp:nvSpPr>
      <dsp:spPr>
        <a:xfrm>
          <a:off x="7323890" y="97172"/>
          <a:ext cx="1171116" cy="1202099"/>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506D8-DB01-4982-A855-28D52A70EEF4}">
      <dsp:nvSpPr>
        <dsp:cNvPr id="0" name=""/>
        <dsp:cNvSpPr/>
      </dsp:nvSpPr>
      <dsp:spPr>
        <a:xfrm>
          <a:off x="1929"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Completely in control, both in restructuring and composition</a:t>
          </a:r>
        </a:p>
        <a:p>
          <a:pPr marL="0" lvl="0" indent="0" algn="l" defTabSz="800100">
            <a:lnSpc>
              <a:spcPct val="90000"/>
            </a:lnSpc>
            <a:spcBef>
              <a:spcPct val="0"/>
            </a:spcBef>
            <a:spcAft>
              <a:spcPct val="35000"/>
            </a:spcAft>
            <a:buNone/>
          </a:pPr>
          <a:r>
            <a:rPr lang="en-US" sz="1800" kern="1200" dirty="0"/>
            <a:t>Vague: should be clarified that company law continues to regulate and not insolvency law</a:t>
          </a:r>
        </a:p>
      </dsp:txBody>
      <dsp:txXfrm>
        <a:off x="1929" y="2370495"/>
        <a:ext cx="3429040" cy="2370495"/>
      </dsp:txXfrm>
    </dsp:sp>
    <dsp:sp modelId="{7145AD04-C62D-4656-8CCD-9ABE31F466C3}">
      <dsp:nvSpPr>
        <dsp:cNvPr id="0" name=""/>
        <dsp:cNvSpPr/>
      </dsp:nvSpPr>
      <dsp:spPr>
        <a:xfrm>
          <a:off x="1113503" y="72583"/>
          <a:ext cx="1206441" cy="119925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6AF1E19D-AA7E-4105-B39A-C3D2003BE7F8}">
      <dsp:nvSpPr>
        <dsp:cNvPr id="0" name=""/>
        <dsp:cNvSpPr/>
      </dsp:nvSpPr>
      <dsp:spPr>
        <a:xfrm>
          <a:off x="3534115"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100000"/>
            </a:lnSpc>
            <a:spcBef>
              <a:spcPct val="0"/>
            </a:spcBef>
            <a:spcAft>
              <a:spcPts val="756"/>
            </a:spcAft>
            <a:buNone/>
          </a:pPr>
          <a:r>
            <a:rPr lang="es-ES" sz="1800" kern="1200" dirty="0"/>
            <a:t>Directors remain in control </a:t>
          </a:r>
        </a:p>
        <a:p>
          <a:pPr marL="0" lvl="0" indent="0" algn="l" defTabSz="800100">
            <a:lnSpc>
              <a:spcPct val="100000"/>
            </a:lnSpc>
            <a:spcBef>
              <a:spcPct val="0"/>
            </a:spcBef>
            <a:spcAft>
              <a:spcPts val="756"/>
            </a:spcAft>
            <a:buNone/>
          </a:pPr>
          <a:r>
            <a:rPr lang="es-ES" sz="1800" kern="1200" dirty="0"/>
            <a:t>Exception: When current insolvency, creditors holding ≥40% of the total debt may request to the court the appointment of a restructuring expert with capacity to take over the debtor’s management and disposal powers</a:t>
          </a:r>
        </a:p>
        <a:p>
          <a:pPr marL="0" lvl="0" indent="0" algn="l" defTabSz="800100">
            <a:lnSpc>
              <a:spcPct val="100000"/>
            </a:lnSpc>
            <a:spcBef>
              <a:spcPct val="0"/>
            </a:spcBef>
            <a:spcAft>
              <a:spcPts val="756"/>
            </a:spcAft>
            <a:buNone/>
          </a:pPr>
          <a:r>
            <a:rPr lang="es-ES" sz="1800" kern="1200" dirty="0"/>
            <a:t>Debtors may oppose the kind of powers granted </a:t>
          </a:r>
        </a:p>
        <a:p>
          <a:pPr marL="0" lvl="0" indent="0" algn="l" defTabSz="800100">
            <a:lnSpc>
              <a:spcPct val="100000"/>
            </a:lnSpc>
            <a:spcBef>
              <a:spcPct val="0"/>
            </a:spcBef>
            <a:spcAft>
              <a:spcPts val="756"/>
            </a:spcAft>
            <a:buNone/>
          </a:pPr>
          <a:r>
            <a:rPr lang="es-ES" sz="1800" kern="1200" dirty="0"/>
            <a:t>(substitution / intervention), but not the actual appointment of the expert</a:t>
          </a:r>
          <a:endParaRPr lang="en-US" sz="1800" kern="1200" dirty="0"/>
        </a:p>
      </dsp:txBody>
      <dsp:txXfrm>
        <a:off x="3534115" y="2370495"/>
        <a:ext cx="3429040" cy="2370495"/>
      </dsp:txXfrm>
    </dsp:sp>
    <dsp:sp modelId="{53796CCC-5DAA-476C-87B6-CFF6013054B0}">
      <dsp:nvSpPr>
        <dsp:cNvPr id="0" name=""/>
        <dsp:cNvSpPr/>
      </dsp:nvSpPr>
      <dsp:spPr>
        <a:xfrm>
          <a:off x="4653664" y="66988"/>
          <a:ext cx="1189943" cy="1252678"/>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3034D83-F539-4CFC-8AD2-FBEB827009BD}">
      <dsp:nvSpPr>
        <dsp:cNvPr id="0" name=""/>
        <dsp:cNvSpPr/>
      </dsp:nvSpPr>
      <dsp:spPr>
        <a:xfrm>
          <a:off x="7054368" y="0"/>
          <a:ext cx="3429040" cy="5926238"/>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t>Directors in full control</a:t>
          </a:r>
        </a:p>
        <a:p>
          <a:pPr marL="0" lvl="0" indent="0" algn="l" defTabSz="800100">
            <a:lnSpc>
              <a:spcPct val="90000"/>
            </a:lnSpc>
            <a:spcBef>
              <a:spcPct val="0"/>
            </a:spcBef>
            <a:spcAft>
              <a:spcPct val="35000"/>
            </a:spcAft>
            <a:buNone/>
          </a:pPr>
          <a:r>
            <a:rPr lang="en-US" sz="1800" kern="1200" dirty="0"/>
            <a:t>Only actions falling outside the course of business require prior approval of the court</a:t>
          </a:r>
        </a:p>
        <a:p>
          <a:pPr marL="0" lvl="0" indent="0" algn="l" defTabSz="800100">
            <a:lnSpc>
              <a:spcPct val="90000"/>
            </a:lnSpc>
            <a:spcBef>
              <a:spcPct val="0"/>
            </a:spcBef>
            <a:spcAft>
              <a:spcPct val="35000"/>
            </a:spcAft>
            <a:buNone/>
          </a:pPr>
          <a:endParaRPr lang="en-US" sz="1800" kern="1200" dirty="0"/>
        </a:p>
      </dsp:txBody>
      <dsp:txXfrm>
        <a:off x="7054368" y="2370495"/>
        <a:ext cx="3429040" cy="2370495"/>
      </dsp:txXfrm>
    </dsp:sp>
    <dsp:sp modelId="{13D478B1-60A1-4953-8D5A-1778A8B4BC05}">
      <dsp:nvSpPr>
        <dsp:cNvPr id="0" name=""/>
        <dsp:cNvSpPr/>
      </dsp:nvSpPr>
      <dsp:spPr>
        <a:xfrm>
          <a:off x="8131582" y="62005"/>
          <a:ext cx="1297929" cy="1226333"/>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CD34E29F-4F99-4017-994B-7441732B7E8C}">
      <dsp:nvSpPr>
        <dsp:cNvPr id="0" name=""/>
        <dsp:cNvSpPr/>
      </dsp:nvSpPr>
      <dsp:spPr>
        <a:xfrm>
          <a:off x="419890" y="4740990"/>
          <a:ext cx="9657490" cy="888935"/>
        </a:xfrm>
        <a:prstGeom prst="leftRightArrow">
          <a:avLst/>
        </a:prstGeom>
        <a:noFill/>
        <a:ln w="19050" cap="flat" cmpd="sng" algn="ctr">
          <a:noFill/>
          <a:prstDash val="solid"/>
          <a:miter lim="800000"/>
        </a:ln>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1"/>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1"/>
              <a:t>Click to edit Master subtitle style</a:t>
            </a:r>
            <a:endParaRPr lang="en-GB"/>
          </a:p>
        </p:txBody>
      </p:sp>
      <p:sp>
        <p:nvSpPr>
          <p:cNvPr id="4" name="Date Placeholder 3"/>
          <p:cNvSpPr>
            <a:spLocks noGrp="1"/>
          </p:cNvSpPr>
          <p:nvPr>
            <p:ph type="dt" sz="half" idx="10"/>
          </p:nvPr>
        </p:nvSpPr>
        <p:spPr/>
        <p:txBody>
          <a:bodyPr/>
          <a:lstStyle/>
          <a:p>
            <a:fld id="{9726AF74-4FEE-48E9-8B62-DD5791A9141C}" type="datetimeFigureOut">
              <a:rPr lang="en-GB" smtClean="0"/>
              <a:t>27/11/2021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39298435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Date Placeholder 3"/>
          <p:cNvSpPr>
            <a:spLocks noGrp="1"/>
          </p:cNvSpPr>
          <p:nvPr>
            <p:ph type="dt" sz="half" idx="10"/>
          </p:nvPr>
        </p:nvSpPr>
        <p:spPr/>
        <p:txBody>
          <a:bodyPr/>
          <a:lstStyle/>
          <a:p>
            <a:fld id="{9726AF74-4FEE-48E9-8B62-DD5791A9141C}" type="datetimeFigureOut">
              <a:rPr lang="en-GB" smtClean="0"/>
              <a:t>27/11/2021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39059204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1"/>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Date Placeholder 3"/>
          <p:cNvSpPr>
            <a:spLocks noGrp="1"/>
          </p:cNvSpPr>
          <p:nvPr>
            <p:ph type="dt" sz="half" idx="10"/>
          </p:nvPr>
        </p:nvSpPr>
        <p:spPr/>
        <p:txBody>
          <a:bodyPr/>
          <a:lstStyle/>
          <a:p>
            <a:fld id="{9726AF74-4FEE-48E9-8B62-DD5791A9141C}" type="datetimeFigureOut">
              <a:rPr lang="en-GB" smtClean="0"/>
              <a:t>27/11/2021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5455377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2800" b="1" baseline="0"/>
            </a:lvl1pPr>
          </a:lstStyle>
          <a:p>
            <a:r>
              <a:rPr lang="en-US" dirty="1"/>
              <a:t>Click to edit Master title style</a:t>
            </a:r>
            <a:endParaRPr lang="en-GB"/>
          </a:p>
        </p:txBody>
      </p:sp>
      <p:sp>
        <p:nvSpPr>
          <p:cNvPr id="3" name="Content Placeholder 2"/>
          <p:cNvSpPr>
            <a:spLocks noGrp="1"/>
          </p:cNvSpPr>
          <p:nvPr>
            <p:ph idx="1"/>
          </p:nvPr>
        </p:nvSpPr>
        <p:spPr/>
        <p:txBody>
          <a:body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Date Placeholder 3"/>
          <p:cNvSpPr>
            <a:spLocks noGrp="1"/>
          </p:cNvSpPr>
          <p:nvPr>
            <p:ph type="dt" sz="half" idx="10"/>
          </p:nvPr>
        </p:nvSpPr>
        <p:spPr/>
        <p:txBody>
          <a:bodyPr/>
          <a:lstStyle/>
          <a:p>
            <a:fld id="{9726AF74-4FEE-48E9-8B62-DD5791A9141C}" type="datetimeFigureOut">
              <a:rPr lang="en-GB" smtClean="0"/>
              <a:t>27/11/2021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2317125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1"/>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1"/>
              <a:t>Edit Master text styles</a:t>
            </a:r>
          </a:p>
        </p:txBody>
      </p:sp>
      <p:sp>
        <p:nvSpPr>
          <p:cNvPr id="4" name="Date Placeholder 3"/>
          <p:cNvSpPr>
            <a:spLocks noGrp="1"/>
          </p:cNvSpPr>
          <p:nvPr>
            <p:ph type="dt" sz="half" idx="10"/>
          </p:nvPr>
        </p:nvSpPr>
        <p:spPr/>
        <p:txBody>
          <a:bodyPr/>
          <a:lstStyle/>
          <a:p>
            <a:fld id="{9726AF74-4FEE-48E9-8B62-DD5791A9141C}" type="datetimeFigureOut">
              <a:rPr lang="en-GB" smtClean="0"/>
              <a:t>27/11/2021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15574860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5" name="Date Placeholder 4"/>
          <p:cNvSpPr>
            <a:spLocks noGrp="1"/>
          </p:cNvSpPr>
          <p:nvPr>
            <p:ph type="dt" sz="half" idx="10"/>
          </p:nvPr>
        </p:nvSpPr>
        <p:spPr/>
        <p:txBody>
          <a:bodyPr/>
          <a:lstStyle/>
          <a:p>
            <a:fld id="{9726AF74-4FEE-48E9-8B62-DD5791A9141C}" type="datetimeFigureOut">
              <a:rPr lang="en-GB" smtClean="0"/>
              <a:t>27/11/2021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190046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1"/>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7" name="Date Placeholder 6"/>
          <p:cNvSpPr>
            <a:spLocks noGrp="1"/>
          </p:cNvSpPr>
          <p:nvPr>
            <p:ph type="dt" sz="half" idx="10"/>
          </p:nvPr>
        </p:nvSpPr>
        <p:spPr/>
        <p:txBody>
          <a:bodyPr/>
          <a:lstStyle/>
          <a:p>
            <a:fld id="{9726AF74-4FEE-48E9-8B62-DD5791A9141C}" type="datetimeFigureOut">
              <a:rPr lang="en-GB" smtClean="0"/>
              <a:t>27/11/2021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38925748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endParaRPr lang="en-GB"/>
          </a:p>
        </p:txBody>
      </p:sp>
      <p:sp>
        <p:nvSpPr>
          <p:cNvPr id="3" name="Date Placeholder 2"/>
          <p:cNvSpPr>
            <a:spLocks noGrp="1"/>
          </p:cNvSpPr>
          <p:nvPr>
            <p:ph type="dt" sz="half" idx="10"/>
          </p:nvPr>
        </p:nvSpPr>
        <p:spPr/>
        <p:txBody>
          <a:bodyPr/>
          <a:lstStyle/>
          <a:p>
            <a:fld id="{9726AF74-4FEE-48E9-8B62-DD5791A9141C}" type="datetimeFigureOut">
              <a:rPr lang="en-GB" smtClean="0"/>
              <a:t>27/11/2021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42156667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6AF74-4FEE-48E9-8B62-DD5791A9141C}" type="datetimeFigureOut">
              <a:rPr lang="en-GB" smtClean="0"/>
              <a:t>27/11/2021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9467654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1"/>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a:t>Edit Master text styles</a:t>
            </a:r>
          </a:p>
        </p:txBody>
      </p:sp>
      <p:sp>
        <p:nvSpPr>
          <p:cNvPr id="5" name="Date Placeholder 4"/>
          <p:cNvSpPr>
            <a:spLocks noGrp="1"/>
          </p:cNvSpPr>
          <p:nvPr>
            <p:ph type="dt" sz="half" idx="10"/>
          </p:nvPr>
        </p:nvSpPr>
        <p:spPr/>
        <p:txBody>
          <a:bodyPr/>
          <a:lstStyle/>
          <a:p>
            <a:fld id="{9726AF74-4FEE-48E9-8B62-DD5791A9141C}" type="datetimeFigureOut">
              <a:rPr lang="en-GB" smtClean="0"/>
              <a:t>27/11/2021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29415877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1"/>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a:t>Edit Master text styles</a:t>
            </a:r>
          </a:p>
        </p:txBody>
      </p:sp>
      <p:sp>
        <p:nvSpPr>
          <p:cNvPr id="5" name="Date Placeholder 4"/>
          <p:cNvSpPr>
            <a:spLocks noGrp="1"/>
          </p:cNvSpPr>
          <p:nvPr>
            <p:ph type="dt" sz="half" idx="10"/>
          </p:nvPr>
        </p:nvSpPr>
        <p:spPr/>
        <p:txBody>
          <a:bodyPr/>
          <a:lstStyle/>
          <a:p>
            <a:fld id="{9726AF74-4FEE-48E9-8B62-DD5791A9141C}" type="datetimeFigureOut">
              <a:rPr lang="en-GB" smtClean="0"/>
              <a:t>27/11/2021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364139-4573-4C50-BA69-F8438FB9DDE4}" type="slidenum">
              <a:rPr lang="en-GB" smtClean="0"/>
              <a:t>‹N›</a:t>
            </a:fld>
            <a:endParaRPr lang="en-GB"/>
          </a:p>
        </p:txBody>
      </p:sp>
    </p:spTree>
    <p:extLst>
      <p:ext uri="{BB962C8B-B14F-4D97-AF65-F5344CB8AC3E}">
        <p14:creationId xmlns:p14="http://schemas.microsoft.com/office/powerpoint/2010/main" val="838751908"/>
      </p:ext>
    </p:extLst>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p:spPr>
        <p:txBody>
          <a:bodyPr vert="horz" lIns="91440" tIns="45720" rIns="91440" bIns="45720" rtlCol="0" anchor="ctr">
            <a:normAutofit/>
          </a:bodyPr>
          <a:lstStyle/>
          <a:p>
            <a:r>
              <a:rPr lang="en-US" dirty="1"/>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p:spPr>
        <p:txBody>
          <a:bodyPr vert="horz" lIns="91440" tIns="45720" rIns="91440" bIns="45720" rtlCol="0">
            <a:normAutofit/>
          </a:bodyPr>
          <a:lstStyle/>
          <a:p>
            <a:pPr lvl="0"/>
            <a:r>
              <a:rPr lang="en-US" dirty="1"/>
              <a:t>Edit Master text styles</a:t>
            </a:r>
          </a:p>
          <a:p>
            <a:pPr lvl="1"/>
            <a:r>
              <a:rPr lang="en-US" dirty="1"/>
              <a:t>Second level</a:t>
            </a:r>
          </a:p>
          <a:p>
            <a:pPr lvl="2"/>
            <a:r>
              <a:rPr lang="en-US" dirty="1"/>
              <a:t>Third level</a:t>
            </a:r>
          </a:p>
          <a:p>
            <a:pPr lvl="3"/>
            <a:r>
              <a:rPr lang="en-US" dirty="1"/>
              <a:t>Fourth level</a:t>
            </a:r>
          </a:p>
          <a:p>
            <a:pPr lvl="4"/>
            <a:r>
              <a:rPr lang="en-US" dirty="1"/>
              <a:t>Fifth level</a:t>
            </a:r>
            <a:endParaRPr lang="en-GB"/>
          </a:p>
        </p:txBody>
      </p:sp>
      <p:sp>
        <p:nvSpPr>
          <p:cNvPr id="4" name="Date Placeholder 3"/>
          <p:cNvSpPr>
            <a:spLocks noGrp="1"/>
          </p:cNvSpPr>
          <p:nvPr>
            <p:ph type="dt" sz="half" idx="2"/>
          </p:nvPr>
        </p:nvSpPr>
        <p:spPr>
          <a:xfrm>
            <a:off x="838200" y="6356350"/>
            <a:ext cx="2743200" cy="365125"/>
          </a:xfrm>
          <a:prstGeom prst="rect"/>
        </p:spPr>
        <p:txBody>
          <a:bodyPr vert="horz" lIns="91440" tIns="45720" rIns="91440" bIns="45720" rtlCol="0" anchor="ctr"/>
          <a:lstStyle>
            <a:lvl1pPr algn="l">
              <a:defRPr sz="1200">
                <a:solidFill>
                  <a:schemeClr val="tx1">
                    <a:tint val="75000"/>
                  </a:schemeClr>
                </a:solidFill>
              </a:defRPr>
            </a:lvl1pPr>
          </a:lstStyle>
          <a:p>
            <a:fld id="{9726AF74-4FEE-48E9-8B62-DD5791A9141C}" type="datetimeFigureOut">
              <a:rPr lang="en-GB" smtClean="0"/>
              <a:t>27/11/2021</a:t>
            </a:fld>
            <a:endParaRPr lang="en-GB"/>
          </a:p>
        </p:txBody>
      </p:sp>
      <p:sp>
        <p:nvSpPr>
          <p:cNvPr id="5" name="Footer Placeholder 4"/>
          <p:cNvSpPr>
            <a:spLocks noGrp="1"/>
          </p:cNvSpPr>
          <p:nvPr>
            <p:ph type="ftr" sz="quarter" idx="3"/>
          </p:nvPr>
        </p:nvSpPr>
        <p:spPr>
          <a:xfrm>
            <a:off x="4038600" y="6356350"/>
            <a:ext cx="41148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p:spPr>
        <p:txBody>
          <a:bodyPr vert="horz" lIns="91440" tIns="45720" rIns="91440" bIns="45720" rtlCol="0" anchor="ctr"/>
          <a:lstStyle>
            <a:lvl1pPr algn="r">
              <a:defRPr sz="1200">
                <a:solidFill>
                  <a:schemeClr val="tx1">
                    <a:tint val="75000"/>
                  </a:schemeClr>
                </a:solidFill>
              </a:defRPr>
            </a:lvl1pPr>
          </a:lstStyle>
          <a:p>
            <a:fld id="{9F364139-4573-4C50-BA69-F8438FB9DDE4}" type="slidenum">
              <a:rPr lang="en-GB" smtClean="0"/>
              <a:t>‹N›</a:t>
            </a:fld>
            <a:endParaRPr lang="en-GB"/>
          </a:p>
        </p:txBody>
      </p:sp>
    </p:spTree>
    <p:extLst>
      <p:ext uri="{BB962C8B-B14F-4D97-AF65-F5344CB8AC3E}">
        <p14:creationId xmlns:p14="http://schemas.microsoft.com/office/powerpoint/2010/main" val="3497480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5.xml" /><Relationship Id="rId3" Type="http://schemas.openxmlformats.org/officeDocument/2006/relationships/diagramLayout" Target="../diagrams/layout5.xml" /><Relationship Id="rId4" Type="http://schemas.openxmlformats.org/officeDocument/2006/relationships/diagramQuickStyle" Target="../diagrams/quickStyle5.xml" /><Relationship Id="rId5" Type="http://schemas.openxmlformats.org/officeDocument/2006/relationships/diagramColors" Target="../diagrams/colors5.xml" /><Relationship Id="rId6" Type="http://schemas.microsoft.com/office/2007/relationships/diagramDrawing" Target="../diagrams/drawing5.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6.xml" /><Relationship Id="rId3" Type="http://schemas.openxmlformats.org/officeDocument/2006/relationships/diagramLayout" Target="../diagrams/layout6.xml" /><Relationship Id="rId4" Type="http://schemas.openxmlformats.org/officeDocument/2006/relationships/diagramQuickStyle" Target="../diagrams/quickStyle6.xml" /><Relationship Id="rId5" Type="http://schemas.openxmlformats.org/officeDocument/2006/relationships/diagramColors" Target="../diagrams/colors6.xml" /><Relationship Id="rId6" Type="http://schemas.microsoft.com/office/2007/relationships/diagramDrawing" Target="../diagrams/drawing6.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7.xml" /><Relationship Id="rId3" Type="http://schemas.openxmlformats.org/officeDocument/2006/relationships/diagramLayout" Target="../diagrams/layout7.xml" /><Relationship Id="rId4" Type="http://schemas.openxmlformats.org/officeDocument/2006/relationships/diagramQuickStyle" Target="../diagrams/quickStyle7.xml" /><Relationship Id="rId5" Type="http://schemas.openxmlformats.org/officeDocument/2006/relationships/diagramColors" Target="../diagrams/colors7.xml" /><Relationship Id="rId6" Type="http://schemas.microsoft.com/office/2007/relationships/diagramDrawing" Target="../diagrams/drawing7.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8.xml" /><Relationship Id="rId3" Type="http://schemas.openxmlformats.org/officeDocument/2006/relationships/diagramLayout" Target="../diagrams/layout8.xml" /><Relationship Id="rId4" Type="http://schemas.openxmlformats.org/officeDocument/2006/relationships/diagramQuickStyle" Target="../diagrams/quickStyle8.xml" /><Relationship Id="rId5" Type="http://schemas.openxmlformats.org/officeDocument/2006/relationships/diagramColors" Target="../diagrams/colors8.xml" /><Relationship Id="rId6" Type="http://schemas.microsoft.com/office/2007/relationships/diagramDrawing" Target="../diagrams/drawing8.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9.xml" /><Relationship Id="rId3" Type="http://schemas.openxmlformats.org/officeDocument/2006/relationships/diagramLayout" Target="../diagrams/layout9.xml" /><Relationship Id="rId4" Type="http://schemas.openxmlformats.org/officeDocument/2006/relationships/diagramQuickStyle" Target="../diagrams/quickStyle9.xml" /><Relationship Id="rId5" Type="http://schemas.openxmlformats.org/officeDocument/2006/relationships/diagramColors" Target="../diagrams/colors9.xml" /><Relationship Id="rId6" Type="http://schemas.microsoft.com/office/2007/relationships/diagramDrawing" Target="../diagrams/drawing9.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0.xml" /><Relationship Id="rId3" Type="http://schemas.openxmlformats.org/officeDocument/2006/relationships/diagramLayout" Target="../diagrams/layout10.xml" /><Relationship Id="rId4" Type="http://schemas.openxmlformats.org/officeDocument/2006/relationships/diagramQuickStyle" Target="../diagrams/quickStyle10.xml" /><Relationship Id="rId5" Type="http://schemas.openxmlformats.org/officeDocument/2006/relationships/diagramColors" Target="../diagrams/colors10.xml" /><Relationship Id="rId6" Type="http://schemas.microsoft.com/office/2007/relationships/diagramDrawing" Target="../diagrams/drawing10.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1.xml" /><Relationship Id="rId3" Type="http://schemas.openxmlformats.org/officeDocument/2006/relationships/diagramLayout" Target="../diagrams/layout11.xml" /><Relationship Id="rId4" Type="http://schemas.openxmlformats.org/officeDocument/2006/relationships/diagramQuickStyle" Target="../diagrams/quickStyle11.xml" /><Relationship Id="rId5" Type="http://schemas.openxmlformats.org/officeDocument/2006/relationships/diagramColors" Target="../diagrams/colors11.xml" /><Relationship Id="rId6" Type="http://schemas.microsoft.com/office/2007/relationships/diagramDrawing" Target="../diagrams/drawing1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xml" /><Relationship Id="rId3" Type="http://schemas.openxmlformats.org/officeDocument/2006/relationships/diagramLayout" Target="../diagrams/layout1.xml" /><Relationship Id="rId4" Type="http://schemas.openxmlformats.org/officeDocument/2006/relationships/diagramQuickStyle" Target="../diagrams/quickStyle1.xml" /><Relationship Id="rId5" Type="http://schemas.openxmlformats.org/officeDocument/2006/relationships/diagramColors" Target="../diagrams/colors1.xml" /><Relationship Id="rId6" Type="http://schemas.microsoft.com/office/2007/relationships/diagramDrawing" Target="../diagrams/drawing1.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2.xml" /><Relationship Id="rId3" Type="http://schemas.openxmlformats.org/officeDocument/2006/relationships/diagramLayout" Target="../diagrams/layout12.xml" /><Relationship Id="rId4" Type="http://schemas.openxmlformats.org/officeDocument/2006/relationships/diagramQuickStyle" Target="../diagrams/quickStyle12.xml" /><Relationship Id="rId5" Type="http://schemas.openxmlformats.org/officeDocument/2006/relationships/diagramColors" Target="../diagrams/colors12.xml" /><Relationship Id="rId6" Type="http://schemas.microsoft.com/office/2007/relationships/diagramDrawing" Target="../diagrams/drawing1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3.xml" /><Relationship Id="rId3" Type="http://schemas.openxmlformats.org/officeDocument/2006/relationships/diagramLayout" Target="../diagrams/layout13.xml" /><Relationship Id="rId4" Type="http://schemas.openxmlformats.org/officeDocument/2006/relationships/diagramQuickStyle" Target="../diagrams/quickStyle13.xml" /><Relationship Id="rId5" Type="http://schemas.openxmlformats.org/officeDocument/2006/relationships/diagramColors" Target="../diagrams/colors13.xml" /><Relationship Id="rId6" Type="http://schemas.microsoft.com/office/2007/relationships/diagramDrawing" Target="../diagrams/drawing13.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4.xml" /><Relationship Id="rId3" Type="http://schemas.openxmlformats.org/officeDocument/2006/relationships/diagramLayout" Target="../diagrams/layout14.xml" /><Relationship Id="rId4" Type="http://schemas.openxmlformats.org/officeDocument/2006/relationships/diagramQuickStyle" Target="../diagrams/quickStyle14.xml" /><Relationship Id="rId5" Type="http://schemas.openxmlformats.org/officeDocument/2006/relationships/diagramColors" Target="../diagrams/colors14.xml" /><Relationship Id="rId6" Type="http://schemas.microsoft.com/office/2007/relationships/diagramDrawing" Target="../diagrams/drawing14.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5.xml" /><Relationship Id="rId3" Type="http://schemas.openxmlformats.org/officeDocument/2006/relationships/diagramLayout" Target="../diagrams/layout15.xml" /><Relationship Id="rId4" Type="http://schemas.openxmlformats.org/officeDocument/2006/relationships/diagramQuickStyle" Target="../diagrams/quickStyle15.xml" /><Relationship Id="rId5" Type="http://schemas.openxmlformats.org/officeDocument/2006/relationships/diagramColors" Target="../diagrams/colors15.xml" /><Relationship Id="rId6" Type="http://schemas.microsoft.com/office/2007/relationships/diagramDrawing" Target="../diagrams/drawing1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6.xml" /><Relationship Id="rId3" Type="http://schemas.openxmlformats.org/officeDocument/2006/relationships/diagramLayout" Target="../diagrams/layout16.xml" /><Relationship Id="rId4" Type="http://schemas.openxmlformats.org/officeDocument/2006/relationships/diagramQuickStyle" Target="../diagrams/quickStyle16.xml" /><Relationship Id="rId5" Type="http://schemas.openxmlformats.org/officeDocument/2006/relationships/diagramColors" Target="../diagrams/colors16.xml" /><Relationship Id="rId6" Type="http://schemas.microsoft.com/office/2007/relationships/diagramDrawing" Target="../diagrams/drawing1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7.xml" /><Relationship Id="rId3" Type="http://schemas.openxmlformats.org/officeDocument/2006/relationships/diagramLayout" Target="../diagrams/layout17.xml" /><Relationship Id="rId4" Type="http://schemas.openxmlformats.org/officeDocument/2006/relationships/diagramQuickStyle" Target="../diagrams/quickStyle17.xml" /><Relationship Id="rId5" Type="http://schemas.openxmlformats.org/officeDocument/2006/relationships/diagramColors" Target="../diagrams/colors17.xml" /><Relationship Id="rId6" Type="http://schemas.microsoft.com/office/2007/relationships/diagramDrawing" Target="../diagrams/drawing17.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8.xml" /><Relationship Id="rId3" Type="http://schemas.openxmlformats.org/officeDocument/2006/relationships/diagramLayout" Target="../diagrams/layout18.xml" /><Relationship Id="rId4" Type="http://schemas.openxmlformats.org/officeDocument/2006/relationships/diagramQuickStyle" Target="../diagrams/quickStyle18.xml" /><Relationship Id="rId5" Type="http://schemas.openxmlformats.org/officeDocument/2006/relationships/diagramColors" Target="../diagrams/colors18.xml" /><Relationship Id="rId6" Type="http://schemas.microsoft.com/office/2007/relationships/diagramDrawing" Target="../diagrams/drawing1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2.xml" /><Relationship Id="rId3" Type="http://schemas.openxmlformats.org/officeDocument/2006/relationships/diagramLayout" Target="../diagrams/layout2.xml" /><Relationship Id="rId4" Type="http://schemas.openxmlformats.org/officeDocument/2006/relationships/diagramQuickStyle" Target="../diagrams/quickStyle2.xml" /><Relationship Id="rId5" Type="http://schemas.openxmlformats.org/officeDocument/2006/relationships/diagramColors" Target="../diagrams/colors2.xml" /><Relationship Id="rId6" Type="http://schemas.microsoft.com/office/2007/relationships/diagramDrawing" Target="../diagrams/drawing2.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19.xml" /><Relationship Id="rId3" Type="http://schemas.openxmlformats.org/officeDocument/2006/relationships/diagramLayout" Target="../diagrams/layout19.xml" /><Relationship Id="rId4" Type="http://schemas.openxmlformats.org/officeDocument/2006/relationships/diagramQuickStyle" Target="../diagrams/quickStyle19.xml" /><Relationship Id="rId5" Type="http://schemas.openxmlformats.org/officeDocument/2006/relationships/diagramColors" Target="../diagrams/colors19.xml" /><Relationship Id="rId6" Type="http://schemas.microsoft.com/office/2007/relationships/diagramDrawing" Target="../diagrams/drawing19.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20.xml" /><Relationship Id="rId3" Type="http://schemas.openxmlformats.org/officeDocument/2006/relationships/diagramLayout" Target="../diagrams/layout20.xml" /><Relationship Id="rId4" Type="http://schemas.openxmlformats.org/officeDocument/2006/relationships/diagramQuickStyle" Target="../diagrams/quickStyle20.xml" /><Relationship Id="rId5" Type="http://schemas.openxmlformats.org/officeDocument/2006/relationships/diagramColors" Target="../diagrams/colors20.xml" /><Relationship Id="rId6" Type="http://schemas.microsoft.com/office/2007/relationships/diagramDrawing" Target="../diagrams/drawing20.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21.xml" /><Relationship Id="rId3" Type="http://schemas.openxmlformats.org/officeDocument/2006/relationships/diagramLayout" Target="../diagrams/layout21.xml" /><Relationship Id="rId4" Type="http://schemas.openxmlformats.org/officeDocument/2006/relationships/diagramQuickStyle" Target="../diagrams/quickStyle21.xml" /><Relationship Id="rId5" Type="http://schemas.openxmlformats.org/officeDocument/2006/relationships/diagramColors" Target="../diagrams/colors21.xml" /><Relationship Id="rId6" Type="http://schemas.microsoft.com/office/2007/relationships/diagramDrawing" Target="../diagrams/drawing21.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22.xml" /><Relationship Id="rId3" Type="http://schemas.openxmlformats.org/officeDocument/2006/relationships/diagramLayout" Target="../diagrams/layout22.xml" /><Relationship Id="rId4" Type="http://schemas.openxmlformats.org/officeDocument/2006/relationships/diagramQuickStyle" Target="../diagrams/quickStyle22.xml" /><Relationship Id="rId5" Type="http://schemas.openxmlformats.org/officeDocument/2006/relationships/diagramColors" Target="../diagrams/colors22.xml" /><Relationship Id="rId6" Type="http://schemas.microsoft.com/office/2007/relationships/diagramDrawing" Target="../diagrams/drawing22.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23.xml" /><Relationship Id="rId3" Type="http://schemas.openxmlformats.org/officeDocument/2006/relationships/diagramLayout" Target="../diagrams/layout23.xml" /><Relationship Id="rId4" Type="http://schemas.openxmlformats.org/officeDocument/2006/relationships/diagramQuickStyle" Target="../diagrams/quickStyle23.xml" /><Relationship Id="rId5" Type="http://schemas.openxmlformats.org/officeDocument/2006/relationships/diagramColors" Target="../diagrams/colors23.xml" /><Relationship Id="rId6" Type="http://schemas.microsoft.com/office/2007/relationships/diagramDrawing" Target="../diagrams/drawing23.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24.xml" /><Relationship Id="rId3" Type="http://schemas.openxmlformats.org/officeDocument/2006/relationships/diagramLayout" Target="../diagrams/layout24.xml" /><Relationship Id="rId4" Type="http://schemas.openxmlformats.org/officeDocument/2006/relationships/diagramQuickStyle" Target="../diagrams/quickStyle24.xml" /><Relationship Id="rId5" Type="http://schemas.openxmlformats.org/officeDocument/2006/relationships/diagramColors" Target="../diagrams/colors24.xml" /><Relationship Id="rId6" Type="http://schemas.microsoft.com/office/2007/relationships/diagramDrawing" Target="../diagrams/drawing24.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mailto:vincent.vroom@loyensloeff.com" TargetMode="External" /><Relationship Id="rId3" Type="http://schemas.openxmlformats.org/officeDocument/2006/relationships/hyperlink" Target="mailto:tfoco@portolano.it" TargetMode="External" /><Relationship Id="rId4" Type="http://schemas.openxmlformats.org/officeDocument/2006/relationships/hyperlink" Target="mailto:ileana.glodeanu@wolftheiss.com" TargetMode="External" /><Relationship Id="rId5" Type="http://schemas.openxmlformats.org/officeDocument/2006/relationships/hyperlink" Target="mailto:felicitytoube@southsquare.com" TargetMode="External" /><Relationship Id="rId6" Type="http://schemas.openxmlformats.org/officeDocument/2006/relationships/hyperlink" Target="mailto:ignacio.buil@cuatrecasas.com" TargetMode="External" /><Relationship Id="rId7" Type="http://schemas.openxmlformats.org/officeDocument/2006/relationships/hyperlink" Target="mailto:Hamish.Patrick@shepwedd.com" TargetMode="Externa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3.xml" /><Relationship Id="rId3" Type="http://schemas.openxmlformats.org/officeDocument/2006/relationships/diagramLayout" Target="../diagrams/layout3.xml" /><Relationship Id="rId4" Type="http://schemas.openxmlformats.org/officeDocument/2006/relationships/diagramQuickStyle" Target="../diagrams/quickStyle3.xml" /><Relationship Id="rId5" Type="http://schemas.openxmlformats.org/officeDocument/2006/relationships/diagramColors" Target="../diagrams/colors3.xml" /><Relationship Id="rId6" Type="http://schemas.microsoft.com/office/2007/relationships/diagramDrawing" Target="../diagrams/drawing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diagramData" Target="../diagrams/data4.xml" /><Relationship Id="rId3" Type="http://schemas.openxmlformats.org/officeDocument/2006/relationships/diagramLayout" Target="../diagrams/layout4.xml" /><Relationship Id="rId4" Type="http://schemas.openxmlformats.org/officeDocument/2006/relationships/diagramQuickStyle" Target="../diagrams/quickStyle4.xml" /><Relationship Id="rId5" Type="http://schemas.openxmlformats.org/officeDocument/2006/relationships/diagramColors" Target="../diagrams/colors4.xml" /><Relationship Id="rId6" Type="http://schemas.microsoft.com/office/2007/relationships/diagramDrawing" Target="../diagrams/drawing4.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3643"/>
            <a:ext cx="9144000" cy="3416320"/>
          </a:xfrm>
        </p:spPr>
        <p:txBody>
          <a:bodyPr>
            <a:normAutofit/>
          </a:bodyPr>
          <a:lstStyle/>
          <a:p>
            <a:pPr algn="l"/>
            <a:r>
              <a:rPr lang="en-GB" sz="4400" b="1" dirty="1"/>
              <a:t>26th Annual IBA</a:t>
            </a:r>
            <a:br>
              <a:rPr lang="en-GB" sz="4400" b="1" dirty="1"/>
            </a:br>
            <a:r>
              <a:rPr lang="en-GB" sz="4400" b="1" dirty="1"/>
              <a:t>Global Insolvency</a:t>
            </a:r>
            <a:br>
              <a:rPr lang="en-GB" sz="4400" b="1" dirty="1"/>
            </a:br>
            <a:r>
              <a:rPr lang="en-GB" sz="4400" b="1" dirty="1"/>
              <a:t>and Restructuring</a:t>
            </a:r>
            <a:br>
              <a:rPr lang="en-GB" sz="4400" b="1" dirty="1"/>
            </a:br>
            <a:r>
              <a:rPr lang="en-GB" sz="4400" b="1" dirty="1"/>
              <a:t>Conference</a:t>
            </a:r>
          </a:p>
        </p:txBody>
      </p:sp>
      <p:sp>
        <p:nvSpPr>
          <p:cNvPr id="3" name="Subtitle 2"/>
          <p:cNvSpPr>
            <a:spLocks noGrp="1"/>
          </p:cNvSpPr>
          <p:nvPr>
            <p:ph type="subTitle" idx="1"/>
          </p:nvPr>
        </p:nvSpPr>
        <p:spPr/>
        <p:txBody>
          <a:bodyPr>
            <a:normAutofit fontScale="77500" lnSpcReduction="20000"/>
          </a:bodyPr>
          <a:lstStyle/>
          <a:p>
            <a:pPr algn="l"/>
            <a:r>
              <a:rPr lang="en-GB" b="1" dirty="1"/>
              <a:t>Will new preventative restructuring frameworks</a:t>
            </a:r>
          </a:p>
          <a:p>
            <a:pPr algn="l"/>
            <a:r>
              <a:rPr lang="en-GB" b="1" dirty="1"/>
              <a:t>in the European Union threaten the dominance</a:t>
            </a:r>
          </a:p>
          <a:p>
            <a:pPr algn="l"/>
            <a:r>
              <a:rPr lang="en-GB" b="1" dirty="1"/>
              <a:t>of schemes of arrangement and/or Chapter 11</a:t>
            </a:r>
          </a:p>
          <a:p>
            <a:pPr algn="l"/>
            <a:r>
              <a:rPr lang="en-GB" b="1" dirty="1"/>
              <a:t>as tools for effecting international restructurings</a:t>
            </a:r>
          </a:p>
          <a:p>
            <a:pPr algn="l"/>
            <a:r>
              <a:rPr lang="en-GB" b="1" dirty="1"/>
              <a:t>and workouts?</a:t>
            </a:r>
            <a:endParaRPr lang="en-GB"/>
          </a:p>
        </p:txBody>
      </p:sp>
    </p:spTree>
    <p:extLst>
      <p:ext uri="{BB962C8B-B14F-4D97-AF65-F5344CB8AC3E}">
        <p14:creationId xmlns:p14="http://schemas.microsoft.com/office/powerpoint/2010/main" val="18982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58479766"/>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4137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45139596"/>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2773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1"/>
              <a:t>2. Availability of preventive restructuring frameworks </a:t>
            </a:r>
            <a:endParaRPr lang="en-GB"/>
          </a:p>
        </p:txBody>
      </p:sp>
      <p:sp>
        <p:nvSpPr>
          <p:cNvPr id="3" name="Content Placeholder 2"/>
          <p:cNvSpPr>
            <a:spLocks noGrp="1"/>
          </p:cNvSpPr>
          <p:nvPr>
            <p:ph idx="1"/>
          </p:nvPr>
        </p:nvSpPr>
        <p:spPr>
          <a:ln w="28575">
            <a:solidFill>
              <a:srgbClr val="1DE3DE"/>
            </a:solidFill>
          </a:ln>
        </p:spPr>
        <p:txBody>
          <a:bodyPr>
            <a:normAutofit/>
          </a:bodyPr>
          <a:lstStyle/>
          <a:p>
            <a:pPr marL="0" indent="0">
              <a:buNone/>
            </a:pPr>
            <a:r>
              <a:rPr lang="en-GB" sz="2400" dirty="1"/>
              <a:t>Article 4: “Member States shall ensure that, where there is a likelihood of insolvency, debtors have access to a preventive restructuring framework that enables them to restructure, with a view to preventing insolvency and ensuring their viability, without prejudice to other solutions for avoiding insolvency, thereby protecting jobs and maintaining business activity…”</a:t>
            </a:r>
          </a:p>
          <a:p>
            <a:pPr marL="0" indent="0">
              <a:buNone/>
            </a:pPr>
            <a:endParaRPr lang="en-GB" sz="2400"/>
          </a:p>
          <a:p>
            <a:pPr marL="0" indent="0">
              <a:buNone/>
            </a:pPr>
            <a:r>
              <a:rPr lang="en-GB" sz="2400" dirty="1"/>
              <a:t>Insolvency vs likelihood of insolvency</a:t>
            </a:r>
          </a:p>
          <a:p>
            <a:pPr marL="0" indent="0">
              <a:buNone/>
            </a:pPr>
            <a:endParaRPr lang="en-GB" sz="2400"/>
          </a:p>
        </p:txBody>
      </p:sp>
    </p:spTree>
    <p:extLst>
      <p:ext uri="{BB962C8B-B14F-4D97-AF65-F5344CB8AC3E}">
        <p14:creationId xmlns:p14="http://schemas.microsoft.com/office/powerpoint/2010/main" val="3582605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9522709"/>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1796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6688770"/>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7293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3. D</a:t>
            </a:r>
            <a:r>
              <a:rPr lang="en-GB" b="1" dirty="1"/>
              <a:t>ebtor in possession and rights of the shareholders</a:t>
            </a:r>
            <a:endParaRPr lang="en-GB"/>
          </a:p>
        </p:txBody>
      </p:sp>
      <p:sp>
        <p:nvSpPr>
          <p:cNvPr id="3" name="Content Placeholder 2"/>
          <p:cNvSpPr>
            <a:spLocks noGrp="1"/>
          </p:cNvSpPr>
          <p:nvPr>
            <p:ph idx="1"/>
          </p:nvPr>
        </p:nvSpPr>
        <p:spPr>
          <a:ln w="28575">
            <a:solidFill>
              <a:srgbClr val="1DE3DE"/>
            </a:solidFill>
          </a:ln>
        </p:spPr>
        <p:txBody>
          <a:bodyPr>
            <a:normAutofit/>
          </a:bodyPr>
          <a:lstStyle/>
          <a:p>
            <a:pPr marL="0" indent="0">
              <a:buNone/>
            </a:pPr>
            <a:r>
              <a:rPr lang="en-GB" sz="2400" dirty="1"/>
              <a:t>Article 5: “Member States shall ensure that debtors accessing preventive restructuring procedures remain totally, or at least partially, in control of their assets and the day-to-day operation of their business.”</a:t>
            </a:r>
          </a:p>
          <a:p>
            <a:pPr marL="0" indent="0">
              <a:buNone/>
            </a:pPr>
            <a:endParaRPr lang="en-GB" sz="2400"/>
          </a:p>
        </p:txBody>
      </p:sp>
    </p:spTree>
    <p:extLst>
      <p:ext uri="{BB962C8B-B14F-4D97-AF65-F5344CB8AC3E}">
        <p14:creationId xmlns:p14="http://schemas.microsoft.com/office/powerpoint/2010/main" val="2612039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90306484"/>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1875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89502387"/>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65643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1"/>
              <a:t>4. Stay of individual enforcement actions</a:t>
            </a:r>
            <a:endParaRPr lang="en-GB"/>
          </a:p>
        </p:txBody>
      </p:sp>
      <p:sp>
        <p:nvSpPr>
          <p:cNvPr id="3" name="Content Placeholder 2"/>
          <p:cNvSpPr>
            <a:spLocks noGrp="1"/>
          </p:cNvSpPr>
          <p:nvPr>
            <p:ph idx="1"/>
          </p:nvPr>
        </p:nvSpPr>
        <p:spPr>
          <a:ln w="28575">
            <a:solidFill>
              <a:srgbClr val="1DE3DE"/>
            </a:solidFill>
          </a:ln>
        </p:spPr>
        <p:txBody>
          <a:bodyPr>
            <a:normAutofit/>
          </a:bodyPr>
          <a:lstStyle/>
          <a:p>
            <a:pPr marL="0" indent="0">
              <a:buNone/>
            </a:pPr>
            <a:r>
              <a:rPr lang="en-GB" sz="2400" dirty="1"/>
              <a:t>Article 6: “Member States shall ensure that debtors can benefit from a stay of individual enforcement actions to support the negotiations of a restructuring plan in a preventive restructuring framework…”</a:t>
            </a:r>
          </a:p>
          <a:p>
            <a:pPr marL="0" indent="0">
              <a:buNone/>
            </a:pPr>
            <a:endParaRPr lang="en-GB" sz="2400"/>
          </a:p>
          <a:p>
            <a:pPr marL="0" indent="0">
              <a:buNone/>
            </a:pPr>
            <a:r>
              <a:rPr lang="en-GB" sz="2400" dirty="1"/>
              <a:t>Article 7: “Where an obligation on a debtor, provided for under national law, to file for the opening of insolvency proceedings which could end in the liquidation of the debtor, arises during a stay of individual enforcement actions, that obligation shall be suspended for the duration of that stay.”</a:t>
            </a:r>
          </a:p>
        </p:txBody>
      </p:sp>
    </p:spTree>
    <p:extLst>
      <p:ext uri="{BB962C8B-B14F-4D97-AF65-F5344CB8AC3E}">
        <p14:creationId xmlns:p14="http://schemas.microsoft.com/office/powerpoint/2010/main" val="1804621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09505263"/>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709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1">
                <a:latin typeface="Arial" panose="020b0604020202020204" pitchFamily="34" charset="0"/>
                <a:ea typeface="Calibri" panose="020f0502020204030204" pitchFamily="34" charset="0"/>
              </a:rPr>
              <a:t>Programme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5236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2052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73015320"/>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5275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1"/>
              <a:t>5. Cross-class cram down: absolute vs relative priority rule</a:t>
            </a:r>
            <a:endParaRPr lang="en-GB"/>
          </a:p>
        </p:txBody>
      </p:sp>
      <p:sp>
        <p:nvSpPr>
          <p:cNvPr id="3" name="Content Placeholder 2"/>
          <p:cNvSpPr>
            <a:spLocks noGrp="1"/>
          </p:cNvSpPr>
          <p:nvPr>
            <p:ph idx="1"/>
          </p:nvPr>
        </p:nvSpPr>
        <p:spPr>
          <a:ln w="28575">
            <a:solidFill>
              <a:srgbClr val="1DE3DE"/>
            </a:solidFill>
          </a:ln>
        </p:spPr>
        <p:txBody>
          <a:bodyPr>
            <a:normAutofit fontScale="92500"/>
          </a:bodyPr>
          <a:lstStyle/>
          <a:p>
            <a:pPr marL="0" indent="0">
              <a:buNone/>
            </a:pPr>
            <a:r>
              <a:rPr lang="en-GB" sz="2400" dirty="1"/>
              <a:t>Article 11: “1. Member States shall ensure that a restructuring plan which is not approved by affected parties, as provided for in Article 9(6), in every voting class, may be confirmed by a judicial or administrative authority upon the proposal of a debtor or with the debtor's agreement, and become binding upon dissenting voting classes where the restructuring plan fulfils at least the following conditions: […] (c)  </a:t>
            </a:r>
            <a:r>
              <a:rPr lang="en-US" sz="2400" dirty="1"/>
              <a:t>it ensures that dissenting voting classes of affected creditors are treated </a:t>
            </a:r>
            <a:r>
              <a:rPr lang="en-US" sz="2400" b="1" dirty="1"/>
              <a:t>at least as favourably as any other class of the same rank and more favourably than any junior class</a:t>
            </a:r>
            <a:r>
              <a:rPr lang="en-US" sz="2400" dirty="1"/>
              <a:t>;</a:t>
            </a:r>
            <a:r>
              <a:rPr lang="en-GB" sz="2400" dirty="1"/>
              <a:t>”</a:t>
            </a:r>
          </a:p>
          <a:p>
            <a:pPr marL="0" indent="0">
              <a:buNone/>
            </a:pPr>
            <a:endParaRPr lang="en-GB" sz="2400"/>
          </a:p>
          <a:p>
            <a:pPr marL="0" indent="0">
              <a:buNone/>
            </a:pPr>
            <a:r>
              <a:rPr lang="en-GB" sz="2400" dirty="1"/>
              <a:t>2. </a:t>
            </a:r>
            <a:r>
              <a:rPr lang="en-US" sz="2400" dirty="1"/>
              <a:t>By way of derogation from point (c) of paragraph 1, Member States may provide that the claims of affected creditors in a dissenting voting class are satisfied </a:t>
            </a:r>
            <a:r>
              <a:rPr lang="en-US" sz="2400" b="1" dirty="1"/>
              <a:t>in full by the same or equivalent means </a:t>
            </a:r>
            <a:r>
              <a:rPr lang="en-US" sz="2400" dirty="1"/>
              <a:t>where a more junior class is to receive any payment or keep any interest under the restructuring plan.”</a:t>
            </a:r>
            <a:endParaRPr lang="en-GB" sz="2400"/>
          </a:p>
        </p:txBody>
      </p:sp>
    </p:spTree>
    <p:extLst>
      <p:ext uri="{BB962C8B-B14F-4D97-AF65-F5344CB8AC3E}">
        <p14:creationId xmlns:p14="http://schemas.microsoft.com/office/powerpoint/2010/main" val="3921566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20946175"/>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34573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30936400"/>
              </p:ext>
            </p:extLst>
          </p:nvPr>
        </p:nvGraphicFramePr>
        <p:xfrm>
          <a:off x="878305" y="520861"/>
          <a:ext cx="10556516"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51146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6. Scrutiny by the judicial or administrative authority: best interest of creditors’ test</a:t>
            </a:r>
          </a:p>
        </p:txBody>
      </p:sp>
      <p:sp>
        <p:nvSpPr>
          <p:cNvPr id="3" name="Content Placeholder 2"/>
          <p:cNvSpPr>
            <a:spLocks noGrp="1"/>
          </p:cNvSpPr>
          <p:nvPr>
            <p:ph idx="1"/>
          </p:nvPr>
        </p:nvSpPr>
        <p:spPr>
          <a:ln w="28575">
            <a:solidFill>
              <a:srgbClr val="1DE3DE"/>
            </a:solidFill>
          </a:ln>
        </p:spPr>
        <p:txBody>
          <a:bodyPr>
            <a:normAutofit/>
          </a:bodyPr>
          <a:lstStyle/>
          <a:p>
            <a:pPr marL="0" indent="0">
              <a:buNone/>
            </a:pPr>
            <a:r>
              <a:rPr lang="en-GB" sz="2400" dirty="1"/>
              <a:t>Article 14: “The judicial or administrative authority shall take a decision on the valuation of the debtor's business only where a restructuring plan is challenged by a dissenting affected party on the grounds of either: (a) an alleged failure to satisfy the best-interest-of-creditors test under point (6) of Article 2(1); or (b) an alleged breach of the conditions for a cross-class cram-down under point (ii) of Article 11(1)(b).”</a:t>
            </a:r>
          </a:p>
        </p:txBody>
      </p:sp>
    </p:spTree>
    <p:extLst>
      <p:ext uri="{BB962C8B-B14F-4D97-AF65-F5344CB8AC3E}">
        <p14:creationId xmlns:p14="http://schemas.microsoft.com/office/powerpoint/2010/main" val="9016547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39927885"/>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7987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56358958"/>
              </p:ext>
            </p:extLst>
          </p:nvPr>
        </p:nvGraphicFramePr>
        <p:xfrm>
          <a:off x="878305" y="520861"/>
          <a:ext cx="10556516"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94842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7. Protection for new financing and interim financing</a:t>
            </a:r>
          </a:p>
        </p:txBody>
      </p:sp>
      <p:sp>
        <p:nvSpPr>
          <p:cNvPr id="3" name="Content Placeholder 2"/>
          <p:cNvSpPr>
            <a:spLocks noGrp="1"/>
          </p:cNvSpPr>
          <p:nvPr>
            <p:ph idx="1"/>
          </p:nvPr>
        </p:nvSpPr>
        <p:spPr>
          <a:ln w="28575">
            <a:solidFill>
              <a:srgbClr val="1DE3DE"/>
            </a:solidFill>
          </a:ln>
        </p:spPr>
        <p:txBody>
          <a:bodyPr>
            <a:normAutofit/>
          </a:bodyPr>
          <a:lstStyle/>
          <a:p>
            <a:pPr marL="0" indent="0">
              <a:buNone/>
            </a:pPr>
            <a:r>
              <a:rPr lang="en-GB" sz="2400" dirty="1"/>
              <a:t>Article 17: “Member States shall ensure that new financing and interim financing are adequately protected. As a minimum, in the case of any subsequent insolvency of the debtor: (a) new financing and interim financing shall not be declared void, voidable or unenforceable; and (b) the grantors of such financing shall not incur civil, administrative or criminal liability, on the ground that such financing is detrimental to the general body of creditors, unless other additional grounds laid down by national law are present…”</a:t>
            </a:r>
          </a:p>
        </p:txBody>
      </p:sp>
    </p:spTree>
    <p:extLst>
      <p:ext uri="{BB962C8B-B14F-4D97-AF65-F5344CB8AC3E}">
        <p14:creationId xmlns:p14="http://schemas.microsoft.com/office/powerpoint/2010/main" val="1521999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06821119"/>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95278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58053415"/>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2587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Speakers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691105"/>
              </p:ext>
            </p:extLst>
          </p:nvPr>
        </p:nvGraphicFramePr>
        <p:xfrm>
          <a:off x="856526" y="1886673"/>
          <a:ext cx="10497273" cy="42902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503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8. Protection for other restructuring related transactions</a:t>
            </a:r>
          </a:p>
        </p:txBody>
      </p:sp>
      <p:sp>
        <p:nvSpPr>
          <p:cNvPr id="3" name="Content Placeholder 2"/>
          <p:cNvSpPr>
            <a:spLocks noGrp="1"/>
          </p:cNvSpPr>
          <p:nvPr>
            <p:ph idx="1"/>
          </p:nvPr>
        </p:nvSpPr>
        <p:spPr>
          <a:ln w="28575">
            <a:solidFill>
              <a:srgbClr val="1DE3DE"/>
            </a:solidFill>
          </a:ln>
        </p:spPr>
        <p:txBody>
          <a:bodyPr>
            <a:normAutofit/>
          </a:bodyPr>
          <a:lstStyle/>
          <a:p>
            <a:pPr marL="0" indent="0">
              <a:buNone/>
            </a:pPr>
            <a:r>
              <a:rPr lang="en-GB" sz="2400" dirty="1"/>
              <a:t>Article 18: “Without prejudice to Article 17, Member States shall ensure that, in the event of any subsequent insolvency of a debtor, transactions that are reasonable and immediately necessary for the negotiation of a restructuring plan are not declared void, voidable or unenforceable on the ground that such transactions are detrimental to the general body of creditors, unless other additional grounds laid down by national law are present.”</a:t>
            </a:r>
          </a:p>
        </p:txBody>
      </p:sp>
    </p:spTree>
    <p:extLst>
      <p:ext uri="{BB962C8B-B14F-4D97-AF65-F5344CB8AC3E}">
        <p14:creationId xmlns:p14="http://schemas.microsoft.com/office/powerpoint/2010/main" val="13366832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1232436"/>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807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78816421"/>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25756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9. Duties of directors where there is a likelihood of insolvency</a:t>
            </a:r>
          </a:p>
        </p:txBody>
      </p:sp>
      <p:sp>
        <p:nvSpPr>
          <p:cNvPr id="3" name="Content Placeholder 2"/>
          <p:cNvSpPr>
            <a:spLocks noGrp="1"/>
          </p:cNvSpPr>
          <p:nvPr>
            <p:ph idx="1"/>
          </p:nvPr>
        </p:nvSpPr>
        <p:spPr>
          <a:ln w="28575">
            <a:solidFill>
              <a:srgbClr val="1DE3DE"/>
            </a:solidFill>
          </a:ln>
        </p:spPr>
        <p:txBody>
          <a:bodyPr>
            <a:normAutofit/>
          </a:bodyPr>
          <a:lstStyle/>
          <a:p>
            <a:pPr marL="0" indent="0">
              <a:buNone/>
            </a:pPr>
            <a:r>
              <a:rPr lang="en-GB" sz="2400" dirty="1"/>
              <a:t>Article 19: “Member States shall ensure that, where there is a likelihood of insolvency, directors, have due regard, as a minimum, to the following: (a) the interests of creditors, equity holders and other stakeholders; (b) the need to take steps to avoid insolvency; and (c) the need to avoid deliberate or grossly negligent conduct that threatens the viability of the business…”</a:t>
            </a:r>
          </a:p>
        </p:txBody>
      </p:sp>
    </p:spTree>
    <p:extLst>
      <p:ext uri="{BB962C8B-B14F-4D97-AF65-F5344CB8AC3E}">
        <p14:creationId xmlns:p14="http://schemas.microsoft.com/office/powerpoint/2010/main" val="233975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13881121"/>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16675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08228321"/>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31124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III – Miscellanea</a:t>
            </a:r>
          </a:p>
        </p:txBody>
      </p:sp>
      <p:sp>
        <p:nvSpPr>
          <p:cNvPr id="3" name="Content Placeholder 2"/>
          <p:cNvSpPr>
            <a:spLocks noGrp="1"/>
          </p:cNvSpPr>
          <p:nvPr>
            <p:ph idx="1"/>
          </p:nvPr>
        </p:nvSpPr>
        <p:spPr>
          <a:ln w="28575">
            <a:solidFill>
              <a:srgbClr val="0070C0"/>
            </a:solidFill>
          </a:ln>
        </p:spPr>
        <p:txBody>
          <a:bodyPr/>
          <a:lstStyle/>
          <a:p>
            <a:pPr marL="0" indent="0" algn="ctr">
              <a:buNone/>
            </a:pPr>
            <a:endParaRPr lang="en-GB"/>
          </a:p>
          <a:p>
            <a:r>
              <a:rPr lang="en-GB" sz="2400" dirty="1"/>
              <a:t>Cross border insolvencies and likely impacts of the Directive on UK schemes of arrangement</a:t>
            </a:r>
          </a:p>
          <a:p>
            <a:pPr marL="0" indent="0">
              <a:buNone/>
            </a:pPr>
            <a:endParaRPr lang="en-GB" sz="2400"/>
          </a:p>
          <a:p>
            <a:r>
              <a:rPr lang="en-GB" sz="2400" dirty="1"/>
              <a:t>Cross border insolvency: recognition of foreign proceedings</a:t>
            </a:r>
          </a:p>
          <a:p>
            <a:endParaRPr lang="en-GB" sz="2400"/>
          </a:p>
          <a:p>
            <a:r>
              <a:rPr lang="en-GB" sz="2400" dirty="1"/>
              <a:t>Ability to commence proceedings (shareholders’ consent required?)</a:t>
            </a:r>
          </a:p>
          <a:p>
            <a:pPr marL="0" indent="0">
              <a:buNone/>
            </a:pPr>
            <a:endParaRPr lang="en-GB" sz="2400"/>
          </a:p>
        </p:txBody>
      </p:sp>
    </p:spTree>
    <p:extLst>
      <p:ext uri="{BB962C8B-B14F-4D97-AF65-F5344CB8AC3E}">
        <p14:creationId xmlns:p14="http://schemas.microsoft.com/office/powerpoint/2010/main" val="42305159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56244297"/>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0634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12362952"/>
              </p:ext>
            </p:extLst>
          </p:nvPr>
        </p:nvGraphicFramePr>
        <p:xfrm>
          <a:off x="937549" y="520861"/>
          <a:ext cx="10497272" cy="5926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6229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39939559"/>
              </p:ext>
            </p:extLst>
          </p:nvPr>
        </p:nvGraphicFramePr>
        <p:xfrm>
          <a:off x="393539" y="865252"/>
          <a:ext cx="11505234" cy="5852161"/>
        </p:xfrm>
        <a:graphic>
          <a:graphicData uri="http://schemas.openxmlformats.org/drawingml/2006/table">
            <a:tbl>
              <a:tblPr firstRow="1" firstCol="1" bandRow="1">
                <a:tableStyleId>{2D5ABB26-0587-4C30-8999-92F81FD0307C}</a:tableStyleId>
              </a:tblPr>
              <a:tblGrid>
                <a:gridCol w="5729469">
                  <a:extLst>
                    <a:ext uri="{9D8B030D-6E8A-4147-A177-3AD203B41FA5}">
                      <a16:colId xmlns:a16="http://schemas.microsoft.com/office/drawing/2014/main" val="1655869407"/>
                    </a:ext>
                  </a:extLst>
                </a:gridCol>
                <a:gridCol w="5659291">
                  <a:extLst>
                    <a:ext uri="{9D8B030D-6E8A-4147-A177-3AD203B41FA5}">
                      <a16:colId xmlns:a16="http://schemas.microsoft.com/office/drawing/2014/main" val="2109996868"/>
                    </a:ext>
                  </a:extLst>
                </a:gridCol>
                <a:gridCol w="116474">
                  <a:extLst>
                    <a:ext uri="{9D8B030D-6E8A-4147-A177-3AD203B41FA5}">
                      <a16:colId xmlns:a16="http://schemas.microsoft.com/office/drawing/2014/main" val="1725422135"/>
                    </a:ext>
                  </a:extLst>
                </a:gridCol>
              </a:tblGrid>
              <a:tr h="1674056">
                <a:tc>
                  <a:txBody>
                    <a:bodyPr/>
                    <a:lstStyle/>
                    <a:p>
                      <a:pPr algn="l">
                        <a:spcAft>
                          <a:spcPct val="0"/>
                        </a:spcAft>
                      </a:pPr>
                      <a:r>
                        <a:rPr lang="en-GB" sz="1600" b="1" dirty="1">
                          <a:effectLst/>
                        </a:rPr>
                        <a:t>Vincent Vroom</a:t>
                      </a:r>
                    </a:p>
                    <a:p>
                      <a:pPr algn="l">
                        <a:spcAft>
                          <a:spcPct val="0"/>
                        </a:spcAft>
                      </a:pPr>
                      <a:r>
                        <a:rPr lang="en-GB" sz="1600" b="1" dirty="1">
                          <a:effectLst/>
                        </a:rPr>
                        <a:t>Loyens &amp; Loeff</a:t>
                      </a:r>
                    </a:p>
                    <a:p>
                      <a:pPr algn="l">
                        <a:spcAft>
                          <a:spcPct val="0"/>
                        </a:spcAft>
                      </a:pPr>
                      <a:r>
                        <a:rPr lang="en-GB" sz="1600" dirty="1">
                          <a:effectLst/>
                        </a:rPr>
                        <a:t>+31 20 578 59 84</a:t>
                      </a:r>
                    </a:p>
                    <a:p>
                      <a:pPr algn="l">
                        <a:spcAft>
                          <a:spcPct val="0"/>
                        </a:spcAft>
                      </a:pPr>
                      <a:r>
                        <a:rPr lang="en-GB" sz="1600" dirty="1">
                          <a:effectLst/>
                        </a:rPr>
                        <a:t>Fred. Roeskestraat 100</a:t>
                      </a:r>
                    </a:p>
                    <a:p>
                      <a:pPr algn="l">
                        <a:spcAft>
                          <a:spcPct val="0"/>
                        </a:spcAft>
                      </a:pPr>
                      <a:r>
                        <a:rPr lang="en-GB" sz="1600" dirty="1">
                          <a:effectLst/>
                        </a:rPr>
                        <a:t>1076 ED Amsterdam</a:t>
                      </a:r>
                    </a:p>
                    <a:p>
                      <a:pPr algn="l">
                        <a:spcAft>
                          <a:spcPct val="0"/>
                        </a:spcAft>
                      </a:pPr>
                      <a:r>
                        <a:rPr lang="en-GB" sz="1600" dirty="1">
                          <a:effectLst/>
                        </a:rPr>
                        <a:t>The Netherlands</a:t>
                      </a:r>
                    </a:p>
                    <a:p>
                      <a:pPr algn="l">
                        <a:spcAft>
                          <a:spcPct val="0"/>
                        </a:spcAft>
                      </a:pPr>
                      <a:r>
                        <a:rPr lang="en-GB" sz="1600" u="sng" dirty="1">
                          <a:effectLst/>
                          <a:hlinkClick r:id="rId2"/>
                        </a:rPr>
                        <a:t>vincent.vroom@loyensloeff.com</a:t>
                      </a:r>
                      <a:endParaRPr lang="en-GB" sz="1600">
                        <a:effectLst/>
                        <a:latin typeface="Calibri" panose="020f0502020204030204" pitchFamily="34" charset="0"/>
                        <a:ea typeface="Calibri" panose="020f0502020204030204" pitchFamily="34" charset="0"/>
                      </a:endParaRPr>
                    </a:p>
                  </a:txBody>
                  <a:tcPr marL="45537" marR="45537" marT="0" marB="0"/>
                </a:tc>
                <a:tc>
                  <a:txBody>
                    <a:bodyPr/>
                    <a:lstStyle/>
                    <a:p>
                      <a:pPr algn="l">
                        <a:spcAft>
                          <a:spcPct val="0"/>
                        </a:spcAft>
                      </a:pPr>
                      <a:r>
                        <a:rPr lang="en-GB" sz="1600" b="1" dirty="1">
                          <a:effectLst/>
                        </a:rPr>
                        <a:t>Tommaso Foco</a:t>
                      </a:r>
                    </a:p>
                    <a:p>
                      <a:pPr algn="l">
                        <a:spcAft>
                          <a:spcPct val="0"/>
                        </a:spcAft>
                      </a:pPr>
                      <a:r>
                        <a:rPr lang="en-GB" sz="1600" b="1" dirty="1">
                          <a:effectLst/>
                        </a:rPr>
                        <a:t>Portolano Cavallo</a:t>
                      </a:r>
                    </a:p>
                    <a:p>
                      <a:pPr algn="l">
                        <a:spcAft>
                          <a:spcPct val="0"/>
                        </a:spcAft>
                      </a:pPr>
                      <a:r>
                        <a:rPr lang="en-GB" sz="1600" dirty="1">
                          <a:effectLst/>
                        </a:rPr>
                        <a:t>+39 02 722341</a:t>
                      </a:r>
                    </a:p>
                    <a:p>
                      <a:pPr algn="l">
                        <a:spcAft>
                          <a:spcPct val="0"/>
                        </a:spcAft>
                      </a:pPr>
                      <a:r>
                        <a:rPr lang="en-GB" sz="1600" dirty="1">
                          <a:effectLst/>
                        </a:rPr>
                        <a:t>Piazza Borromeo, 12</a:t>
                      </a:r>
                    </a:p>
                    <a:p>
                      <a:pPr algn="l">
                        <a:spcAft>
                          <a:spcPct val="0"/>
                        </a:spcAft>
                      </a:pPr>
                      <a:r>
                        <a:rPr lang="en-GB" sz="1600" dirty="1">
                          <a:effectLst/>
                        </a:rPr>
                        <a:t>20123 Milano</a:t>
                      </a:r>
                    </a:p>
                    <a:p>
                      <a:pPr algn="l">
                        <a:spcAft>
                          <a:spcPct val="0"/>
                        </a:spcAft>
                      </a:pPr>
                      <a:r>
                        <a:rPr lang="en-GB" sz="1600" u="sng" dirty="1">
                          <a:effectLst/>
                          <a:hlinkClick r:id="rId3"/>
                        </a:rPr>
                        <a:t>tfoco@portolano.it</a:t>
                      </a:r>
                      <a:r>
                        <a:rPr lang="en-GB" sz="1600" dirty="1">
                          <a:effectLst/>
                        </a:rPr>
                        <a:t> </a:t>
                      </a:r>
                      <a:endParaRPr lang="en-GB" sz="1600">
                        <a:effectLst/>
                        <a:latin typeface="Calibri" panose="020f0502020204030204" pitchFamily="34" charset="0"/>
                        <a:ea typeface="Calibri" panose="020f0502020204030204" pitchFamily="34" charset="0"/>
                      </a:endParaRPr>
                    </a:p>
                    <a:p>
                      <a:pPr algn="l">
                        <a:spcAft>
                          <a:spcPct val="0"/>
                        </a:spcAft>
                      </a:pPr>
                      <a:endParaRPr lang="en-GB" sz="1600">
                        <a:effectLst/>
                        <a:latin typeface="Calibri" panose="020f0502020204030204" pitchFamily="34" charset="0"/>
                        <a:ea typeface="Calibri" panose="020f0502020204030204" pitchFamily="34" charset="0"/>
                      </a:endParaRPr>
                    </a:p>
                  </a:txBody>
                  <a:tcPr marL="45537" marR="45537" marT="0" marB="0"/>
                </a:tc>
                <a:tc>
                  <a:txBody>
                    <a:bodyPr/>
                    <a:lstStyle/>
                    <a:p>
                      <a:pPr>
                        <a:spcAft>
                          <a:spcPct val="0"/>
                        </a:spcAft>
                      </a:pPr>
                      <a:endParaRPr lang="en-GB" sz="1600">
                        <a:effectLst/>
                        <a:latin typeface="Calibri" panose="020f0502020204030204" pitchFamily="34" charset="0"/>
                        <a:ea typeface="Calibri" panose="020f0502020204030204" pitchFamily="34" charset="0"/>
                      </a:endParaRPr>
                    </a:p>
                  </a:txBody>
                  <a:tcPr marL="45537" marR="45537" marT="0" marB="0"/>
                </a:tc>
                <a:extLst>
                  <a:ext uri="{0D108BD9-81ED-4DB2-BD59-A6C34878D82A}">
                    <a16:rowId xmlns:a16="http://schemas.microsoft.com/office/drawing/2014/main" val="314815671"/>
                  </a:ext>
                </a:extLst>
              </a:tr>
              <a:tr h="1547447">
                <a:tc>
                  <a:txBody>
                    <a:bodyPr/>
                    <a:lstStyle/>
                    <a:p>
                      <a:pPr algn="l">
                        <a:spcAft>
                          <a:spcPct val="0"/>
                        </a:spcAft>
                      </a:pPr>
                      <a:r>
                        <a:rPr lang="en-GB" sz="1600" b="1" dirty="1">
                          <a:effectLst/>
                        </a:rPr>
                        <a:t>Ileana Glodeanu</a:t>
                      </a:r>
                    </a:p>
                    <a:p>
                      <a:pPr algn="l">
                        <a:spcAft>
                          <a:spcPct val="0"/>
                        </a:spcAft>
                      </a:pPr>
                      <a:r>
                        <a:rPr lang="en-GB" sz="1600" b="1" dirty="1">
                          <a:effectLst/>
                        </a:rPr>
                        <a:t>Wolf Theiss</a:t>
                      </a:r>
                    </a:p>
                    <a:p>
                      <a:pPr algn="l">
                        <a:spcAft>
                          <a:spcPct val="0"/>
                        </a:spcAft>
                      </a:pPr>
                      <a:r>
                        <a:rPr lang="en-GB" sz="1600" dirty="1">
                          <a:effectLst/>
                        </a:rPr>
                        <a:t>+40 21 308 81 00</a:t>
                      </a:r>
                    </a:p>
                    <a:p>
                      <a:pPr algn="l">
                        <a:spcAft>
                          <a:spcPct val="0"/>
                        </a:spcAft>
                      </a:pPr>
                      <a:r>
                        <a:rPr lang="en-GB" sz="1600" dirty="1">
                          <a:effectLst/>
                        </a:rPr>
                        <a:t>Vasile Alecsandri Street </a:t>
                      </a:r>
                    </a:p>
                    <a:p>
                      <a:pPr algn="l">
                        <a:spcAft>
                          <a:spcPct val="0"/>
                        </a:spcAft>
                      </a:pPr>
                      <a:r>
                        <a:rPr lang="en-GB" sz="1600" dirty="1">
                          <a:effectLst/>
                        </a:rPr>
                        <a:t>010639 Bucharest </a:t>
                      </a:r>
                    </a:p>
                    <a:p>
                      <a:pPr algn="l">
                        <a:spcAft>
                          <a:spcPct val="0"/>
                        </a:spcAft>
                      </a:pPr>
                      <a:r>
                        <a:rPr lang="en-GB" sz="1600" dirty="1">
                          <a:effectLst/>
                        </a:rPr>
                        <a:t>Romania</a:t>
                      </a:r>
                    </a:p>
                    <a:p>
                      <a:pPr algn="l">
                        <a:spcAft>
                          <a:spcPct val="0"/>
                        </a:spcAft>
                      </a:pPr>
                      <a:r>
                        <a:rPr lang="en-GB" sz="1600" u="sng" dirty="1">
                          <a:effectLst/>
                          <a:hlinkClick r:id="rId4"/>
                        </a:rPr>
                        <a:t>ileana.glodeanu@wolftheiss.com</a:t>
                      </a:r>
                      <a:endParaRPr lang="en-GB" sz="1600">
                        <a:effectLst/>
                        <a:latin typeface="Calibri" panose="020f0502020204030204" pitchFamily="34" charset="0"/>
                        <a:ea typeface="Calibri" panose="020f0502020204030204" pitchFamily="34" charset="0"/>
                      </a:endParaRPr>
                    </a:p>
                  </a:txBody>
                  <a:tcPr marL="45537" marR="45537" marT="0" marB="0"/>
                </a:tc>
                <a:tc>
                  <a:txBody>
                    <a:bodyPr/>
                    <a:lstStyle/>
                    <a:p>
                      <a:pPr algn="l">
                        <a:spcAft>
                          <a:spcPct val="0"/>
                        </a:spcAft>
                      </a:pPr>
                      <a:r>
                        <a:rPr lang="en-GB" sz="1600" b="1" dirty="1">
                          <a:effectLst/>
                        </a:rPr>
                        <a:t>Kate Stephenson</a:t>
                      </a:r>
                    </a:p>
                    <a:p>
                      <a:pPr algn="l">
                        <a:spcAft>
                          <a:spcPct val="0"/>
                        </a:spcAft>
                      </a:pPr>
                      <a:r>
                        <a:rPr lang="en-GB" sz="1600" b="1" dirty="1">
                          <a:effectLst/>
                        </a:rPr>
                        <a:t>Kirkland &amp; Ellis</a:t>
                      </a:r>
                    </a:p>
                    <a:p>
                      <a:pPr algn="l">
                        <a:spcAft>
                          <a:spcPct val="0"/>
                        </a:spcAft>
                      </a:pPr>
                      <a:r>
                        <a:rPr lang="en-GB" sz="1600" dirty="1">
                          <a:effectLst/>
                        </a:rPr>
                        <a:t>+44 (0)20 7696 9900</a:t>
                      </a:r>
                    </a:p>
                    <a:p>
                      <a:pPr algn="l">
                        <a:spcAft>
                          <a:spcPct val="0"/>
                        </a:spcAft>
                      </a:pPr>
                      <a:r>
                        <a:rPr lang="en-GB" sz="1600" dirty="1">
                          <a:effectLst/>
                        </a:rPr>
                        <a:t>30 St Mary Axe</a:t>
                      </a:r>
                    </a:p>
                    <a:p>
                      <a:pPr algn="l">
                        <a:spcAft>
                          <a:spcPct val="0"/>
                        </a:spcAft>
                      </a:pPr>
                      <a:r>
                        <a:rPr lang="en-GB" sz="1600" dirty="1">
                          <a:effectLst/>
                        </a:rPr>
                        <a:t>London, EC3A 8AF</a:t>
                      </a:r>
                    </a:p>
                    <a:p>
                      <a:pPr algn="l">
                        <a:spcAft>
                          <a:spcPct val="0"/>
                        </a:spcAft>
                      </a:pPr>
                      <a:r>
                        <a:rPr lang="en-GB" sz="1600" dirty="1">
                          <a:effectLst/>
                        </a:rPr>
                        <a:t>United Kingdom</a:t>
                      </a:r>
                    </a:p>
                    <a:p>
                      <a:pPr algn="l">
                        <a:spcAft>
                          <a:spcPct val="0"/>
                        </a:spcAft>
                      </a:pPr>
                      <a:r>
                        <a:rPr lang="en-GB" sz="1600" u="sng" dirty="1">
                          <a:effectLst/>
                          <a:hlinkClick r:id="rId5"/>
                        </a:rPr>
                        <a:t>kate.stephenson@kirkland.com</a:t>
                      </a:r>
                    </a:p>
                    <a:p>
                      <a:pPr algn="l">
                        <a:spcAft>
                          <a:spcPct val="0"/>
                        </a:spcAft>
                      </a:pPr>
                      <a:endParaRPr lang="en-GB" sz="1600">
                        <a:effectLst/>
                        <a:latin typeface="Calibri" panose="020f0502020204030204" pitchFamily="34" charset="0"/>
                        <a:ea typeface="Calibri" panose="020f0502020204030204" pitchFamily="34" charset="0"/>
                      </a:endParaRPr>
                    </a:p>
                  </a:txBody>
                  <a:tcPr marL="45537" marR="45537" marT="0" marB="0"/>
                </a:tc>
                <a:tc>
                  <a:txBody>
                    <a:bodyPr/>
                    <a:lstStyle/>
                    <a:p>
                      <a:pPr marL="0" algn="l" defTabSz="914400" rtl="0" eaLnBrk="1" latinLnBrk="0" hangingPunct="1">
                        <a:spcAft>
                          <a:spcPct val="0"/>
                        </a:spcAft>
                      </a:pPr>
                      <a:r>
                        <a:rPr lang="en-GB" sz="1600" kern="1200" dirty="1">
                          <a:solidFill>
                            <a:schemeClr val="tx1"/>
                          </a:solidFill>
                          <a:effectLst/>
                          <a:highlight>
                            <a:srgbClr val="FFFF00"/>
                          </a:highlight>
                          <a:latin typeface="+mn-lt"/>
                          <a:ea typeface="+mn-ea"/>
                          <a:cs typeface="+mn-cs"/>
                        </a:rPr>
                        <a:t>  </a:t>
                      </a:r>
                    </a:p>
                    <a:p>
                      <a:pPr>
                        <a:spcAft>
                          <a:spcPct val="0"/>
                        </a:spcAft>
                      </a:pPr>
                      <a:endParaRPr lang="en-GB" sz="1600">
                        <a:effectLst/>
                        <a:latin typeface="Calibri" panose="020f0502020204030204" pitchFamily="34" charset="0"/>
                        <a:ea typeface="Calibri" panose="020f0502020204030204" pitchFamily="34" charset="0"/>
                      </a:endParaRPr>
                    </a:p>
                  </a:txBody>
                  <a:tcPr marL="45537" marR="45537" marT="0" marB="0"/>
                </a:tc>
                <a:extLst>
                  <a:ext uri="{0D108BD9-81ED-4DB2-BD59-A6C34878D82A}">
                    <a16:rowId xmlns:a16="http://schemas.microsoft.com/office/drawing/2014/main" val="2188728664"/>
                  </a:ext>
                </a:extLst>
              </a:tr>
              <a:tr h="1672493">
                <a:tc>
                  <a:txBody>
                    <a:bodyPr/>
                    <a:lstStyle/>
                    <a:p>
                      <a:pPr algn="l">
                        <a:spcAft>
                          <a:spcPct val="0"/>
                        </a:spcAft>
                      </a:pPr>
                      <a:r>
                        <a:rPr lang="en-GB" sz="1600" b="1" dirty="1">
                          <a:effectLst/>
                        </a:rPr>
                        <a:t>Ignacio Buil</a:t>
                      </a:r>
                    </a:p>
                    <a:p>
                      <a:pPr algn="l" fontAlgn="base"/>
                      <a:r>
                        <a:rPr lang="en-GB" sz="1600" b="1" kern="1200" dirty="1">
                          <a:solidFill>
                            <a:schemeClr val="tx1"/>
                          </a:solidFill>
                          <a:effectLst/>
                          <a:latin typeface="+mn-lt"/>
                          <a:ea typeface="+mn-ea"/>
                          <a:cs typeface="+mn-cs"/>
                        </a:rPr>
                        <a:t>Cuatrecasas</a:t>
                      </a:r>
                      <a:endParaRPr lang="en-GB" sz="1600" b="1" kern="1200">
                        <a:solidFill>
                          <a:schemeClr val="tx1"/>
                        </a:solidFill>
                        <a:effectLst/>
                        <a:latin typeface="+mn-lt"/>
                        <a:ea typeface="+mn-ea"/>
                        <a:cs typeface="+mn-cs"/>
                      </a:endParaRPr>
                    </a:p>
                    <a:p>
                      <a:pPr algn="l" fontAlgn="base"/>
                      <a:r>
                        <a:rPr lang="en-GB" sz="1600" b="0" kern="1200" dirty="1">
                          <a:solidFill>
                            <a:schemeClr val="tx1"/>
                          </a:solidFill>
                          <a:effectLst/>
                          <a:latin typeface="+mn-lt"/>
                          <a:ea typeface="+mn-ea"/>
                          <a:cs typeface="+mn-cs"/>
                        </a:rPr>
                        <a:t>+44 207 382 0400</a:t>
                      </a:r>
                    </a:p>
                    <a:p>
                      <a:pPr algn="l" fontAlgn="base"/>
                      <a:r>
                        <a:rPr lang="en-GB" sz="1600" b="0" kern="1200" dirty="1">
                          <a:solidFill>
                            <a:schemeClr val="tx1"/>
                          </a:solidFill>
                          <a:effectLst/>
                          <a:latin typeface="+mn-lt"/>
                          <a:ea typeface="+mn-ea"/>
                          <a:cs typeface="+mn-cs"/>
                        </a:rPr>
                        <a:t>125 Old Broad Street, 14th Floor</a:t>
                      </a:r>
                    </a:p>
                    <a:p>
                      <a:pPr algn="l" fontAlgn="base"/>
                      <a:r>
                        <a:rPr lang="en-GB" sz="1600" b="0" kern="1200" dirty="1">
                          <a:solidFill>
                            <a:schemeClr val="tx1"/>
                          </a:solidFill>
                          <a:effectLst/>
                          <a:latin typeface="+mn-lt"/>
                          <a:ea typeface="+mn-ea"/>
                          <a:cs typeface="+mn-cs"/>
                        </a:rPr>
                        <a:t>EC2N 1AR London</a:t>
                      </a:r>
                    </a:p>
                    <a:p>
                      <a:pPr algn="l" fontAlgn="base"/>
                      <a:r>
                        <a:rPr lang="en-GB" sz="1600" b="0" kern="1200" dirty="1">
                          <a:solidFill>
                            <a:schemeClr val="tx1"/>
                          </a:solidFill>
                          <a:effectLst/>
                          <a:latin typeface="+mn-lt"/>
                          <a:ea typeface="+mn-ea"/>
                          <a:cs typeface="+mn-cs"/>
                        </a:rPr>
                        <a:t>United Kingdom</a:t>
                      </a:r>
                    </a:p>
                    <a:p>
                      <a:pPr algn="l" fontAlgn="base"/>
                      <a:r>
                        <a:rPr lang="en-GB" sz="1600" b="0" kern="1200" dirty="1">
                          <a:solidFill>
                            <a:schemeClr val="tx1"/>
                          </a:solidFill>
                          <a:effectLst/>
                          <a:latin typeface="+mn-lt"/>
                          <a:ea typeface="+mn-ea"/>
                          <a:cs typeface="+mn-cs"/>
                          <a:hlinkClick r:id="rId6"/>
                        </a:rPr>
                        <a:t>ignacio.buil@cuatrecasas.com</a:t>
                      </a:r>
                      <a:r>
                        <a:rPr lang="en-GB" sz="1600" b="0" kern="1200" dirty="1">
                          <a:solidFill>
                            <a:schemeClr val="tx1"/>
                          </a:solidFill>
                          <a:effectLst/>
                          <a:latin typeface="+mn-lt"/>
                          <a:ea typeface="+mn-ea"/>
                          <a:cs typeface="+mn-cs"/>
                        </a:rPr>
                        <a:t> </a:t>
                      </a:r>
                    </a:p>
                    <a:p>
                      <a:pPr algn="l"/>
                      <a:br>
                        <a:rPr lang="en-GB" sz="1600" b="0" i="0" dirty="1">
                          <a:solidFill>
                            <a:srgbClr val="000000"/>
                          </a:solidFill>
                          <a:effectLst/>
                          <a:latin typeface="inherit"/>
                        </a:rPr>
                      </a:br>
                      <a:endParaRPr lang="en-GB" sz="1600">
                        <a:effectLst/>
                        <a:latin typeface="Calibri" panose="020f0502020204030204" pitchFamily="34" charset="0"/>
                        <a:ea typeface="Calibri" panose="020f0502020204030204" pitchFamily="34" charset="0"/>
                      </a:endParaRPr>
                    </a:p>
                  </a:txBody>
                  <a:tcPr marL="45537" marR="45537" marT="0" marB="0"/>
                </a:tc>
                <a:tc>
                  <a:txBody>
                    <a:bodyPr/>
                    <a:lstStyle/>
                    <a:p>
                      <a:pPr algn="l">
                        <a:spcAft>
                          <a:spcPct val="0"/>
                        </a:spcAft>
                      </a:pPr>
                      <a:r>
                        <a:rPr lang="en-GB" sz="1600" b="1" dirty="1">
                          <a:effectLst/>
                        </a:rPr>
                        <a:t>Hamish Patrick</a:t>
                      </a:r>
                    </a:p>
                    <a:p>
                      <a:pPr algn="l">
                        <a:spcAft>
                          <a:spcPct val="0"/>
                        </a:spcAft>
                      </a:pPr>
                      <a:r>
                        <a:rPr lang="en-GB" sz="1600" b="1" dirty="1">
                          <a:effectLst/>
                        </a:rPr>
                        <a:t>Shepherd and Wedderburn</a:t>
                      </a:r>
                    </a:p>
                    <a:p>
                      <a:pPr algn="l">
                        <a:spcAft>
                          <a:spcPct val="0"/>
                        </a:spcAft>
                      </a:pPr>
                      <a:r>
                        <a:rPr lang="en-GB" sz="1600" dirty="1">
                          <a:effectLst/>
                        </a:rPr>
                        <a:t>+44 (0)131 473 5326</a:t>
                      </a:r>
                    </a:p>
                    <a:p>
                      <a:pPr algn="l">
                        <a:spcAft>
                          <a:spcPct val="0"/>
                        </a:spcAft>
                      </a:pPr>
                      <a:r>
                        <a:rPr lang="en-GB" sz="1600" dirty="1">
                          <a:effectLst/>
                        </a:rPr>
                        <a:t>1 Exchange Crescent</a:t>
                      </a:r>
                    </a:p>
                    <a:p>
                      <a:pPr algn="l">
                        <a:spcAft>
                          <a:spcPct val="0"/>
                        </a:spcAft>
                      </a:pPr>
                      <a:r>
                        <a:rPr lang="en-GB" sz="1600" dirty="1">
                          <a:effectLst/>
                        </a:rPr>
                        <a:t>Conference Square</a:t>
                      </a:r>
                    </a:p>
                    <a:p>
                      <a:pPr algn="l">
                        <a:spcAft>
                          <a:spcPct val="0"/>
                        </a:spcAft>
                      </a:pPr>
                      <a:r>
                        <a:rPr lang="en-GB" sz="1600" dirty="1">
                          <a:effectLst/>
                        </a:rPr>
                        <a:t>Edinburgh EH3 8UL</a:t>
                      </a:r>
                    </a:p>
                    <a:p>
                      <a:pPr algn="l">
                        <a:spcAft>
                          <a:spcPct val="0"/>
                        </a:spcAft>
                      </a:pPr>
                      <a:r>
                        <a:rPr lang="en-GB" sz="1600" u="sng" dirty="1">
                          <a:effectLst/>
                          <a:hlinkClick r:id="rId7"/>
                        </a:rPr>
                        <a:t>Hamish.Patrick@shepwedd.com</a:t>
                      </a:r>
                      <a:r>
                        <a:rPr lang="en-GB" sz="1600" dirty="1">
                          <a:effectLst/>
                        </a:rPr>
                        <a:t> </a:t>
                      </a:r>
                      <a:endParaRPr lang="en-GB" sz="1600">
                        <a:effectLst/>
                        <a:latin typeface="Calibri" panose="020f0502020204030204" pitchFamily="34" charset="0"/>
                        <a:ea typeface="Calibri" panose="020f0502020204030204" pitchFamily="34" charset="0"/>
                      </a:endParaRPr>
                    </a:p>
                  </a:txBody>
                  <a:tcPr marL="45537" marR="45537" marT="0" marB="0"/>
                </a:tc>
                <a:tc>
                  <a:txBody>
                    <a:bodyPr/>
                    <a:lstStyle/>
                    <a:p>
                      <a:pPr marL="0" algn="l" defTabSz="914400" rtl="0" eaLnBrk="1" latinLnBrk="0" hangingPunct="1">
                        <a:spcAft>
                          <a:spcPct val="0"/>
                        </a:spcAft>
                      </a:pPr>
                      <a:endParaRPr lang="en-GB" sz="1600" kern="1200">
                        <a:solidFill>
                          <a:schemeClr val="tx1"/>
                        </a:solidFill>
                        <a:effectLst/>
                        <a:latin typeface="+mn-lt"/>
                        <a:ea typeface="+mn-ea"/>
                        <a:cs typeface="+mn-cs"/>
                      </a:endParaRPr>
                    </a:p>
                  </a:txBody>
                  <a:tcPr marL="45537" marR="45537" marT="0" marB="0"/>
                </a:tc>
                <a:extLst>
                  <a:ext uri="{0D108BD9-81ED-4DB2-BD59-A6C34878D82A}">
                    <a16:rowId xmlns:a16="http://schemas.microsoft.com/office/drawing/2014/main" val="1701915793"/>
                  </a:ext>
                </a:extLst>
              </a:tr>
            </a:tbl>
          </a:graphicData>
        </a:graphic>
      </p:graphicFrame>
    </p:spTree>
    <p:extLst>
      <p:ext uri="{BB962C8B-B14F-4D97-AF65-F5344CB8AC3E}">
        <p14:creationId xmlns:p14="http://schemas.microsoft.com/office/powerpoint/2010/main" val="148697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I – Introduction</a:t>
            </a:r>
          </a:p>
        </p:txBody>
      </p:sp>
      <p:sp>
        <p:nvSpPr>
          <p:cNvPr id="3" name="Content Placeholder 2"/>
          <p:cNvSpPr>
            <a:spLocks noGrp="1"/>
          </p:cNvSpPr>
          <p:nvPr>
            <p:ph idx="1"/>
          </p:nvPr>
        </p:nvSpPr>
        <p:spPr>
          <a:ln w="28575">
            <a:solidFill>
              <a:srgbClr val="0070C0"/>
            </a:solidFill>
          </a:ln>
        </p:spPr>
        <p:txBody>
          <a:bodyPr/>
          <a:lstStyle/>
          <a:p>
            <a:pPr marL="0" indent="0" algn="ctr">
              <a:buNone/>
            </a:pPr>
            <a:endParaRPr lang="en-GB"/>
          </a:p>
          <a:p>
            <a:pPr marL="0" indent="0" algn="ctr">
              <a:buNone/>
            </a:pPr>
            <a:endParaRPr lang="en-GB"/>
          </a:p>
          <a:p>
            <a:pPr marL="0" indent="0" algn="ctr">
              <a:buNone/>
            </a:pPr>
            <a:r>
              <a:rPr lang="en-GB" dirty="1"/>
              <a:t>Hamish Patrick</a:t>
            </a:r>
          </a:p>
          <a:p>
            <a:pPr marL="0" indent="0" algn="ctr">
              <a:buNone/>
            </a:pPr>
            <a:r>
              <a:rPr lang="en-GB" dirty="1"/>
              <a:t>Shepherd and Wedderburn, Edinburgh</a:t>
            </a:r>
          </a:p>
        </p:txBody>
      </p:sp>
    </p:spTree>
    <p:extLst>
      <p:ext uri="{BB962C8B-B14F-4D97-AF65-F5344CB8AC3E}">
        <p14:creationId xmlns:p14="http://schemas.microsoft.com/office/powerpoint/2010/main" val="1601717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GB" sz="2800" b="1" dirty="1">
                <a:latin typeface="Arial" panose="020b0604020202020204" pitchFamily="34" charset="0"/>
                <a:ea typeface="Calibri" panose="020f0502020204030204" pitchFamily="34" charset="0"/>
              </a:rPr>
              <a:t>Directive (EU) 2019/1023 on preventive restructuring frameworks, on discharge of debt and disqualifications</a:t>
            </a:r>
            <a:br>
              <a:rPr lang="en-GB" sz="2800" b="1" dirty="1">
                <a:latin typeface="Arial" panose="020b0604020202020204" pitchFamily="34" charset="0"/>
                <a:ea typeface="Calibri" panose="020f0502020204030204" pitchFamily="34" charset="0"/>
              </a:rPr>
            </a:br>
            <a:r>
              <a:rPr lang="en-GB" dirty="1">
                <a:latin typeface="Arial" panose="020b0604020202020204" pitchFamily="34" charset="0"/>
                <a:ea typeface="Calibri" panose="020f0502020204030204" pitchFamily="34" charset="0"/>
              </a:rPr>
              <a:t>Structure</a:t>
            </a:r>
            <a:endParaRPr lang="en-GB" sz="2800" b="1"/>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386762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6142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1">
                <a:latin typeface="Arial" panose="020b0604020202020204" pitchFamily="34" charset="0"/>
                <a:ea typeface="Calibri" panose="020f0502020204030204" pitchFamily="34" charset="0"/>
              </a:rPr>
              <a:t>K</a:t>
            </a:r>
            <a:r>
              <a:rPr lang="en-GB" dirty="1">
                <a:latin typeface="Arial" panose="020b0604020202020204" pitchFamily="34" charset="0"/>
                <a:ea typeface="Calibri" panose="020f0502020204030204" pitchFamily="34" charset="0"/>
              </a:rPr>
              <a:t>ey provisions</a:t>
            </a:r>
            <a:endParaRPr lang="en-GB" sz="2800" b="1">
              <a:latin typeface="Arial" panose="020b0604020202020204" pitchFamily="34" charset="0"/>
              <a:ea typeface="Calibri" panose="020f0502020204030204" pitchFamily="34" charset="0"/>
            </a:endParaRPr>
          </a:p>
        </p:txBody>
      </p:sp>
      <p:grpSp>
        <p:nvGrpSpPr>
          <p:cNvPr id="21" name="Group 20"/>
          <p:cNvGrpSpPr/>
          <p:nvPr/>
        </p:nvGrpSpPr>
        <p:grpSpPr>
          <a:xfrm>
            <a:off x="786429" y="2000150"/>
            <a:ext cx="10619142" cy="4053629"/>
            <a:chOff x="1039457" y="1973256"/>
            <a:chExt cx="10619142" cy="4053629"/>
          </a:xfrm>
        </p:grpSpPr>
        <p:grpSp>
          <p:nvGrpSpPr>
            <p:cNvPr id="3" name="Group 2"/>
            <p:cNvGrpSpPr/>
            <p:nvPr/>
          </p:nvGrpSpPr>
          <p:grpSpPr>
            <a:xfrm>
              <a:off x="1039457" y="1973256"/>
              <a:ext cx="10619142" cy="4053629"/>
              <a:chOff x="1039457" y="1973256"/>
              <a:chExt cx="10619142" cy="4053629"/>
            </a:xfrm>
          </p:grpSpPr>
          <p:sp>
            <p:nvSpPr>
              <p:cNvPr id="6" name="Freeform 5"/>
              <p:cNvSpPr/>
              <p:nvPr/>
            </p:nvSpPr>
            <p:spPr>
              <a:xfrm>
                <a:off x="3221594" y="1979748"/>
                <a:ext cx="1974988" cy="1164520"/>
              </a:xfrm>
              <a:custGeom>
                <a:gdLst>
                  <a:gd name="connsiteX0" fmla="*/ 0 w 1974988"/>
                  <a:gd name="connsiteY0" fmla="*/ 0 h 1164520"/>
                  <a:gd name="connsiteX1" fmla="*/ 1974988 w 1974988"/>
                  <a:gd name="connsiteY1" fmla="*/ 0 h 1164520"/>
                  <a:gd name="connsiteX2" fmla="*/ 1974988 w 1974988"/>
                  <a:gd name="connsiteY2" fmla="*/ 1164520 h 1164520"/>
                  <a:gd name="connsiteX3" fmla="*/ 0 w 1974988"/>
                  <a:gd name="connsiteY3" fmla="*/ 1164520 h 1164520"/>
                  <a:gd name="connsiteX4" fmla="*/ 0 w 1974988"/>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74988" h="1164520">
                    <a:moveTo>
                      <a:pt x="0" y="0"/>
                    </a:moveTo>
                    <a:lnTo>
                      <a:pt x="1974988" y="0"/>
                    </a:lnTo>
                    <a:lnTo>
                      <a:pt x="1974988" y="1164520"/>
                    </a:lnTo>
                    <a:lnTo>
                      <a:pt x="0" y="1164520"/>
                    </a:lnTo>
                    <a:lnTo>
                      <a:pt x="0" y="0"/>
                    </a:lnTo>
                    <a:close/>
                  </a:path>
                </a:pathLst>
              </a:custGeom>
              <a:solidFill>
                <a:schemeClr val="accent6">
                  <a:lumMod val="40000"/>
                  <a:lumOff val="60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4</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Availability of preventive restructuring frameworks</a:t>
                </a:r>
                <a:endParaRPr lang="en-US" sz="1400" b="1" kern="1200">
                  <a:latin typeface="Arial" panose="020b0604020202020204" pitchFamily="34" charset="0"/>
                  <a:cs typeface="Arial" panose="020b0604020202020204" pitchFamily="34" charset="0"/>
                </a:endParaRPr>
              </a:p>
            </p:txBody>
          </p:sp>
          <p:sp>
            <p:nvSpPr>
              <p:cNvPr id="7" name="Freeform 6"/>
              <p:cNvSpPr/>
              <p:nvPr/>
            </p:nvSpPr>
            <p:spPr>
              <a:xfrm>
                <a:off x="5393638" y="1973256"/>
                <a:ext cx="1940867" cy="1187822"/>
              </a:xfrm>
              <a:custGeom>
                <a:gdLst>
                  <a:gd name="connsiteX0" fmla="*/ 0 w 1940867"/>
                  <a:gd name="connsiteY0" fmla="*/ 0 h 1187822"/>
                  <a:gd name="connsiteX1" fmla="*/ 1940867 w 1940867"/>
                  <a:gd name="connsiteY1" fmla="*/ 0 h 1187822"/>
                  <a:gd name="connsiteX2" fmla="*/ 1940867 w 1940867"/>
                  <a:gd name="connsiteY2" fmla="*/ 1187822 h 1187822"/>
                  <a:gd name="connsiteX3" fmla="*/ 0 w 1940867"/>
                  <a:gd name="connsiteY3" fmla="*/ 1187822 h 1187822"/>
                  <a:gd name="connsiteX4" fmla="*/ 0 w 1940867"/>
                  <a:gd name="connsiteY4" fmla="*/ 0 h 1187822"/>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87822">
                    <a:moveTo>
                      <a:pt x="0" y="0"/>
                    </a:moveTo>
                    <a:lnTo>
                      <a:pt x="1940867" y="0"/>
                    </a:lnTo>
                    <a:lnTo>
                      <a:pt x="1940867" y="1187822"/>
                    </a:lnTo>
                    <a:lnTo>
                      <a:pt x="0" y="1187822"/>
                    </a:lnTo>
                    <a:lnTo>
                      <a:pt x="0" y="0"/>
                    </a:lnTo>
                    <a:close/>
                  </a:path>
                </a:pathLst>
              </a:custGeom>
              <a:solidFill>
                <a:schemeClr val="accent6">
                  <a:lumMod val="40000"/>
                  <a:lumOff val="60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799669"/>
                  <a:satOff val="-3690"/>
                  <a:lumOff val="136"/>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5</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Debtor in possession</a:t>
                </a:r>
                <a:endParaRPr lang="en-US" sz="1400" b="1" kern="1200">
                  <a:latin typeface="Arial" panose="020b0604020202020204" pitchFamily="34" charset="0"/>
                  <a:cs typeface="Arial" panose="020b0604020202020204" pitchFamily="34" charset="0"/>
                </a:endParaRPr>
              </a:p>
            </p:txBody>
          </p:sp>
          <p:sp>
            <p:nvSpPr>
              <p:cNvPr id="8" name="Freeform 7"/>
              <p:cNvSpPr/>
              <p:nvPr/>
            </p:nvSpPr>
            <p:spPr>
              <a:xfrm>
                <a:off x="7530534" y="1980971"/>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60000"/>
                  <a:lumOff val="40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1599337"/>
                  <a:satOff val="-7380"/>
                  <a:lumOff val="272"/>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6</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Stay of individual enforcement actions</a:t>
                </a:r>
              </a:p>
            </p:txBody>
          </p:sp>
          <p:sp>
            <p:nvSpPr>
              <p:cNvPr id="10" name="Freeform 9"/>
              <p:cNvSpPr/>
              <p:nvPr/>
            </p:nvSpPr>
            <p:spPr>
              <a:xfrm>
                <a:off x="9699802" y="1992518"/>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60000"/>
                  <a:lumOff val="40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2399006"/>
                  <a:satOff val="-11070"/>
                  <a:lumOff val="407"/>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7</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 Consequences of the stay of individual enforcement actions</a:t>
                </a:r>
              </a:p>
            </p:txBody>
          </p:sp>
          <p:sp>
            <p:nvSpPr>
              <p:cNvPr id="11" name="Freeform 10"/>
              <p:cNvSpPr/>
              <p:nvPr/>
            </p:nvSpPr>
            <p:spPr>
              <a:xfrm>
                <a:off x="1039457" y="3439474"/>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75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3198675"/>
                  <a:satOff val="-14759"/>
                  <a:lumOff val="543"/>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8</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Content of restructuring plans</a:t>
                </a:r>
                <a:endParaRPr lang="en-US" sz="1400" b="1" kern="1200">
                  <a:latin typeface="Arial" panose="020b0604020202020204" pitchFamily="34" charset="0"/>
                  <a:cs typeface="Arial" panose="020b0604020202020204" pitchFamily="34" charset="0"/>
                </a:endParaRPr>
              </a:p>
            </p:txBody>
          </p:sp>
          <p:sp>
            <p:nvSpPr>
              <p:cNvPr id="12" name="Freeform 11"/>
              <p:cNvSpPr/>
              <p:nvPr/>
            </p:nvSpPr>
            <p:spPr>
              <a:xfrm>
                <a:off x="3224525" y="3442166"/>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75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3998343"/>
                  <a:satOff val="-18449"/>
                  <a:lumOff val="679"/>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9</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Adoption of restructuring plans</a:t>
                </a:r>
              </a:p>
            </p:txBody>
          </p:sp>
          <p:sp>
            <p:nvSpPr>
              <p:cNvPr id="13" name="Freeform 12"/>
              <p:cNvSpPr/>
              <p:nvPr/>
            </p:nvSpPr>
            <p:spPr>
              <a:xfrm>
                <a:off x="5385545" y="3442166"/>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75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4798012"/>
                  <a:satOff val="-22139"/>
                  <a:lumOff val="815"/>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10</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 Confirmation of restructuring plans</a:t>
                </a:r>
              </a:p>
            </p:txBody>
          </p:sp>
          <p:sp>
            <p:nvSpPr>
              <p:cNvPr id="14" name="Freeform 13"/>
              <p:cNvSpPr/>
              <p:nvPr/>
            </p:nvSpPr>
            <p:spPr>
              <a:xfrm>
                <a:off x="7518636" y="3442166"/>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75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5597681"/>
                  <a:satOff val="-25829"/>
                  <a:lumOff val="950"/>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11</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Cross-class cram-down</a:t>
                </a:r>
              </a:p>
            </p:txBody>
          </p:sp>
          <p:sp>
            <p:nvSpPr>
              <p:cNvPr id="15" name="Freeform 14"/>
              <p:cNvSpPr/>
              <p:nvPr/>
            </p:nvSpPr>
            <p:spPr>
              <a:xfrm>
                <a:off x="9717732" y="3433201"/>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75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6397349"/>
                  <a:satOff val="-29519"/>
                  <a:lumOff val="1086"/>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14</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Valuation by the judicial or administrative authority</a:t>
                </a:r>
              </a:p>
            </p:txBody>
          </p:sp>
          <p:sp>
            <p:nvSpPr>
              <p:cNvPr id="16" name="Freeform 15"/>
              <p:cNvSpPr/>
              <p:nvPr/>
            </p:nvSpPr>
            <p:spPr>
              <a:xfrm>
                <a:off x="1040331" y="4848034"/>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75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7197018"/>
                  <a:satOff val="-33209"/>
                  <a:lumOff val="1222"/>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15</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Effects of restructuring plans</a:t>
                </a:r>
              </a:p>
            </p:txBody>
          </p:sp>
          <p:sp>
            <p:nvSpPr>
              <p:cNvPr id="17" name="Freeform 16"/>
              <p:cNvSpPr/>
              <p:nvPr/>
            </p:nvSpPr>
            <p:spPr>
              <a:xfrm>
                <a:off x="3217052" y="4851954"/>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75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7996686"/>
                  <a:satOff val="-36898"/>
                  <a:lumOff val="1358"/>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16</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Appeals</a:t>
                </a:r>
              </a:p>
            </p:txBody>
          </p:sp>
          <p:sp>
            <p:nvSpPr>
              <p:cNvPr id="18" name="Freeform 17"/>
              <p:cNvSpPr/>
              <p:nvPr/>
            </p:nvSpPr>
            <p:spPr>
              <a:xfrm>
                <a:off x="5367611" y="4855984"/>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50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8796355"/>
                  <a:satOff val="-40588"/>
                  <a:lumOff val="1493"/>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17</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Protection for new financing and interim financing</a:t>
                </a:r>
              </a:p>
            </p:txBody>
          </p:sp>
          <p:sp>
            <p:nvSpPr>
              <p:cNvPr id="19" name="Freeform 18"/>
              <p:cNvSpPr/>
              <p:nvPr/>
            </p:nvSpPr>
            <p:spPr>
              <a:xfrm>
                <a:off x="7548351" y="4862365"/>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6">
                  <a:lumMod val="50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9596024"/>
                  <a:satOff val="-44278"/>
                  <a:lumOff val="1629"/>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18</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Protection for other restructuring related transactions</a:t>
                </a:r>
              </a:p>
            </p:txBody>
          </p:sp>
          <p:sp>
            <p:nvSpPr>
              <p:cNvPr id="20" name="Freeform 19"/>
              <p:cNvSpPr/>
              <p:nvPr/>
            </p:nvSpPr>
            <p:spPr>
              <a:xfrm>
                <a:off x="9712830" y="4857208"/>
                <a:ext cx="1940867" cy="1164520"/>
              </a:xfrm>
              <a:custGeom>
                <a:gdLst>
                  <a:gd name="connsiteX0" fmla="*/ 0 w 1940867"/>
                  <a:gd name="connsiteY0" fmla="*/ 0 h 1164520"/>
                  <a:gd name="connsiteX1" fmla="*/ 1940867 w 1940867"/>
                  <a:gd name="connsiteY1" fmla="*/ 0 h 1164520"/>
                  <a:gd name="connsiteX2" fmla="*/ 1940867 w 1940867"/>
                  <a:gd name="connsiteY2" fmla="*/ 1164520 h 1164520"/>
                  <a:gd name="connsiteX3" fmla="*/ 0 w 1940867"/>
                  <a:gd name="connsiteY3" fmla="*/ 1164520 h 1164520"/>
                  <a:gd name="connsiteX4" fmla="*/ 0 w 1940867"/>
                  <a:gd name="connsiteY4" fmla="*/ 0 h 116452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0867" h="1164520">
                    <a:moveTo>
                      <a:pt x="0" y="0"/>
                    </a:moveTo>
                    <a:lnTo>
                      <a:pt x="1940867" y="0"/>
                    </a:lnTo>
                    <a:lnTo>
                      <a:pt x="1940867" y="1164520"/>
                    </a:lnTo>
                    <a:lnTo>
                      <a:pt x="0" y="1164520"/>
                    </a:lnTo>
                    <a:lnTo>
                      <a:pt x="0" y="0"/>
                    </a:lnTo>
                    <a:close/>
                  </a:path>
                </a:pathLst>
              </a:custGeom>
              <a:solidFill>
                <a:schemeClr val="accent1">
                  <a:lumMod val="50000"/>
                </a:schemeClr>
              </a:solidFill>
              <a:ln w="12700" cap="flat" algn="ctr">
                <a:prstDash val="solid"/>
              </a:ln>
            </p:spPr>
            <p:style>
              <a:lnRef idx="2">
                <a:schemeClr val="lt1">
                  <a:hueOff val="0"/>
                  <a:satOff val="0"/>
                  <a:lumOff val="0"/>
                  <a:alphaOff val="0"/>
                </a:schemeClr>
              </a:lnRef>
              <a:fillRef idx="1">
                <a:scrgbClr r="0" g="0" b="0"/>
              </a:fillRef>
              <a:effectRef idx="0">
                <a:schemeClr val="accent4">
                  <a:hueOff val="10395692"/>
                  <a:satOff val="-47968"/>
                  <a:lumOff val="1765"/>
                  <a:alphaOff val="0"/>
                </a:schemeClr>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Article 19</a:t>
                </a:r>
              </a:p>
              <a:p>
                <a:pPr lvl="0" algn="ctr" defTabSz="622300">
                  <a:lnSpc>
                    <a:spcPct val="90000"/>
                  </a:lnSpc>
                  <a:spcBef>
                    <a:spcPct val="0"/>
                  </a:spcBef>
                  <a:spcAft>
                    <a:spcPct val="35000"/>
                  </a:spcAft>
                </a:pPr>
                <a:r>
                  <a:rPr lang="en-GB" sz="1400" b="1" kern="1200" dirty="1">
                    <a:latin typeface="Arial" panose="020b0604020202020204" pitchFamily="34" charset="0"/>
                    <a:cs typeface="Arial" panose="020b0604020202020204" pitchFamily="34" charset="0"/>
                  </a:rPr>
                  <a:t>Duties of directors where there is a likelihood of insolvency</a:t>
                </a:r>
              </a:p>
            </p:txBody>
          </p:sp>
        </p:grpSp>
        <p:sp>
          <p:nvSpPr>
            <p:cNvPr id="5" name="CasellaDiTesto 4">
              <a:extLst>
                <a:ext uri="{FF2B5EF4-FFF2-40B4-BE49-F238E27FC236}">
                  <a16:creationId xmlns:a16="http://schemas.microsoft.com/office/drawing/2014/main" id="{2F731DE9-C5E7-4DA6-B6EA-50853D548C10}"/>
                </a:ext>
              </a:extLst>
            </p:cNvPr>
            <p:cNvSpPr txBox="1"/>
            <p:nvPr/>
          </p:nvSpPr>
          <p:spPr>
            <a:xfrm>
              <a:off x="1056002" y="1993305"/>
              <a:ext cx="1911315" cy="1169551"/>
            </a:xfrm>
            <a:prstGeom prst="rect"/>
            <a:solidFill>
              <a:srgbClr val="99FF99"/>
            </a:solidFill>
          </p:spPr>
          <p:txBody>
            <a:bodyPr wrap="square" rtlCol="0">
              <a:spAutoFit/>
            </a:bodyPr>
            <a:lstStyle/>
            <a:p>
              <a:pPr algn="ctr"/>
              <a:r>
                <a:rPr lang="en-US" sz="1400" b="1" dirty="1">
                  <a:solidFill>
                    <a:schemeClr val="bg1"/>
                  </a:solidFill>
                </a:rPr>
                <a:t>Article 3</a:t>
              </a:r>
            </a:p>
            <a:p>
              <a:pPr algn="ctr"/>
              <a:r>
                <a:rPr lang="en-US" sz="1400" b="1" dirty="1">
                  <a:solidFill>
                    <a:schemeClr val="bg1"/>
                  </a:solidFill>
                </a:rPr>
                <a:t>Early warning and access to information</a:t>
              </a:r>
            </a:p>
            <a:p>
              <a:pPr algn="ctr"/>
              <a:endParaRPr lang="en-US" sz="1400" b="1"/>
            </a:p>
          </p:txBody>
        </p:sp>
      </p:grpSp>
    </p:spTree>
    <p:extLst>
      <p:ext uri="{BB962C8B-B14F-4D97-AF65-F5344CB8AC3E}">
        <p14:creationId xmlns:p14="http://schemas.microsoft.com/office/powerpoint/2010/main" val="3428326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11403137"/>
              </p:ext>
            </p:extLst>
          </p:nvPr>
        </p:nvGraphicFramePr>
        <p:xfrm>
          <a:off x="878305" y="1600199"/>
          <a:ext cx="10556516" cy="48468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p:cNvSpPr>
            <a:spLocks noGrp="1"/>
          </p:cNvSpPr>
          <p:nvPr>
            <p:ph type="title"/>
          </p:nvPr>
        </p:nvSpPr>
        <p:spPr>
          <a:xfrm>
            <a:off x="723900" y="274636"/>
            <a:ext cx="10515600" cy="1325563"/>
          </a:xfrm>
        </p:spPr>
        <p:txBody>
          <a:bodyPr>
            <a:normAutofit/>
          </a:bodyPr>
          <a:lstStyle/>
          <a:p>
            <a:pPr algn="ctr"/>
            <a:r>
              <a:rPr lang="en-GB" sz="2800" b="1" dirty="1">
                <a:latin typeface="Arial" panose="020b0604020202020204" pitchFamily="34" charset="0"/>
                <a:ea typeface="Calibri" panose="020f0502020204030204" pitchFamily="34" charset="0"/>
              </a:rPr>
              <a:t>Implementation</a:t>
            </a:r>
          </a:p>
        </p:txBody>
      </p:sp>
    </p:spTree>
    <p:extLst>
      <p:ext uri="{BB962C8B-B14F-4D97-AF65-F5344CB8AC3E}">
        <p14:creationId xmlns:p14="http://schemas.microsoft.com/office/powerpoint/2010/main" val="2366283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1"/>
              <a:t>II – Certain selected themes</a:t>
            </a:r>
          </a:p>
        </p:txBody>
      </p:sp>
      <p:sp>
        <p:nvSpPr>
          <p:cNvPr id="3" name="Content Placeholder 2"/>
          <p:cNvSpPr>
            <a:spLocks noGrp="1"/>
          </p:cNvSpPr>
          <p:nvPr>
            <p:ph idx="1"/>
          </p:nvPr>
        </p:nvSpPr>
        <p:spPr>
          <a:ln w="28575">
            <a:solidFill>
              <a:srgbClr val="0070C0"/>
            </a:solidFill>
          </a:ln>
        </p:spPr>
        <p:txBody>
          <a:bodyPr/>
          <a:lstStyle/>
          <a:p>
            <a:pPr marL="0" indent="0" algn="ctr">
              <a:buNone/>
            </a:pPr>
            <a:endParaRPr lang="en-GB"/>
          </a:p>
          <a:p>
            <a:pPr marL="0" indent="0" algn="ctr">
              <a:buNone/>
            </a:pPr>
            <a:endParaRPr lang="en-GB"/>
          </a:p>
          <a:p>
            <a:pPr marL="0" indent="0" algn="ctr">
              <a:buNone/>
            </a:pPr>
            <a:r>
              <a:rPr lang="en-GB" dirty="1"/>
              <a:t>A comparative analysis</a:t>
            </a:r>
          </a:p>
        </p:txBody>
      </p:sp>
    </p:spTree>
    <p:extLst>
      <p:ext uri="{BB962C8B-B14F-4D97-AF65-F5344CB8AC3E}">
        <p14:creationId xmlns:p14="http://schemas.microsoft.com/office/powerpoint/2010/main" val="361394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1"/>
              <a:t>1. Early warning and access to information</a:t>
            </a:r>
            <a:endParaRPr lang="en-GB"/>
          </a:p>
        </p:txBody>
      </p:sp>
      <p:sp>
        <p:nvSpPr>
          <p:cNvPr id="3" name="Content Placeholder 2"/>
          <p:cNvSpPr>
            <a:spLocks noGrp="1"/>
          </p:cNvSpPr>
          <p:nvPr>
            <p:ph idx="1"/>
          </p:nvPr>
        </p:nvSpPr>
        <p:spPr>
          <a:ln w="28575">
            <a:solidFill>
              <a:srgbClr val="1DE3DE"/>
            </a:solidFill>
          </a:ln>
        </p:spPr>
        <p:txBody>
          <a:bodyPr>
            <a:normAutofit/>
          </a:bodyPr>
          <a:lstStyle/>
          <a:p>
            <a:pPr marL="0" indent="0">
              <a:buNone/>
            </a:pPr>
            <a:r>
              <a:rPr lang="en-GB" sz="2400" dirty="1"/>
              <a:t>Article 3: “</a:t>
            </a:r>
            <a:r>
              <a:rPr lang="en-US" sz="2400" dirty="1"/>
              <a:t>Member States shall ensure that debtors have access to one or more clear and transparent early warning tools which can detect circumstances that could give rise to a likelihood of insolvency and can signal to them the need to act without delay.  [.</a:t>
            </a:r>
            <a:r>
              <a:rPr lang="en-GB" sz="2400" dirty="1"/>
              <a:t>…] </a:t>
            </a:r>
            <a:r>
              <a:rPr lang="en-US" sz="2400" dirty="1"/>
              <a:t>Early warning tools may include the following: </a:t>
            </a:r>
          </a:p>
          <a:p>
            <a:pPr marL="457200" indent="-457200">
              <a:buAutoNum type="alphaLcParenBoth" startAt="1"/>
            </a:pPr>
            <a:r>
              <a:rPr lang="en-US" sz="2400" dirty="1"/>
              <a:t>alert mechanisms when the debtor has not made certain types of payments; </a:t>
            </a:r>
          </a:p>
          <a:p>
            <a:pPr marL="457200" indent="-457200">
              <a:buAutoNum type="alphaLcParenBoth" startAt="1"/>
            </a:pPr>
            <a:r>
              <a:rPr lang="en-US" sz="2400" dirty="1"/>
              <a:t>advisory services provided by public or private organisations; </a:t>
            </a:r>
          </a:p>
          <a:p>
            <a:pPr marL="457200" indent="-457200">
              <a:buAutoNum type="alphaLcParenBoth" startAt="1"/>
            </a:pPr>
            <a:r>
              <a:rPr lang="en-US" sz="2400" dirty="1"/>
              <a:t>incentives under national law for third parties with relevant information about the debtor, such as accountants, tax and social security authorities, to flag to the debtor a negative development.</a:t>
            </a:r>
            <a:r>
              <a:rPr lang="en-GB" dirty="1"/>
              <a:t>”</a:t>
            </a:r>
          </a:p>
        </p:txBody>
      </p:sp>
    </p:spTree>
    <p:extLst>
      <p:ext uri="{BB962C8B-B14F-4D97-AF65-F5344CB8AC3E}">
        <p14:creationId xmlns:p14="http://schemas.microsoft.com/office/powerpoint/2010/main" val="266844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ajorFont>
      <a:minorFont>
        <a:latin typeface="Arial" panose="020b060402020202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0</TotalTime>
  <Application>Microsoft Office PowerPoint</Application>
  <PresentationFormat/>
  <Slides>39</Slide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39</vt:i4>
      </vt:variant>
    </vt:vector>
  </HeadingPair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1900-01-01T00:00:00Z</cp:lastPrinted>
  <dcterms:created xsi:type="dcterms:W3CDTF">1900-01-01T00:00:00Z</dcterms:created>
  <dcterms:modified xsi:type="dcterms:W3CDTF">1900-01-01T00:00:00Z</dcterms:modified>
</cp:coreProperties>
</file>