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1"/>
  </p:notesMasterIdLst>
  <p:sldIdLst>
    <p:sldId id="276" r:id="rId5"/>
    <p:sldId id="259" r:id="rId6"/>
    <p:sldId id="288" r:id="rId7"/>
    <p:sldId id="289" r:id="rId8"/>
    <p:sldId id="297" r:id="rId9"/>
    <p:sldId id="270" r:id="rId10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Dalbesio | Nicole Fashion Group" initials="SD|NFG" lastIdx="1" clrIdx="0">
    <p:extLst>
      <p:ext uri="{19B8F6BF-5375-455C-9EA6-DF929625EA0E}">
        <p15:presenceInfo xmlns:p15="http://schemas.microsoft.com/office/powerpoint/2012/main" userId="S::samuel.dalbesio@nicolespose.it::9fa0615e-0c2c-44b7-9c3e-c431f6b6965c" providerId="AD"/>
      </p:ext>
    </p:extLst>
  </p:cmAuthor>
  <p:cmAuthor id="2" name="Mónica Dorta" initials="MD" lastIdx="7" clrIdx="1">
    <p:extLst>
      <p:ext uri="{19B8F6BF-5375-455C-9EA6-DF929625EA0E}">
        <p15:presenceInfo xmlns:p15="http://schemas.microsoft.com/office/powerpoint/2012/main" userId="S::monica.dorta@pronoviasgroup.com::ef6c4c23-12e5-4977-b2cf-9c170dc06861" providerId="AD"/>
      </p:ext>
    </p:extLst>
  </p:cmAuthor>
  <p:cmAuthor id="3" name="Lucilla Talamazzi" initials="LT" lastIdx="1" clrIdx="2">
    <p:extLst>
      <p:ext uri="{19B8F6BF-5375-455C-9EA6-DF929625EA0E}">
        <p15:presenceInfo xmlns:p15="http://schemas.microsoft.com/office/powerpoint/2012/main" userId="S::lucilla.talamazzi@pronovias.es::cf3db1c0-2de9-4f80-81ca-a0a5db9146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962"/>
    <a:srgbClr val="FFFFFF"/>
    <a:srgbClr val="F2F2F2"/>
    <a:srgbClr val="F1F1F0"/>
    <a:srgbClr val="000000"/>
    <a:srgbClr val="575756"/>
    <a:srgbClr val="C0C0C0"/>
    <a:srgbClr val="F4F2F4"/>
    <a:srgbClr val="F3F3F2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965BF-42C5-FB4E-A11A-96B13E4ED23E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56912-CA2D-5B46-AFAA-672F795E23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0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1pPr>
    <a:lvl2pPr marL="247528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2pPr>
    <a:lvl3pPr marL="495056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3pPr>
    <a:lvl4pPr marL="742584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4pPr>
    <a:lvl5pPr marL="990112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5pPr>
    <a:lvl6pPr marL="1237640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6pPr>
    <a:lvl7pPr marL="1485168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7pPr>
    <a:lvl8pPr marL="1732697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8pPr>
    <a:lvl9pPr marL="1980225" algn="l" defTabSz="495056" rtl="0" eaLnBrk="1" latinLnBrk="0" hangingPunct="1">
      <a:defRPr sz="6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56912-CA2D-5B46-AFAA-672F795E23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6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56912-CA2D-5B46-AFAA-672F795E23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43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56912-CA2D-5B46-AFAA-672F795E23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50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56912-CA2D-5B46-AFAA-672F795E23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95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22963" cy="333216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56912-CA2D-5B46-AFAA-672F795E233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7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56912-CA2D-5B46-AFAA-672F795E23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62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9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88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0735" y="1920208"/>
            <a:ext cx="1730529" cy="11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36" b="0" i="0" u="heavy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01263" y="3568025"/>
            <a:ext cx="6189476" cy="387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97" b="0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69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6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8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9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83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7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7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3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4E06-6710-904C-A858-B89EA1D16967}" type="datetimeFigureOut">
              <a:rPr lang="it-IT" smtClean="0"/>
              <a:t>15/11/2021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3F58-79B2-1546-A2C6-1659F53C28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8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9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1.png"/><Relationship Id="rId18" Type="http://schemas.openxmlformats.org/officeDocument/2006/relationships/image" Target="../media/image3.jpeg"/><Relationship Id="rId3" Type="http://schemas.openxmlformats.org/officeDocument/2006/relationships/image" Target="../media/image9.png"/><Relationship Id="rId21" Type="http://schemas.openxmlformats.org/officeDocument/2006/relationships/image" Target="../media/image17.jpeg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16.jpeg"/><Relationship Id="rId23" Type="http://schemas.openxmlformats.org/officeDocument/2006/relationships/image" Target="../media/image38.png"/><Relationship Id="rId10" Type="http://schemas.openxmlformats.org/officeDocument/2006/relationships/image" Target="../media/image32.png"/><Relationship Id="rId19" Type="http://schemas.openxmlformats.org/officeDocument/2006/relationships/image" Target="../media/image36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22.png"/><Relationship Id="rId2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41.jp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g"/><Relationship Id="rId5" Type="http://schemas.openxmlformats.org/officeDocument/2006/relationships/image" Target="../media/image9.pn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4C432509-14FB-5D47-80A6-9A3E520B2A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2335" y="2980267"/>
            <a:ext cx="4155011" cy="5311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5776" algn="ctr">
              <a:lnSpc>
                <a:spcPct val="150000"/>
              </a:lnSpc>
              <a:spcBef>
                <a:spcPts val="52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THE FIRST GLOBAL BRIDAL GROUP,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SHAPING THE FUTURE OF OUR INDUSTRY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FOR EVERY BRIDE.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47BC4F-26AA-C349-AE51-897A667F9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663"/>
          <a:stretch/>
        </p:blipFill>
        <p:spPr>
          <a:xfrm>
            <a:off x="8144718" y="4336016"/>
            <a:ext cx="2916805" cy="523986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55FB8D37-B18A-4C72-AE2D-A3D3BBD2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974" y="1448693"/>
            <a:ext cx="5611737" cy="2195538"/>
          </a:xfrm>
          <a:prstGeom prst="rect">
            <a:avLst/>
          </a:prstGeom>
        </p:spPr>
      </p:pic>
      <p:pic>
        <p:nvPicPr>
          <p:cNvPr id="10" name="Immagine 6">
            <a:extLst>
              <a:ext uri="{FF2B5EF4-FFF2-40B4-BE49-F238E27FC236}">
                <a16:creationId xmlns:a16="http://schemas.microsoft.com/office/drawing/2014/main" id="{49C65927-9B9A-439B-A539-78A59ECFE2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48"/>
          <a:stretch/>
        </p:blipFill>
        <p:spPr>
          <a:xfrm>
            <a:off x="0" y="0"/>
            <a:ext cx="6900531" cy="6869796"/>
          </a:xfrm>
          <a:prstGeom prst="rect">
            <a:avLst/>
          </a:prstGeom>
        </p:spPr>
      </p:pic>
      <p:pic>
        <p:nvPicPr>
          <p:cNvPr id="7" name="Immagine 8">
            <a:extLst>
              <a:ext uri="{FF2B5EF4-FFF2-40B4-BE49-F238E27FC236}">
                <a16:creationId xmlns:a16="http://schemas.microsoft.com/office/drawing/2014/main" id="{F597FF25-2132-45DB-AFDF-067AA8CA7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87"/>
          <a:stretch/>
        </p:blipFill>
        <p:spPr>
          <a:xfrm>
            <a:off x="8312159" y="4913812"/>
            <a:ext cx="2581922" cy="5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>
            <a:extLst>
              <a:ext uri="{FF2B5EF4-FFF2-40B4-BE49-F238E27FC236}">
                <a16:creationId xmlns:a16="http://schemas.microsoft.com/office/drawing/2014/main" id="{6DDC604F-E6B3-A74A-89D2-084AD16A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8826"/>
            <a:ext cx="12188479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F60CC81-D447-4F65-ADC1-BA495F3AE0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9893"/>
          <a:stretch/>
        </p:blipFill>
        <p:spPr>
          <a:xfrm>
            <a:off x="9008345" y="4662104"/>
            <a:ext cx="2003018" cy="1512000"/>
          </a:xfrm>
          <a:prstGeom prst="rect">
            <a:avLst/>
          </a:prstGeom>
        </p:spPr>
      </p:pic>
      <p:sp>
        <p:nvSpPr>
          <p:cNvPr id="16" name="object 6">
            <a:extLst>
              <a:ext uri="{FF2B5EF4-FFF2-40B4-BE49-F238E27FC236}">
                <a16:creationId xmlns:a16="http://schemas.microsoft.com/office/drawing/2014/main" id="{AE7B8561-C003-F44C-9817-0703663C682B}"/>
              </a:ext>
            </a:extLst>
          </p:cNvPr>
          <p:cNvSpPr txBox="1"/>
          <p:nvPr/>
        </p:nvSpPr>
        <p:spPr>
          <a:xfrm>
            <a:off x="1361443" y="2714751"/>
            <a:ext cx="2276689" cy="107884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84040">
              <a:lnSpc>
                <a:spcPct val="117500"/>
              </a:lnSpc>
              <a:spcBef>
                <a:spcPts val="43"/>
              </a:spcBef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1964, Pronovias was born. Alberto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Palatchi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Ribera, pioneered the creation of the first prêt-à-porter bridal gowns, a revolution at the time, which made wedding dresses accessible to all women.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8DC30C8D-F897-CE44-B53B-83E9FFAEDFB1}"/>
              </a:ext>
            </a:extLst>
          </p:cNvPr>
          <p:cNvSpPr txBox="1"/>
          <p:nvPr/>
        </p:nvSpPr>
        <p:spPr>
          <a:xfrm>
            <a:off x="8031243" y="2542812"/>
            <a:ext cx="2202940" cy="107884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17500"/>
              </a:lnSpc>
              <a:spcBef>
                <a:spcPts val="43"/>
              </a:spcBef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and 2019 are years of geographical retail expansion in the USA, China, Latin America and Europe, as well as portfolio growth with the acquisitions of Nicole Milano &amp; Ladybird.</a:t>
            </a: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D67C4185-7348-004F-9E34-3F93F9F2CF85}"/>
              </a:ext>
            </a:extLst>
          </p:cNvPr>
          <p:cNvSpPr txBox="1"/>
          <p:nvPr/>
        </p:nvSpPr>
        <p:spPr>
          <a:xfrm>
            <a:off x="4909669" y="2449522"/>
            <a:ext cx="2202939" cy="89726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17500"/>
              </a:lnSpc>
              <a:spcBef>
                <a:spcPts val="43"/>
              </a:spcBef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private equity group BC Partners acquires Pronovias and marks a new era to accelerate the internationalization in the digital age and strengthen the brand portfolio.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4F2E3FF7-8722-D249-8B17-A807C91F11F5}"/>
              </a:ext>
            </a:extLst>
          </p:cNvPr>
          <p:cNvSpPr/>
          <p:nvPr/>
        </p:nvSpPr>
        <p:spPr>
          <a:xfrm>
            <a:off x="296183" y="4162567"/>
            <a:ext cx="11895818" cy="199084"/>
          </a:xfrm>
          <a:custGeom>
            <a:avLst/>
            <a:gdLst/>
            <a:ahLst/>
            <a:cxnLst/>
            <a:rect l="l" t="t" r="r" b="b"/>
            <a:pathLst>
              <a:path w="18533745" h="412750">
                <a:moveTo>
                  <a:pt x="0" y="412291"/>
                </a:moveTo>
                <a:lnTo>
                  <a:pt x="18533466" y="412291"/>
                </a:lnTo>
                <a:lnTo>
                  <a:pt x="18533466" y="0"/>
                </a:lnTo>
                <a:lnTo>
                  <a:pt x="0" y="0"/>
                </a:lnTo>
                <a:lnTo>
                  <a:pt x="0" y="412291"/>
                </a:lnTo>
                <a:close/>
              </a:path>
            </a:pathLst>
          </a:custGeom>
          <a:solidFill>
            <a:srgbClr val="AE9962">
              <a:alpha val="20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378C4F74-7994-694F-A805-E5ED618C707C}"/>
              </a:ext>
            </a:extLst>
          </p:cNvPr>
          <p:cNvSpPr txBox="1"/>
          <p:nvPr/>
        </p:nvSpPr>
        <p:spPr>
          <a:xfrm>
            <a:off x="10058034" y="4182699"/>
            <a:ext cx="288500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FA39AC53-7A50-8443-A038-C4ABEFD8CF97}"/>
              </a:ext>
            </a:extLst>
          </p:cNvPr>
          <p:cNvSpPr txBox="1"/>
          <p:nvPr/>
        </p:nvSpPr>
        <p:spPr>
          <a:xfrm>
            <a:off x="7598419" y="4182699"/>
            <a:ext cx="295142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7F125F25-91B6-E543-9EE6-0BA39AC75DC7}"/>
              </a:ext>
            </a:extLst>
          </p:cNvPr>
          <p:cNvSpPr txBox="1"/>
          <p:nvPr/>
        </p:nvSpPr>
        <p:spPr>
          <a:xfrm>
            <a:off x="5713464" y="4182699"/>
            <a:ext cx="284456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54ADC213-369C-864D-8F70-10E09DADAA1A}"/>
              </a:ext>
            </a:extLst>
          </p:cNvPr>
          <p:cNvSpPr/>
          <p:nvPr/>
        </p:nvSpPr>
        <p:spPr>
          <a:xfrm>
            <a:off x="3091878" y="4664472"/>
            <a:ext cx="1612446" cy="133348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38" name="object 24">
            <a:extLst>
              <a:ext uri="{FF2B5EF4-FFF2-40B4-BE49-F238E27FC236}">
                <a16:creationId xmlns:a16="http://schemas.microsoft.com/office/drawing/2014/main" id="{5A52646D-E306-594B-AB71-1E0B816F7CDA}"/>
              </a:ext>
            </a:extLst>
          </p:cNvPr>
          <p:cNvSpPr/>
          <p:nvPr/>
        </p:nvSpPr>
        <p:spPr>
          <a:xfrm>
            <a:off x="1236364" y="4408645"/>
            <a:ext cx="0" cy="265974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34341EF6-8B88-C346-8321-B5478BEF49F4}"/>
              </a:ext>
            </a:extLst>
          </p:cNvPr>
          <p:cNvSpPr/>
          <p:nvPr/>
        </p:nvSpPr>
        <p:spPr>
          <a:xfrm flipH="1">
            <a:off x="5849158" y="3542969"/>
            <a:ext cx="45719" cy="610682"/>
          </a:xfrm>
          <a:custGeom>
            <a:avLst/>
            <a:gdLst/>
            <a:ahLst/>
            <a:cxnLst/>
            <a:rect l="l" t="t" r="r" b="b"/>
            <a:pathLst>
              <a:path h="1299209">
                <a:moveTo>
                  <a:pt x="0" y="0"/>
                </a:moveTo>
                <a:lnTo>
                  <a:pt x="0" y="1299148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42" name="object 28">
            <a:extLst>
              <a:ext uri="{FF2B5EF4-FFF2-40B4-BE49-F238E27FC236}">
                <a16:creationId xmlns:a16="http://schemas.microsoft.com/office/drawing/2014/main" id="{54485D9F-5687-DD4D-97FF-ABD744A765E1}"/>
              </a:ext>
            </a:extLst>
          </p:cNvPr>
          <p:cNvSpPr/>
          <p:nvPr/>
        </p:nvSpPr>
        <p:spPr>
          <a:xfrm>
            <a:off x="1378622" y="876472"/>
            <a:ext cx="853206" cy="171911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43" name="object 29">
            <a:extLst>
              <a:ext uri="{FF2B5EF4-FFF2-40B4-BE49-F238E27FC236}">
                <a16:creationId xmlns:a16="http://schemas.microsoft.com/office/drawing/2014/main" id="{25F487B7-424F-C740-B4CE-3DED7749A330}"/>
              </a:ext>
            </a:extLst>
          </p:cNvPr>
          <p:cNvSpPr/>
          <p:nvPr/>
        </p:nvSpPr>
        <p:spPr>
          <a:xfrm>
            <a:off x="2262070" y="876473"/>
            <a:ext cx="875137" cy="171911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3" dirty="0"/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B483654E-9A2B-4147-AF83-5D70044DDD27}"/>
              </a:ext>
            </a:extLst>
          </p:cNvPr>
          <p:cNvSpPr txBox="1"/>
          <p:nvPr/>
        </p:nvSpPr>
        <p:spPr>
          <a:xfrm>
            <a:off x="2921349" y="4182699"/>
            <a:ext cx="341059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lang="it-IT"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</a:t>
            </a:r>
            <a:endParaRPr sz="9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A4741A24-6CC7-0840-A439-38347CD98C3D}"/>
              </a:ext>
            </a:extLst>
          </p:cNvPr>
          <p:cNvSpPr txBox="1"/>
          <p:nvPr/>
        </p:nvSpPr>
        <p:spPr>
          <a:xfrm>
            <a:off x="1107387" y="4182699"/>
            <a:ext cx="341059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lang="it-IT"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1922</a:t>
            </a:r>
            <a:endParaRPr sz="9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3F72269E-97E7-714A-AA9B-342FDB677D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34" y="6182310"/>
            <a:ext cx="1946334" cy="6845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5DE7A69-08F1-ED42-9E73-94A1116F1C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993" y="870480"/>
            <a:ext cx="1557679" cy="1486765"/>
          </a:xfrm>
          <a:prstGeom prst="rect">
            <a:avLst/>
          </a:prstGeom>
          <a:solidFill>
            <a:srgbClr val="C0C0C0"/>
          </a:solidFill>
        </p:spPr>
      </p:pic>
      <p:sp>
        <p:nvSpPr>
          <p:cNvPr id="66" name="object 24">
            <a:extLst>
              <a:ext uri="{FF2B5EF4-FFF2-40B4-BE49-F238E27FC236}">
                <a16:creationId xmlns:a16="http://schemas.microsoft.com/office/drawing/2014/main" id="{82D21C63-00AC-2148-AFC7-9133D7ED7ED1}"/>
              </a:ext>
            </a:extLst>
          </p:cNvPr>
          <p:cNvSpPr/>
          <p:nvPr/>
        </p:nvSpPr>
        <p:spPr>
          <a:xfrm>
            <a:off x="2405332" y="3855927"/>
            <a:ext cx="0" cy="265974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68" name="object 6">
            <a:extLst>
              <a:ext uri="{FF2B5EF4-FFF2-40B4-BE49-F238E27FC236}">
                <a16:creationId xmlns:a16="http://schemas.microsoft.com/office/drawing/2014/main" id="{4CDAC086-19DB-EA48-A7C0-57835DAAD22E}"/>
              </a:ext>
            </a:extLst>
          </p:cNvPr>
          <p:cNvSpPr txBox="1"/>
          <p:nvPr/>
        </p:nvSpPr>
        <p:spPr>
          <a:xfrm>
            <a:off x="644660" y="4740308"/>
            <a:ext cx="2276689" cy="107884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84040">
              <a:lnSpc>
                <a:spcPct val="117500"/>
              </a:lnSpc>
              <a:spcBef>
                <a:spcPts val="43"/>
              </a:spcBef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 started with a family business.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Suizo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was a prestigious Barcelona store founded by Alberto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Palatchi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Bienveniste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1922, specializing in lace, embroidery and high-quality silk fabrics.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B710DE-1138-4462-8C76-AC44D0BF3D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0" t="1822" r="-530" b="43469"/>
          <a:stretch/>
        </p:blipFill>
        <p:spPr>
          <a:xfrm>
            <a:off x="6808144" y="4681260"/>
            <a:ext cx="2066039" cy="1512000"/>
          </a:xfrm>
          <a:prstGeom prst="rect">
            <a:avLst/>
          </a:prstGeom>
        </p:spPr>
      </p:pic>
      <p:pic>
        <p:nvPicPr>
          <p:cNvPr id="1026" name="Picture 2" descr="person holding magnifying glass near desk globe">
            <a:extLst>
              <a:ext uri="{FF2B5EF4-FFF2-40B4-BE49-F238E27FC236}">
                <a16:creationId xmlns:a16="http://schemas.microsoft.com/office/drawing/2014/main" id="{9DC5FD0A-F6C4-4D14-8F63-CB501AA1D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33296" r="885" b="8576"/>
          <a:stretch/>
        </p:blipFill>
        <p:spPr bwMode="auto">
          <a:xfrm>
            <a:off x="8091354" y="890120"/>
            <a:ext cx="1754037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5">
            <a:extLst>
              <a:ext uri="{FF2B5EF4-FFF2-40B4-BE49-F238E27FC236}">
                <a16:creationId xmlns:a16="http://schemas.microsoft.com/office/drawing/2014/main" id="{E5B78CD7-1CFD-46C0-922E-E22E849CB5A9}"/>
              </a:ext>
            </a:extLst>
          </p:cNvPr>
          <p:cNvSpPr/>
          <p:nvPr/>
        </p:nvSpPr>
        <p:spPr>
          <a:xfrm flipH="1">
            <a:off x="2359612" y="3621660"/>
            <a:ext cx="45719" cy="531854"/>
          </a:xfrm>
          <a:custGeom>
            <a:avLst/>
            <a:gdLst/>
            <a:ahLst/>
            <a:cxnLst/>
            <a:rect l="l" t="t" r="r" b="b"/>
            <a:pathLst>
              <a:path h="1299209">
                <a:moveTo>
                  <a:pt x="0" y="0"/>
                </a:moveTo>
                <a:lnTo>
                  <a:pt x="0" y="1299148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44" name="object 25">
            <a:extLst>
              <a:ext uri="{FF2B5EF4-FFF2-40B4-BE49-F238E27FC236}">
                <a16:creationId xmlns:a16="http://schemas.microsoft.com/office/drawing/2014/main" id="{DEFF6565-FFF7-40F4-9AB6-D0FD8D5D5F9B}"/>
              </a:ext>
            </a:extLst>
          </p:cNvPr>
          <p:cNvSpPr/>
          <p:nvPr/>
        </p:nvSpPr>
        <p:spPr>
          <a:xfrm flipH="1">
            <a:off x="5849158" y="3511219"/>
            <a:ext cx="45719" cy="610682"/>
          </a:xfrm>
          <a:custGeom>
            <a:avLst/>
            <a:gdLst/>
            <a:ahLst/>
            <a:cxnLst/>
            <a:rect l="l" t="t" r="r" b="b"/>
            <a:pathLst>
              <a:path h="1299209">
                <a:moveTo>
                  <a:pt x="0" y="0"/>
                </a:moveTo>
                <a:lnTo>
                  <a:pt x="0" y="1299148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45" name="object 25">
            <a:extLst>
              <a:ext uri="{FF2B5EF4-FFF2-40B4-BE49-F238E27FC236}">
                <a16:creationId xmlns:a16="http://schemas.microsoft.com/office/drawing/2014/main" id="{500AEA09-EBE0-4F90-B0C9-24CC32344E30}"/>
              </a:ext>
            </a:extLst>
          </p:cNvPr>
          <p:cNvSpPr/>
          <p:nvPr/>
        </p:nvSpPr>
        <p:spPr>
          <a:xfrm flipH="1">
            <a:off x="8882610" y="3546055"/>
            <a:ext cx="45719" cy="610682"/>
          </a:xfrm>
          <a:custGeom>
            <a:avLst/>
            <a:gdLst/>
            <a:ahLst/>
            <a:cxnLst/>
            <a:rect l="l" t="t" r="r" b="b"/>
            <a:pathLst>
              <a:path h="1299209">
                <a:moveTo>
                  <a:pt x="0" y="0"/>
                </a:moveTo>
                <a:lnTo>
                  <a:pt x="0" y="1299148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pic>
        <p:nvPicPr>
          <p:cNvPr id="31" name="Immagine 29">
            <a:extLst>
              <a:ext uri="{FF2B5EF4-FFF2-40B4-BE49-F238E27FC236}">
                <a16:creationId xmlns:a16="http://schemas.microsoft.com/office/drawing/2014/main" id="{1A04A7D6-9655-4FC8-A167-E5F687ED8A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22" y="-159177"/>
            <a:ext cx="12191994" cy="7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AC0E675E-37AB-E248-A919-AE0082C3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6"/>
            <a:ext cx="12188479" cy="6858000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072F98D8-CEA2-AA43-B045-8CFD94F71CE1}"/>
              </a:ext>
            </a:extLst>
          </p:cNvPr>
          <p:cNvSpPr/>
          <p:nvPr/>
        </p:nvSpPr>
        <p:spPr>
          <a:xfrm>
            <a:off x="3521" y="8826"/>
            <a:ext cx="12188479" cy="68668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ADC67D05-8B33-6547-B3A3-148D96086416}"/>
              </a:ext>
            </a:extLst>
          </p:cNvPr>
          <p:cNvSpPr txBox="1"/>
          <p:nvPr/>
        </p:nvSpPr>
        <p:spPr>
          <a:xfrm>
            <a:off x="2244693" y="1847247"/>
            <a:ext cx="1764192" cy="89726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17500"/>
              </a:lnSpc>
              <a:spcBef>
                <a:spcPts val="43"/>
              </a:spcBef>
            </a:pP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Pronovias Group leads the way towards a more sustainable bridal industry with the launch of #WeDoEco, and plastic-free offices and stores.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4F2E3FF7-8722-D249-8B17-A807C91F11F5}"/>
              </a:ext>
            </a:extLst>
          </p:cNvPr>
          <p:cNvSpPr/>
          <p:nvPr/>
        </p:nvSpPr>
        <p:spPr>
          <a:xfrm>
            <a:off x="0" y="3512117"/>
            <a:ext cx="11895820" cy="199084"/>
          </a:xfrm>
          <a:custGeom>
            <a:avLst/>
            <a:gdLst/>
            <a:ahLst/>
            <a:cxnLst/>
            <a:rect l="l" t="t" r="r" b="b"/>
            <a:pathLst>
              <a:path w="18533745" h="412750">
                <a:moveTo>
                  <a:pt x="0" y="412291"/>
                </a:moveTo>
                <a:lnTo>
                  <a:pt x="18533466" y="412291"/>
                </a:lnTo>
                <a:lnTo>
                  <a:pt x="18533466" y="0"/>
                </a:lnTo>
                <a:lnTo>
                  <a:pt x="0" y="0"/>
                </a:lnTo>
                <a:lnTo>
                  <a:pt x="0" y="412291"/>
                </a:lnTo>
                <a:close/>
              </a:path>
            </a:pathLst>
          </a:custGeom>
          <a:solidFill>
            <a:srgbClr val="AE9962">
              <a:alpha val="20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CA86322C-63C9-634B-B6EA-2606B2EDAE8D}"/>
              </a:ext>
            </a:extLst>
          </p:cNvPr>
          <p:cNvSpPr txBox="1"/>
          <p:nvPr/>
        </p:nvSpPr>
        <p:spPr>
          <a:xfrm>
            <a:off x="218543" y="5293745"/>
            <a:ext cx="1872998" cy="77614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>
              <a:spcBef>
                <a:spcPts val="52"/>
              </a:spcBef>
              <a:tabLst>
                <a:tab pos="1172231" algn="l"/>
              </a:tabLs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Pronovias Group establishes a unique collaboration with Influencer Ashley Graham to create a collection of glamorous dresses for all body shapes.</a:t>
            </a:r>
            <a:endParaRPr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378C4F74-7994-694F-A805-E5ED618C707C}"/>
              </a:ext>
            </a:extLst>
          </p:cNvPr>
          <p:cNvSpPr txBox="1"/>
          <p:nvPr/>
        </p:nvSpPr>
        <p:spPr>
          <a:xfrm>
            <a:off x="1233874" y="3532249"/>
            <a:ext cx="288500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1041B40B-48DE-624E-8A76-2732325E07CE}"/>
              </a:ext>
            </a:extLst>
          </p:cNvPr>
          <p:cNvSpPr/>
          <p:nvPr/>
        </p:nvSpPr>
        <p:spPr>
          <a:xfrm>
            <a:off x="343381" y="1046895"/>
            <a:ext cx="1748160" cy="169761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AB60EEB9-8E37-AC44-AECD-8281961EC95C}"/>
              </a:ext>
            </a:extLst>
          </p:cNvPr>
          <p:cNvSpPr txBox="1"/>
          <p:nvPr/>
        </p:nvSpPr>
        <p:spPr>
          <a:xfrm>
            <a:off x="4322591" y="3532249"/>
            <a:ext cx="288500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lang="it-IT"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sz="9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1E2C2023-7368-FD48-BBAF-BFA1BABDE58D}"/>
              </a:ext>
            </a:extLst>
          </p:cNvPr>
          <p:cNvSpPr txBox="1"/>
          <p:nvPr/>
        </p:nvSpPr>
        <p:spPr>
          <a:xfrm>
            <a:off x="6376792" y="3532249"/>
            <a:ext cx="288500" cy="146745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algn="ctr">
              <a:spcBef>
                <a:spcPts val="52"/>
              </a:spcBef>
            </a:pPr>
            <a:r>
              <a:rPr lang="it-IT" sz="9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sz="9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3F72269E-97E7-714A-AA9B-342FDB677D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34" y="6182310"/>
            <a:ext cx="1946334" cy="684516"/>
          </a:xfrm>
          <a:prstGeom prst="rect">
            <a:avLst/>
          </a:prstGeom>
        </p:spPr>
      </p:pic>
      <p:sp>
        <p:nvSpPr>
          <p:cNvPr id="58" name="object 24">
            <a:extLst>
              <a:ext uri="{FF2B5EF4-FFF2-40B4-BE49-F238E27FC236}">
                <a16:creationId xmlns:a16="http://schemas.microsoft.com/office/drawing/2014/main" id="{9BA57CEE-FA46-E944-B905-0F9993148E48}"/>
              </a:ext>
            </a:extLst>
          </p:cNvPr>
          <p:cNvSpPr/>
          <p:nvPr/>
        </p:nvSpPr>
        <p:spPr>
          <a:xfrm>
            <a:off x="4478350" y="3758194"/>
            <a:ext cx="45719" cy="466187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4219FC8A-019D-1141-BDBC-0890E19AFCD9}"/>
              </a:ext>
            </a:extLst>
          </p:cNvPr>
          <p:cNvSpPr/>
          <p:nvPr/>
        </p:nvSpPr>
        <p:spPr>
          <a:xfrm>
            <a:off x="1341020" y="2930728"/>
            <a:ext cx="45719" cy="514406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64" name="object 9">
            <a:extLst>
              <a:ext uri="{FF2B5EF4-FFF2-40B4-BE49-F238E27FC236}">
                <a16:creationId xmlns:a16="http://schemas.microsoft.com/office/drawing/2014/main" id="{76D278F3-E09B-734C-B66E-4F6DB6949D0A}"/>
              </a:ext>
            </a:extLst>
          </p:cNvPr>
          <p:cNvSpPr txBox="1"/>
          <p:nvPr/>
        </p:nvSpPr>
        <p:spPr>
          <a:xfrm>
            <a:off x="6182778" y="1847247"/>
            <a:ext cx="2050360" cy="897260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17500"/>
              </a:lnSpc>
              <a:spcBef>
                <a:spcPts val="43"/>
              </a:spcBef>
            </a:pPr>
            <a:r>
              <a:rPr lang="it-IT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also signs an exclusive licencing agreement with Carlo Pignatelli to create the menswear brand “Pronovias by Carlo Pignatelli</a:t>
            </a:r>
            <a:r>
              <a:rPr lang="es-E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0D5396-EBEA-4542-B219-9598BEFE3B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801" y="4356721"/>
            <a:ext cx="1763891" cy="1713172"/>
          </a:xfrm>
          <a:prstGeom prst="rect">
            <a:avLst/>
          </a:prstGeom>
        </p:spPr>
      </p:pic>
      <p:sp>
        <p:nvSpPr>
          <p:cNvPr id="67" name="object 9">
            <a:extLst>
              <a:ext uri="{FF2B5EF4-FFF2-40B4-BE49-F238E27FC236}">
                <a16:creationId xmlns:a16="http://schemas.microsoft.com/office/drawing/2014/main" id="{A1FFF623-5D1D-4141-866A-37568C8454DD}"/>
              </a:ext>
            </a:extLst>
          </p:cNvPr>
          <p:cNvSpPr txBox="1"/>
          <p:nvPr/>
        </p:nvSpPr>
        <p:spPr>
          <a:xfrm>
            <a:off x="6262834" y="5142625"/>
            <a:ext cx="1872998" cy="897260"/>
          </a:xfrm>
          <a:prstGeom prst="rect">
            <a:avLst/>
          </a:prstGeom>
          <a:noFill/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17500"/>
              </a:lnSpc>
              <a:spcBef>
                <a:spcPts val="43"/>
              </a:spcBef>
            </a:pPr>
            <a:r>
              <a:rPr lang="it-IT" sz="1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company collaborates with renown Couture house Marchesa to drive Pronovias’ international appeal in bridal and occasion wear even further. </a:t>
            </a:r>
          </a:p>
        </p:txBody>
      </p:sp>
      <p:pic>
        <p:nvPicPr>
          <p:cNvPr id="14" name="Immagine 13" descr="Immagine che contiene persona, parete, uomo, interni&#10;&#10;Descrizione generata automaticamente">
            <a:extLst>
              <a:ext uri="{FF2B5EF4-FFF2-40B4-BE49-F238E27FC236}">
                <a16:creationId xmlns:a16="http://schemas.microsoft.com/office/drawing/2014/main" id="{268927B8-5A9F-EB46-A493-81C87C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119" y="1046895"/>
            <a:ext cx="1581783" cy="1697612"/>
          </a:xfrm>
          <a:prstGeom prst="rect">
            <a:avLst/>
          </a:prstGeom>
        </p:spPr>
      </p:pic>
      <p:sp>
        <p:nvSpPr>
          <p:cNvPr id="68" name="object 24">
            <a:extLst>
              <a:ext uri="{FF2B5EF4-FFF2-40B4-BE49-F238E27FC236}">
                <a16:creationId xmlns:a16="http://schemas.microsoft.com/office/drawing/2014/main" id="{88A64E2C-38D9-344B-8572-4BED5C5F921E}"/>
              </a:ext>
            </a:extLst>
          </p:cNvPr>
          <p:cNvSpPr/>
          <p:nvPr/>
        </p:nvSpPr>
        <p:spPr>
          <a:xfrm flipH="1">
            <a:off x="8114186" y="3758194"/>
            <a:ext cx="45719" cy="466187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pic>
        <p:nvPicPr>
          <p:cNvPr id="20" name="Immagine 19" descr="Immagine che contiene persona, esterni, vestito&#10;&#10;Descrizione generata automaticamente">
            <a:extLst>
              <a:ext uri="{FF2B5EF4-FFF2-40B4-BE49-F238E27FC236}">
                <a16:creationId xmlns:a16="http://schemas.microsoft.com/office/drawing/2014/main" id="{65242AFD-EF91-0D44-9BE0-E4349BAA59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489" y="4370812"/>
            <a:ext cx="1658898" cy="1711264"/>
          </a:xfrm>
          <a:prstGeom prst="rect">
            <a:avLst/>
          </a:prstGeom>
        </p:spPr>
      </p:pic>
      <p:pic>
        <p:nvPicPr>
          <p:cNvPr id="31" name="Immagine 30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90B3EF1D-8967-5C46-9975-AE2AC42A2B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845" y="4369866"/>
            <a:ext cx="1686125" cy="17122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3BBAC1D-9806-EC4D-AEF9-290DFCC0B5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884" y="790697"/>
            <a:ext cx="1154629" cy="1154629"/>
          </a:xfrm>
          <a:prstGeom prst="rect">
            <a:avLst/>
          </a:prstGeom>
        </p:spPr>
      </p:pic>
      <p:pic>
        <p:nvPicPr>
          <p:cNvPr id="73" name="Immagine 72" descr="Immagine che contiene persona, abbigliamento, inpiedi, posando&#10;&#10;Descrizione generata automaticamente">
            <a:extLst>
              <a:ext uri="{FF2B5EF4-FFF2-40B4-BE49-F238E27FC236}">
                <a16:creationId xmlns:a16="http://schemas.microsoft.com/office/drawing/2014/main" id="{F016961C-5A8D-C74D-8118-57B92C8CFF8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885" y="4356721"/>
            <a:ext cx="1763892" cy="1713173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67E538A0-9B2D-474E-8EC4-748ACF03E94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08" y="4465813"/>
            <a:ext cx="1789186" cy="723333"/>
          </a:xfrm>
          <a:prstGeom prst="rect">
            <a:avLst/>
          </a:prstGeom>
        </p:spPr>
      </p:pic>
      <p:pic>
        <p:nvPicPr>
          <p:cNvPr id="78" name="Immagine 77">
            <a:extLst>
              <a:ext uri="{FF2B5EF4-FFF2-40B4-BE49-F238E27FC236}">
                <a16:creationId xmlns:a16="http://schemas.microsoft.com/office/drawing/2014/main" id="{3E2AAC93-0644-4E4D-BAA4-373BD45A182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391" y="4283951"/>
            <a:ext cx="1381742" cy="816484"/>
          </a:xfrm>
          <a:prstGeom prst="rect">
            <a:avLst/>
          </a:prstGeom>
        </p:spPr>
      </p:pic>
      <p:pic>
        <p:nvPicPr>
          <p:cNvPr id="80" name="Immagine 79">
            <a:extLst>
              <a:ext uri="{FF2B5EF4-FFF2-40B4-BE49-F238E27FC236}">
                <a16:creationId xmlns:a16="http://schemas.microsoft.com/office/drawing/2014/main" id="{BED020DD-110F-1242-9CA8-1086F557D39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050" y="1046895"/>
            <a:ext cx="987908" cy="538454"/>
          </a:xfrm>
          <a:prstGeom prst="rect">
            <a:avLst/>
          </a:prstGeom>
        </p:spPr>
      </p:pic>
      <p:sp>
        <p:nvSpPr>
          <p:cNvPr id="32" name="object 9">
            <a:extLst>
              <a:ext uri="{FF2B5EF4-FFF2-40B4-BE49-F238E27FC236}">
                <a16:creationId xmlns:a16="http://schemas.microsoft.com/office/drawing/2014/main" id="{3BF32B94-3312-5E41-B41B-7F7906F2700E}"/>
              </a:ext>
            </a:extLst>
          </p:cNvPr>
          <p:cNvSpPr txBox="1"/>
          <p:nvPr/>
        </p:nvSpPr>
        <p:spPr>
          <a:xfrm>
            <a:off x="10138119" y="1683017"/>
            <a:ext cx="1877268" cy="107884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17500"/>
              </a:lnSpc>
              <a:spcBef>
                <a:spcPts val="43"/>
              </a:spcBef>
            </a:pP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A new era in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bridal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fashion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with Vera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Bride. The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visionary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fashion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artisanal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alluring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creations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to fashion-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loving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brides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 over the world.</a:t>
            </a:r>
            <a:endParaRPr lang="it-IT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FC7E1EA-2651-C24F-BBDF-445DFD0523B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69" b="16583"/>
          <a:stretch/>
        </p:blipFill>
        <p:spPr>
          <a:xfrm>
            <a:off x="8369732" y="1038069"/>
            <a:ext cx="1581783" cy="1697612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D061DA7-A108-CE49-8924-051A340EE31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5391" y="1172323"/>
            <a:ext cx="1079420" cy="265121"/>
          </a:xfrm>
          <a:prstGeom prst="rect">
            <a:avLst/>
          </a:prstGeom>
        </p:spPr>
      </p:pic>
      <p:sp>
        <p:nvSpPr>
          <p:cNvPr id="40" name="object 24">
            <a:extLst>
              <a:ext uri="{FF2B5EF4-FFF2-40B4-BE49-F238E27FC236}">
                <a16:creationId xmlns:a16="http://schemas.microsoft.com/office/drawing/2014/main" id="{C0DA9C36-57FC-0F4E-B2B3-0BED88D01164}"/>
              </a:ext>
            </a:extLst>
          </p:cNvPr>
          <p:cNvSpPr/>
          <p:nvPr/>
        </p:nvSpPr>
        <p:spPr>
          <a:xfrm>
            <a:off x="6528317" y="2930728"/>
            <a:ext cx="45719" cy="514406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42" name="object 24">
            <a:extLst>
              <a:ext uri="{FF2B5EF4-FFF2-40B4-BE49-F238E27FC236}">
                <a16:creationId xmlns:a16="http://schemas.microsoft.com/office/drawing/2014/main" id="{A8B1018B-83D2-7E4D-ACBD-538B4C4F525A}"/>
              </a:ext>
            </a:extLst>
          </p:cNvPr>
          <p:cNvSpPr/>
          <p:nvPr/>
        </p:nvSpPr>
        <p:spPr>
          <a:xfrm>
            <a:off x="9220242" y="2930728"/>
            <a:ext cx="45719" cy="514406"/>
          </a:xfrm>
          <a:custGeom>
            <a:avLst/>
            <a:gdLst/>
            <a:ahLst/>
            <a:cxnLst/>
            <a:rect l="l" t="t" r="r" b="b"/>
            <a:pathLst>
              <a:path h="584834">
                <a:moveTo>
                  <a:pt x="0" y="0"/>
                </a:moveTo>
                <a:lnTo>
                  <a:pt x="0" y="584275"/>
                </a:lnTo>
              </a:path>
            </a:pathLst>
          </a:custGeom>
          <a:ln w="9816">
            <a:solidFill>
              <a:srgbClr val="AE9962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  <p:pic>
        <p:nvPicPr>
          <p:cNvPr id="39" name="Immagine 29">
            <a:extLst>
              <a:ext uri="{FF2B5EF4-FFF2-40B4-BE49-F238E27FC236}">
                <a16:creationId xmlns:a16="http://schemas.microsoft.com/office/drawing/2014/main" id="{7237B0BA-9FAD-4DF1-B786-AB9BB494CCC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5" y="-159244"/>
            <a:ext cx="12191994" cy="7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3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:a16="http://schemas.microsoft.com/office/drawing/2014/main" id="{CCD2F0AE-4B91-B344-BFC3-2ED9B1760E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34" y="6182310"/>
            <a:ext cx="1946334" cy="684516"/>
          </a:xfrm>
          <a:prstGeom prst="rect">
            <a:avLst/>
          </a:prstGeom>
        </p:spPr>
      </p:pic>
      <p:pic>
        <p:nvPicPr>
          <p:cNvPr id="27" name="Immagine 5">
            <a:extLst>
              <a:ext uri="{FF2B5EF4-FFF2-40B4-BE49-F238E27FC236}">
                <a16:creationId xmlns:a16="http://schemas.microsoft.com/office/drawing/2014/main" id="{FC267BA3-E5C2-49D2-B997-5AEED34384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059" y="4354562"/>
            <a:ext cx="1804130" cy="2405507"/>
          </a:xfrm>
          <a:prstGeom prst="rect">
            <a:avLst/>
          </a:prstGeom>
        </p:spPr>
      </p:pic>
      <p:pic>
        <p:nvPicPr>
          <p:cNvPr id="54" name="Immagine 21">
            <a:extLst>
              <a:ext uri="{FF2B5EF4-FFF2-40B4-BE49-F238E27FC236}">
                <a16:creationId xmlns:a16="http://schemas.microsoft.com/office/drawing/2014/main" id="{9F049AA6-700C-46C5-A112-6A807EF460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79" r="17579"/>
          <a:stretch/>
        </p:blipFill>
        <p:spPr>
          <a:xfrm>
            <a:off x="3346423" y="3866687"/>
            <a:ext cx="1049401" cy="632958"/>
          </a:xfrm>
          <a:prstGeom prst="rect">
            <a:avLst/>
          </a:prstGeom>
        </p:spPr>
      </p:pic>
      <p:pic>
        <p:nvPicPr>
          <p:cNvPr id="28" name="Immagine 11" descr="Immagine che contiene letto, interni, persona, bianco&#10;&#10;Descrizione generata automaticamente">
            <a:extLst>
              <a:ext uri="{FF2B5EF4-FFF2-40B4-BE49-F238E27FC236}">
                <a16:creationId xmlns:a16="http://schemas.microsoft.com/office/drawing/2014/main" id="{C5ACEB99-EDE8-4729-A4BE-7A5E37AA8E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801" y="4362348"/>
            <a:ext cx="1804130" cy="2405507"/>
          </a:xfrm>
          <a:prstGeom prst="rect">
            <a:avLst/>
          </a:prstGeom>
        </p:spPr>
      </p:pic>
      <p:pic>
        <p:nvPicPr>
          <p:cNvPr id="55" name="Immagine 9">
            <a:extLst>
              <a:ext uri="{FF2B5EF4-FFF2-40B4-BE49-F238E27FC236}">
                <a16:creationId xmlns:a16="http://schemas.microsoft.com/office/drawing/2014/main" id="{CDF3C207-93F4-4D0A-A484-F6BA7B69CC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3" r="42333"/>
          <a:stretch/>
        </p:blipFill>
        <p:spPr>
          <a:xfrm>
            <a:off x="10065301" y="3789911"/>
            <a:ext cx="816027" cy="560369"/>
          </a:xfrm>
          <a:prstGeom prst="rect">
            <a:avLst/>
          </a:prstGeom>
        </p:spPr>
      </p:pic>
      <p:pic>
        <p:nvPicPr>
          <p:cNvPr id="33" name="Immagine 15" descr="Immagine che contiene acqua, abbigliamento, esterni, gonna&#10;&#10;Descrizione generata automaticamente">
            <a:extLst>
              <a:ext uri="{FF2B5EF4-FFF2-40B4-BE49-F238E27FC236}">
                <a16:creationId xmlns:a16="http://schemas.microsoft.com/office/drawing/2014/main" id="{D6C48737-ADEF-4AC0-9F60-724F8DA4A5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43" y="4359128"/>
            <a:ext cx="1806255" cy="2405507"/>
          </a:xfrm>
          <a:prstGeom prst="rect">
            <a:avLst/>
          </a:prstGeom>
        </p:spPr>
      </p:pic>
      <p:pic>
        <p:nvPicPr>
          <p:cNvPr id="56" name="Immagine 10">
            <a:extLst>
              <a:ext uri="{FF2B5EF4-FFF2-40B4-BE49-F238E27FC236}">
                <a16:creationId xmlns:a16="http://schemas.microsoft.com/office/drawing/2014/main" id="{AD5B58E6-6E70-4D76-B4AB-358DD6095A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5" r="61728"/>
          <a:stretch/>
        </p:blipFill>
        <p:spPr>
          <a:xfrm>
            <a:off x="5713776" y="3866688"/>
            <a:ext cx="857810" cy="632957"/>
          </a:xfrm>
          <a:prstGeom prst="rect">
            <a:avLst/>
          </a:prstGeom>
        </p:spPr>
      </p:pic>
      <p:pic>
        <p:nvPicPr>
          <p:cNvPr id="29" name="Immagine 13">
            <a:extLst>
              <a:ext uri="{FF2B5EF4-FFF2-40B4-BE49-F238E27FC236}">
                <a16:creationId xmlns:a16="http://schemas.microsoft.com/office/drawing/2014/main" id="{2C3213CC-4030-47D1-9BE7-A07071D760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736" y="1352086"/>
            <a:ext cx="1802196" cy="240550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7" name="Immagine 14">
            <a:extLst>
              <a:ext uri="{FF2B5EF4-FFF2-40B4-BE49-F238E27FC236}">
                <a16:creationId xmlns:a16="http://schemas.microsoft.com/office/drawing/2014/main" id="{60ABB144-97D3-4742-93ED-A8C1F37AA45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4" t="-55202" r="-1811" b="-73239"/>
          <a:stretch/>
        </p:blipFill>
        <p:spPr>
          <a:xfrm>
            <a:off x="9971545" y="745095"/>
            <a:ext cx="1064577" cy="560368"/>
          </a:xfrm>
          <a:prstGeom prst="rect">
            <a:avLst/>
          </a:prstGeom>
        </p:spPr>
      </p:pic>
      <p:pic>
        <p:nvPicPr>
          <p:cNvPr id="21" name="Immagine 5">
            <a:extLst>
              <a:ext uri="{FF2B5EF4-FFF2-40B4-BE49-F238E27FC236}">
                <a16:creationId xmlns:a16="http://schemas.microsoft.com/office/drawing/2014/main" id="{EE80BF1B-27C9-5748-82BE-2D56E1DAD43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72" r="25028"/>
          <a:stretch/>
        </p:blipFill>
        <p:spPr>
          <a:xfrm>
            <a:off x="761456" y="1372481"/>
            <a:ext cx="1804130" cy="2405507"/>
          </a:xfrm>
          <a:prstGeom prst="rect">
            <a:avLst/>
          </a:prstGeom>
        </p:spPr>
      </p:pic>
      <p:pic>
        <p:nvPicPr>
          <p:cNvPr id="22" name="Immagine 10">
            <a:extLst>
              <a:ext uri="{FF2B5EF4-FFF2-40B4-BE49-F238E27FC236}">
                <a16:creationId xmlns:a16="http://schemas.microsoft.com/office/drawing/2014/main" id="{F54EE955-F27E-6C4C-991B-7A327291C85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" t="-100528" r="-595" b="-99053"/>
          <a:stretch/>
        </p:blipFill>
        <p:spPr>
          <a:xfrm>
            <a:off x="1270814" y="571348"/>
            <a:ext cx="857810" cy="632957"/>
          </a:xfrm>
          <a:prstGeom prst="rect">
            <a:avLst/>
          </a:prstGeom>
        </p:spPr>
      </p:pic>
      <p:pic>
        <p:nvPicPr>
          <p:cNvPr id="19" name="Immagine 75">
            <a:extLst>
              <a:ext uri="{FF2B5EF4-FFF2-40B4-BE49-F238E27FC236}">
                <a16:creationId xmlns:a16="http://schemas.microsoft.com/office/drawing/2014/main" id="{8AD13E60-7771-4960-9761-87CD48984F9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27" y="582130"/>
            <a:ext cx="1789186" cy="723333"/>
          </a:xfrm>
          <a:prstGeom prst="rect">
            <a:avLst/>
          </a:prstGeom>
        </p:spPr>
      </p:pic>
      <p:pic>
        <p:nvPicPr>
          <p:cNvPr id="24" name="Immagine 77">
            <a:extLst>
              <a:ext uri="{FF2B5EF4-FFF2-40B4-BE49-F238E27FC236}">
                <a16:creationId xmlns:a16="http://schemas.microsoft.com/office/drawing/2014/main" id="{51073EBB-1874-49FB-A732-02D5C340CDC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057" y="549463"/>
            <a:ext cx="1279385" cy="756000"/>
          </a:xfrm>
          <a:prstGeom prst="rect">
            <a:avLst/>
          </a:prstGeom>
        </p:spPr>
      </p:pic>
      <p:pic>
        <p:nvPicPr>
          <p:cNvPr id="26" name="Immagine 13" descr="Immagine che contiene persona, parete, uomo, interni&#10;&#10;Descrizione generata automaticamente">
            <a:extLst>
              <a:ext uri="{FF2B5EF4-FFF2-40B4-BE49-F238E27FC236}">
                <a16:creationId xmlns:a16="http://schemas.microsoft.com/office/drawing/2014/main" id="{0518FCA9-204E-41D0-BCE9-B4FE943DBB0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1" t="-482" r="12624" b="482"/>
          <a:stretch/>
        </p:blipFill>
        <p:spPr>
          <a:xfrm>
            <a:off x="2974256" y="1372481"/>
            <a:ext cx="1804130" cy="2412000"/>
          </a:xfrm>
          <a:prstGeom prst="rect">
            <a:avLst/>
          </a:prstGeom>
        </p:spPr>
      </p:pic>
      <p:pic>
        <p:nvPicPr>
          <p:cNvPr id="30" name="Immagine 79">
            <a:extLst>
              <a:ext uri="{FF2B5EF4-FFF2-40B4-BE49-F238E27FC236}">
                <a16:creationId xmlns:a16="http://schemas.microsoft.com/office/drawing/2014/main" id="{423E23D5-6777-4CD4-82F5-6CBF89953A3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169" y="618599"/>
            <a:ext cx="987908" cy="538454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E7615A8-269E-4180-987E-A147F89983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15098" y="3789911"/>
            <a:ext cx="1472244" cy="576000"/>
          </a:xfrm>
          <a:prstGeom prst="rect">
            <a:avLst/>
          </a:prstGeom>
        </p:spPr>
      </p:pic>
      <p:pic>
        <p:nvPicPr>
          <p:cNvPr id="35" name="Immagine 6">
            <a:extLst>
              <a:ext uri="{FF2B5EF4-FFF2-40B4-BE49-F238E27FC236}">
                <a16:creationId xmlns:a16="http://schemas.microsoft.com/office/drawing/2014/main" id="{766E3AD9-3CB1-4F56-A960-4A4E0CF67C4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7" t="1234" r="13428" b="24114"/>
          <a:stretch/>
        </p:blipFill>
        <p:spPr>
          <a:xfrm>
            <a:off x="7389569" y="4348069"/>
            <a:ext cx="1804130" cy="2412000"/>
          </a:xfrm>
          <a:prstGeom prst="rect">
            <a:avLst/>
          </a:prstGeom>
        </p:spPr>
      </p:pic>
      <p:pic>
        <p:nvPicPr>
          <p:cNvPr id="41" name="Immagine 18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FC083705-40A5-4F15-8DD7-2E39FDDC0E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56" y="4362348"/>
            <a:ext cx="1805113" cy="24055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6A764D3-A45B-4988-AC32-43DF106B68D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215" y="3853033"/>
            <a:ext cx="1137009" cy="501529"/>
          </a:xfrm>
          <a:prstGeom prst="rect">
            <a:avLst/>
          </a:prstGeom>
        </p:spPr>
      </p:pic>
      <p:pic>
        <p:nvPicPr>
          <p:cNvPr id="20" name="Immagine 19" descr="Immagine che contiene persona, esterni, vestito&#10;&#10;Descrizione generata automaticamente">
            <a:extLst>
              <a:ext uri="{FF2B5EF4-FFF2-40B4-BE49-F238E27FC236}">
                <a16:creationId xmlns:a16="http://schemas.microsoft.com/office/drawing/2014/main" id="{FB29CE9E-FBC2-40EB-A8C8-5BA610EA23E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8" t="593" r="4924" b="-593"/>
          <a:stretch/>
        </p:blipFill>
        <p:spPr>
          <a:xfrm>
            <a:off x="5194902" y="1369234"/>
            <a:ext cx="1802196" cy="2412000"/>
          </a:xfrm>
          <a:prstGeom prst="rect">
            <a:avLst/>
          </a:prstGeom>
        </p:spPr>
      </p:pic>
      <p:pic>
        <p:nvPicPr>
          <p:cNvPr id="18" name="Immagine 9">
            <a:extLst>
              <a:ext uri="{FF2B5EF4-FFF2-40B4-BE49-F238E27FC236}">
                <a16:creationId xmlns:a16="http://schemas.microsoft.com/office/drawing/2014/main" id="{61AB6C24-0FE9-464C-937D-2D4C8B97BA5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338"/>
          <a:stretch/>
        </p:blipFill>
        <p:spPr>
          <a:xfrm>
            <a:off x="7389568" y="1344240"/>
            <a:ext cx="1804498" cy="2412000"/>
          </a:xfrm>
          <a:prstGeom prst="rect">
            <a:avLst/>
          </a:prstGeom>
        </p:spPr>
      </p:pic>
      <p:pic>
        <p:nvPicPr>
          <p:cNvPr id="34" name="Immagine 24">
            <a:extLst>
              <a:ext uri="{FF2B5EF4-FFF2-40B4-BE49-F238E27FC236}">
                <a16:creationId xmlns:a16="http://schemas.microsoft.com/office/drawing/2014/main" id="{1DDD9228-170E-4DFC-BAD7-59A454AB67C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619" y="-185029"/>
            <a:ext cx="12223373" cy="75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35">
            <a:extLst>
              <a:ext uri="{FF2B5EF4-FFF2-40B4-BE49-F238E27FC236}">
                <a16:creationId xmlns:a16="http://schemas.microsoft.com/office/drawing/2014/main" id="{F34F7C42-BF99-4900-806E-D3F144F3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88" y="15483"/>
            <a:ext cx="12188479" cy="6858000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5297AC93-4AE1-4159-AFB4-2A9803FC70FA}"/>
              </a:ext>
            </a:extLst>
          </p:cNvPr>
          <p:cNvSpPr/>
          <p:nvPr/>
        </p:nvSpPr>
        <p:spPr>
          <a:xfrm>
            <a:off x="246383" y="1151453"/>
            <a:ext cx="32223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600" i="0" u="none" strike="noStrike" kern="1200" cap="none" spc="0" normalizeH="0" baseline="0" noProof="0" dirty="0">
              <a:ln>
                <a:noFill/>
              </a:ln>
              <a:solidFill>
                <a:srgbClr val="222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rgbClr val="222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5 REGIONAL OFFICES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srgbClr val="222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srgbClr val="222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5 DISTRIBUTION CENTERS  </a:t>
            </a:r>
            <a:endParaRPr lang="en-AU" sz="1400" dirty="0">
              <a:solidFill>
                <a:srgbClr val="222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400" dirty="0">
              <a:solidFill>
                <a:srgbClr val="222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defTabSz="914400">
              <a:defRPr/>
            </a:pPr>
            <a:r>
              <a:rPr lang="en-AU" sz="1400" dirty="0">
                <a:solidFill>
                  <a:srgbClr val="222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60 STORES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400" dirty="0">
              <a:solidFill>
                <a:srgbClr val="222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defTabSz="914400">
              <a:defRPr/>
            </a:pPr>
            <a:r>
              <a:rPr lang="en-AU" sz="1400" dirty="0">
                <a:solidFill>
                  <a:srgbClr val="222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40 FRANCHISES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400" dirty="0">
              <a:solidFill>
                <a:srgbClr val="222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400" dirty="0">
                <a:solidFill>
                  <a:srgbClr val="222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3000 AUTHORIZED RETAILERS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37170F-393C-4C98-BFAC-D05D470309AB}"/>
              </a:ext>
            </a:extLst>
          </p:cNvPr>
          <p:cNvSpPr txBox="1"/>
          <p:nvPr/>
        </p:nvSpPr>
        <p:spPr>
          <a:xfrm>
            <a:off x="597269" y="263927"/>
            <a:ext cx="10531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spc="300" dirty="0">
                <a:solidFill>
                  <a:srgbClr val="AE9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REACH WITH LOCAL PRESENCE</a:t>
            </a:r>
          </a:p>
        </p:txBody>
      </p:sp>
      <p:pic>
        <p:nvPicPr>
          <p:cNvPr id="24" name="Immagine 38" descr="Immagine che contiene edificio, esterni, pietra&#10;&#10;Descrizione generata automaticamente">
            <a:extLst>
              <a:ext uri="{FF2B5EF4-FFF2-40B4-BE49-F238E27FC236}">
                <a16:creationId xmlns:a16="http://schemas.microsoft.com/office/drawing/2014/main" id="{36D827BC-07E0-485A-9DAB-A562F8AEA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89"/>
          <a:stretch/>
        </p:blipFill>
        <p:spPr>
          <a:xfrm>
            <a:off x="3293596" y="1338423"/>
            <a:ext cx="2664274" cy="1806308"/>
          </a:xfrm>
          <a:prstGeom prst="rect">
            <a:avLst/>
          </a:prstGeom>
        </p:spPr>
      </p:pic>
      <p:pic>
        <p:nvPicPr>
          <p:cNvPr id="26" name="Immagine 68">
            <a:extLst>
              <a:ext uri="{FF2B5EF4-FFF2-40B4-BE49-F238E27FC236}">
                <a16:creationId xmlns:a16="http://schemas.microsoft.com/office/drawing/2014/main" id="{70C41B5F-10DC-413B-88DB-4078BBDB75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33" y="6178213"/>
            <a:ext cx="1946334" cy="684516"/>
          </a:xfrm>
          <a:prstGeom prst="rect">
            <a:avLst/>
          </a:prstGeom>
        </p:spPr>
      </p:pic>
      <p:pic>
        <p:nvPicPr>
          <p:cNvPr id="31" name="Imagen 99" descr="Imagen que contiene interior, edificio, techo, parado&#10;&#10;Descripción generada automáticamente">
            <a:extLst>
              <a:ext uri="{FF2B5EF4-FFF2-40B4-BE49-F238E27FC236}">
                <a16:creationId xmlns:a16="http://schemas.microsoft.com/office/drawing/2014/main" id="{5BDA350D-60A3-495C-B913-E33C08806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49" y="595201"/>
            <a:ext cx="1970732" cy="1308929"/>
          </a:xfrm>
          <a:prstGeom prst="rect">
            <a:avLst/>
          </a:prstGeom>
        </p:spPr>
      </p:pic>
      <p:pic>
        <p:nvPicPr>
          <p:cNvPr id="33" name="Imagen 32" descr="Edificio con letrero en frente y tienda al lado&#10;&#10;Descripción generada automáticamente">
            <a:extLst>
              <a:ext uri="{FF2B5EF4-FFF2-40B4-BE49-F238E27FC236}">
                <a16:creationId xmlns:a16="http://schemas.microsoft.com/office/drawing/2014/main" id="{E007A09C-54DF-43EE-A0C8-A215B409DB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99"/>
          <a:stretch/>
        </p:blipFill>
        <p:spPr>
          <a:xfrm>
            <a:off x="7240012" y="121649"/>
            <a:ext cx="2581777" cy="1672608"/>
          </a:xfrm>
          <a:prstGeom prst="rect">
            <a:avLst/>
          </a:prstGeom>
        </p:spPr>
      </p:pic>
      <p:pic>
        <p:nvPicPr>
          <p:cNvPr id="32" name="Imagen 31" descr="La fachada de un local comercial&#10;&#10;Descripción generada automáticamente con confianza media">
            <a:extLst>
              <a:ext uri="{FF2B5EF4-FFF2-40B4-BE49-F238E27FC236}">
                <a16:creationId xmlns:a16="http://schemas.microsoft.com/office/drawing/2014/main" id="{CA430EE9-4AA1-40E7-871F-6719310615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7" t="18495" r="-627" b="32916"/>
          <a:stretch/>
        </p:blipFill>
        <p:spPr>
          <a:xfrm>
            <a:off x="9210744" y="1014469"/>
            <a:ext cx="2291708" cy="148468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AEFA046-1FF6-4FCD-BBDD-CCD2E1BEE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018" y="2537018"/>
            <a:ext cx="3338284" cy="228117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68F367D-39F3-4A01-9246-4E0863A5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361" y="3325520"/>
            <a:ext cx="1888998" cy="28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 descr="La fachada de un local comercial&#10;&#10;Descripción generada automáticamente con confianza baja">
            <a:extLst>
              <a:ext uri="{FF2B5EF4-FFF2-40B4-BE49-F238E27FC236}">
                <a16:creationId xmlns:a16="http://schemas.microsoft.com/office/drawing/2014/main" id="{A9C6FFF1-1E0E-420F-8F42-646C852CB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359" y="2310829"/>
            <a:ext cx="2269234" cy="1447245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B3A87D4-0846-4873-8A1D-52112C9D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09" y="3777619"/>
            <a:ext cx="2808081" cy="18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C7B1A5-33C0-4FC7-A499-C2E67973B7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2833" y="4390962"/>
            <a:ext cx="3600396" cy="1765843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BDA0B07D-7523-4470-9C11-906699542EBC}"/>
              </a:ext>
            </a:extLst>
          </p:cNvPr>
          <p:cNvSpPr/>
          <p:nvPr/>
        </p:nvSpPr>
        <p:spPr>
          <a:xfrm>
            <a:off x="314085" y="4510412"/>
            <a:ext cx="2102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400" dirty="0">
                <a:solidFill>
                  <a:srgbClr val="222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EVENTS AND SHOWS</a:t>
            </a: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4181C7A0-B83E-4AEF-BEA6-C2F06EF511B6}"/>
              </a:ext>
            </a:extLst>
          </p:cNvPr>
          <p:cNvSpPr/>
          <p:nvPr/>
        </p:nvSpPr>
        <p:spPr>
          <a:xfrm>
            <a:off x="4787913" y="2949357"/>
            <a:ext cx="1114113" cy="1671165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443"/>
          </a:p>
        </p:txBody>
      </p:sp>
    </p:spTree>
    <p:extLst>
      <p:ext uri="{BB962C8B-B14F-4D97-AF65-F5344CB8AC3E}">
        <p14:creationId xmlns:p14="http://schemas.microsoft.com/office/powerpoint/2010/main" val="268717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tangolo 66">
            <a:extLst>
              <a:ext uri="{FF2B5EF4-FFF2-40B4-BE49-F238E27FC236}">
                <a16:creationId xmlns:a16="http://schemas.microsoft.com/office/drawing/2014/main" id="{386AB0BD-B93B-E042-B78F-B9D30A6FD5A4}"/>
              </a:ext>
            </a:extLst>
          </p:cNvPr>
          <p:cNvSpPr/>
          <p:nvPr/>
        </p:nvSpPr>
        <p:spPr>
          <a:xfrm>
            <a:off x="0" y="0"/>
            <a:ext cx="12192000" cy="686272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94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4" name="Immagine 73" descr="Immagine che contiene cielo, esterni, persona&#10;&#10;Descrizione generata automaticamente">
            <a:extLst>
              <a:ext uri="{FF2B5EF4-FFF2-40B4-BE49-F238E27FC236}">
                <a16:creationId xmlns:a16="http://schemas.microsoft.com/office/drawing/2014/main" id="{7E3A0DAA-94D5-1648-9A97-DEC546378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795" y="3606625"/>
            <a:ext cx="2636291" cy="20751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1034" y="5693300"/>
            <a:ext cx="2633216" cy="1605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 algn="ctr">
              <a:spcBef>
                <a:spcPts val="52"/>
              </a:spcBef>
            </a:pPr>
            <a:r>
              <a:rPr lang="it-IT" sz="1000" dirty="0">
                <a:solidFill>
                  <a:srgbClr val="000000"/>
                </a:solidFill>
                <a:latin typeface="Calibri "/>
                <a:cs typeface="Arial"/>
              </a:rPr>
              <a:t>#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cs typeface="Arial"/>
              </a:rPr>
              <a:t>MYDRESSXHERFUTURE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6807" y="5671338"/>
            <a:ext cx="2686484" cy="1605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 algn="ctr">
              <a:spcBef>
                <a:spcPts val="52"/>
              </a:spcBef>
            </a:pPr>
            <a:r>
              <a:rPr lang="it-IT" sz="1000" dirty="0">
                <a:solidFill>
                  <a:srgbClr val="000000"/>
                </a:solidFill>
                <a:cs typeface="Arial"/>
              </a:rPr>
              <a:t>#PRONOVIASPINK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91597" y="5053494"/>
            <a:ext cx="2633216" cy="18135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 indent="169508" algn="ctr">
              <a:lnSpc>
                <a:spcPct val="122800"/>
              </a:lnSpc>
              <a:spcBef>
                <a:spcPts val="43"/>
              </a:spcBef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#DIVERSITY #BODYPOSITIVITY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9726" y="1149908"/>
            <a:ext cx="2606806" cy="222733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it-IT" sz="1273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7179" y="1148833"/>
            <a:ext cx="2410506" cy="222733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IMPACT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08245D7-58E5-1549-9781-293DA59FD3A4}"/>
              </a:ext>
            </a:extLst>
          </p:cNvPr>
          <p:cNvGrpSpPr/>
          <p:nvPr/>
        </p:nvGrpSpPr>
        <p:grpSpPr>
          <a:xfrm>
            <a:off x="9726722" y="4805850"/>
            <a:ext cx="1024947" cy="102220"/>
            <a:chOff x="7764739" y="4461534"/>
            <a:chExt cx="1024947" cy="102220"/>
          </a:xfrm>
        </p:grpSpPr>
        <p:sp>
          <p:nvSpPr>
            <p:cNvPr id="57" name="object 57"/>
            <p:cNvSpPr/>
            <p:nvPr/>
          </p:nvSpPr>
          <p:spPr>
            <a:xfrm>
              <a:off x="8712639" y="4461796"/>
              <a:ext cx="77047" cy="10175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43"/>
            </a:p>
          </p:txBody>
        </p:sp>
        <p:sp>
          <p:nvSpPr>
            <p:cNvPr id="58" name="object 58"/>
            <p:cNvSpPr/>
            <p:nvPr/>
          </p:nvSpPr>
          <p:spPr>
            <a:xfrm>
              <a:off x="7764739" y="4461534"/>
              <a:ext cx="896593" cy="102220"/>
            </a:xfrm>
            <a:custGeom>
              <a:avLst/>
              <a:gdLst/>
              <a:ahLst/>
              <a:cxnLst/>
              <a:rect l="l" t="t" r="r" b="b"/>
              <a:pathLst>
                <a:path w="1971675" h="224790">
                  <a:moveTo>
                    <a:pt x="1824437" y="153853"/>
                  </a:moveTo>
                  <a:lnTo>
                    <a:pt x="1790688" y="177677"/>
                  </a:lnTo>
                  <a:lnTo>
                    <a:pt x="1797186" y="185868"/>
                  </a:lnTo>
                  <a:lnTo>
                    <a:pt x="1802476" y="191824"/>
                  </a:lnTo>
                  <a:lnTo>
                    <a:pt x="1845159" y="217135"/>
                  </a:lnTo>
                  <a:lnTo>
                    <a:pt x="1884985" y="222342"/>
                  </a:lnTo>
                  <a:lnTo>
                    <a:pt x="1920253" y="217519"/>
                  </a:lnTo>
                  <a:lnTo>
                    <a:pt x="1947518" y="203855"/>
                  </a:lnTo>
                  <a:lnTo>
                    <a:pt x="1961761" y="186610"/>
                  </a:lnTo>
                  <a:lnTo>
                    <a:pt x="1888960" y="186610"/>
                  </a:lnTo>
                  <a:lnTo>
                    <a:pt x="1879900" y="186083"/>
                  </a:lnTo>
                  <a:lnTo>
                    <a:pt x="1837837" y="169738"/>
                  </a:lnTo>
                  <a:lnTo>
                    <a:pt x="1831044" y="162634"/>
                  </a:lnTo>
                  <a:lnTo>
                    <a:pt x="1824437" y="153853"/>
                  </a:lnTo>
                  <a:close/>
                </a:path>
                <a:path w="1971675" h="224790">
                  <a:moveTo>
                    <a:pt x="1883993" y="0"/>
                  </a:moveTo>
                  <a:lnTo>
                    <a:pt x="1851328" y="4761"/>
                  </a:lnTo>
                  <a:lnTo>
                    <a:pt x="1825921" y="17989"/>
                  </a:lnTo>
                  <a:lnTo>
                    <a:pt x="1809449" y="38104"/>
                  </a:lnTo>
                  <a:lnTo>
                    <a:pt x="1803587" y="63522"/>
                  </a:lnTo>
                  <a:lnTo>
                    <a:pt x="1807217" y="85408"/>
                  </a:lnTo>
                  <a:lnTo>
                    <a:pt x="1818479" y="102363"/>
                  </a:lnTo>
                  <a:lnTo>
                    <a:pt x="1837930" y="115037"/>
                  </a:lnTo>
                  <a:lnTo>
                    <a:pt x="1866127" y="124079"/>
                  </a:lnTo>
                  <a:lnTo>
                    <a:pt x="1893918" y="130028"/>
                  </a:lnTo>
                  <a:lnTo>
                    <a:pt x="1909815" y="134931"/>
                  </a:lnTo>
                  <a:lnTo>
                    <a:pt x="1920594" y="140950"/>
                  </a:lnTo>
                  <a:lnTo>
                    <a:pt x="1926720" y="148458"/>
                  </a:lnTo>
                  <a:lnTo>
                    <a:pt x="1928658" y="157828"/>
                  </a:lnTo>
                  <a:lnTo>
                    <a:pt x="1925804" y="169863"/>
                  </a:lnTo>
                  <a:lnTo>
                    <a:pt x="1917740" y="178919"/>
                  </a:lnTo>
                  <a:lnTo>
                    <a:pt x="1905205" y="184626"/>
                  </a:lnTo>
                  <a:lnTo>
                    <a:pt x="1888960" y="186610"/>
                  </a:lnTo>
                  <a:lnTo>
                    <a:pt x="1961761" y="186610"/>
                  </a:lnTo>
                  <a:lnTo>
                    <a:pt x="1965105" y="182561"/>
                  </a:lnTo>
                  <a:lnTo>
                    <a:pt x="1971340" y="154844"/>
                  </a:lnTo>
                  <a:lnTo>
                    <a:pt x="1970209" y="142018"/>
                  </a:lnTo>
                  <a:lnTo>
                    <a:pt x="1944650" y="104998"/>
                  </a:lnTo>
                  <a:lnTo>
                    <a:pt x="1906826" y="91322"/>
                  </a:lnTo>
                  <a:lnTo>
                    <a:pt x="1876052" y="84372"/>
                  </a:lnTo>
                  <a:lnTo>
                    <a:pt x="1861192" y="80385"/>
                  </a:lnTo>
                  <a:lnTo>
                    <a:pt x="1851730" y="75562"/>
                  </a:lnTo>
                  <a:lnTo>
                    <a:pt x="1846735" y="69436"/>
                  </a:lnTo>
                  <a:lnTo>
                    <a:pt x="1845277" y="61539"/>
                  </a:lnTo>
                  <a:lnTo>
                    <a:pt x="1848100" y="51228"/>
                  </a:lnTo>
                  <a:lnTo>
                    <a:pt x="1855949" y="43054"/>
                  </a:lnTo>
                  <a:lnTo>
                    <a:pt x="1867893" y="37671"/>
                  </a:lnTo>
                  <a:lnTo>
                    <a:pt x="1883002" y="35731"/>
                  </a:lnTo>
                  <a:lnTo>
                    <a:pt x="1962571" y="35731"/>
                  </a:lnTo>
                  <a:lnTo>
                    <a:pt x="1958317" y="31266"/>
                  </a:lnTo>
                  <a:lnTo>
                    <a:pt x="1919729" y="5460"/>
                  </a:lnTo>
                  <a:lnTo>
                    <a:pt x="1902605" y="1334"/>
                  </a:lnTo>
                  <a:lnTo>
                    <a:pt x="1883993" y="0"/>
                  </a:lnTo>
                  <a:close/>
                </a:path>
                <a:path w="1971675" h="224790">
                  <a:moveTo>
                    <a:pt x="1962571" y="35731"/>
                  </a:moveTo>
                  <a:lnTo>
                    <a:pt x="1883002" y="35731"/>
                  </a:lnTo>
                  <a:lnTo>
                    <a:pt x="1891003" y="36119"/>
                  </a:lnTo>
                  <a:lnTo>
                    <a:pt x="1898632" y="37344"/>
                  </a:lnTo>
                  <a:lnTo>
                    <a:pt x="1930784" y="58036"/>
                  </a:lnTo>
                  <a:lnTo>
                    <a:pt x="1937591" y="66506"/>
                  </a:lnTo>
                  <a:lnTo>
                    <a:pt x="1969357" y="42681"/>
                  </a:lnTo>
                  <a:lnTo>
                    <a:pt x="1962571" y="35731"/>
                  </a:lnTo>
                  <a:close/>
                </a:path>
                <a:path w="1971675" h="224790">
                  <a:moveTo>
                    <a:pt x="545942" y="0"/>
                  </a:moveTo>
                  <a:lnTo>
                    <a:pt x="506081" y="8592"/>
                  </a:lnTo>
                  <a:lnTo>
                    <a:pt x="473480" y="32260"/>
                  </a:lnTo>
                  <a:lnTo>
                    <a:pt x="451303" y="67838"/>
                  </a:lnTo>
                  <a:lnTo>
                    <a:pt x="442712" y="112162"/>
                  </a:lnTo>
                  <a:lnTo>
                    <a:pt x="450885" y="156492"/>
                  </a:lnTo>
                  <a:lnTo>
                    <a:pt x="473108" y="192073"/>
                  </a:lnTo>
                  <a:lnTo>
                    <a:pt x="505941" y="215742"/>
                  </a:lnTo>
                  <a:lnTo>
                    <a:pt x="545942" y="224335"/>
                  </a:lnTo>
                  <a:lnTo>
                    <a:pt x="585787" y="215742"/>
                  </a:lnTo>
                  <a:lnTo>
                    <a:pt x="618279" y="192073"/>
                  </a:lnTo>
                  <a:lnTo>
                    <a:pt x="621029" y="187602"/>
                  </a:lnTo>
                  <a:lnTo>
                    <a:pt x="545942" y="187602"/>
                  </a:lnTo>
                  <a:lnTo>
                    <a:pt x="521825" y="182097"/>
                  </a:lnTo>
                  <a:lnTo>
                    <a:pt x="502640" y="166635"/>
                  </a:lnTo>
                  <a:lnTo>
                    <a:pt x="489969" y="142797"/>
                  </a:lnTo>
                  <a:lnTo>
                    <a:pt x="485394" y="112162"/>
                  </a:lnTo>
                  <a:lnTo>
                    <a:pt x="489969" y="81114"/>
                  </a:lnTo>
                  <a:lnTo>
                    <a:pt x="502640" y="57321"/>
                  </a:lnTo>
                  <a:lnTo>
                    <a:pt x="521825" y="42090"/>
                  </a:lnTo>
                  <a:lnTo>
                    <a:pt x="545942" y="36723"/>
                  </a:lnTo>
                  <a:lnTo>
                    <a:pt x="621024" y="36723"/>
                  </a:lnTo>
                  <a:lnTo>
                    <a:pt x="618279" y="32260"/>
                  </a:lnTo>
                  <a:lnTo>
                    <a:pt x="585787" y="8592"/>
                  </a:lnTo>
                  <a:lnTo>
                    <a:pt x="545942" y="0"/>
                  </a:lnTo>
                  <a:close/>
                </a:path>
                <a:path w="1971675" h="224790">
                  <a:moveTo>
                    <a:pt x="621024" y="36723"/>
                  </a:moveTo>
                  <a:lnTo>
                    <a:pt x="545942" y="36723"/>
                  </a:lnTo>
                  <a:lnTo>
                    <a:pt x="570058" y="42229"/>
                  </a:lnTo>
                  <a:lnTo>
                    <a:pt x="589243" y="57693"/>
                  </a:lnTo>
                  <a:lnTo>
                    <a:pt x="601914" y="81532"/>
                  </a:lnTo>
                  <a:lnTo>
                    <a:pt x="606490" y="112162"/>
                  </a:lnTo>
                  <a:lnTo>
                    <a:pt x="601914" y="143215"/>
                  </a:lnTo>
                  <a:lnTo>
                    <a:pt x="589243" y="167007"/>
                  </a:lnTo>
                  <a:lnTo>
                    <a:pt x="570058" y="182236"/>
                  </a:lnTo>
                  <a:lnTo>
                    <a:pt x="545942" y="187602"/>
                  </a:lnTo>
                  <a:lnTo>
                    <a:pt x="621029" y="187602"/>
                  </a:lnTo>
                  <a:lnTo>
                    <a:pt x="640162" y="156492"/>
                  </a:lnTo>
                  <a:lnTo>
                    <a:pt x="648180" y="112162"/>
                  </a:lnTo>
                  <a:lnTo>
                    <a:pt x="640162" y="67838"/>
                  </a:lnTo>
                  <a:lnTo>
                    <a:pt x="621024" y="36723"/>
                  </a:lnTo>
                  <a:close/>
                </a:path>
                <a:path w="1971675" h="224790">
                  <a:moveTo>
                    <a:pt x="1062101" y="0"/>
                  </a:moveTo>
                  <a:lnTo>
                    <a:pt x="1021686" y="8592"/>
                  </a:lnTo>
                  <a:lnTo>
                    <a:pt x="988899" y="32260"/>
                  </a:lnTo>
                  <a:lnTo>
                    <a:pt x="966906" y="67838"/>
                  </a:lnTo>
                  <a:lnTo>
                    <a:pt x="958871" y="112162"/>
                  </a:lnTo>
                  <a:lnTo>
                    <a:pt x="967045" y="156492"/>
                  </a:lnTo>
                  <a:lnTo>
                    <a:pt x="989271" y="192073"/>
                  </a:lnTo>
                  <a:lnTo>
                    <a:pt x="1022105" y="215742"/>
                  </a:lnTo>
                  <a:lnTo>
                    <a:pt x="1062101" y="224335"/>
                  </a:lnTo>
                  <a:lnTo>
                    <a:pt x="1101947" y="215742"/>
                  </a:lnTo>
                  <a:lnTo>
                    <a:pt x="1134443" y="192073"/>
                  </a:lnTo>
                  <a:lnTo>
                    <a:pt x="1137193" y="187602"/>
                  </a:lnTo>
                  <a:lnTo>
                    <a:pt x="1062101" y="187602"/>
                  </a:lnTo>
                  <a:lnTo>
                    <a:pt x="1037984" y="182097"/>
                  </a:lnTo>
                  <a:lnTo>
                    <a:pt x="1018799" y="166635"/>
                  </a:lnTo>
                  <a:lnTo>
                    <a:pt x="1006128" y="142797"/>
                  </a:lnTo>
                  <a:lnTo>
                    <a:pt x="1001553" y="112162"/>
                  </a:lnTo>
                  <a:lnTo>
                    <a:pt x="1006128" y="81114"/>
                  </a:lnTo>
                  <a:lnTo>
                    <a:pt x="1018799" y="57321"/>
                  </a:lnTo>
                  <a:lnTo>
                    <a:pt x="1037984" y="42090"/>
                  </a:lnTo>
                  <a:lnTo>
                    <a:pt x="1062101" y="36723"/>
                  </a:lnTo>
                  <a:lnTo>
                    <a:pt x="1137188" y="36723"/>
                  </a:lnTo>
                  <a:lnTo>
                    <a:pt x="1134443" y="32260"/>
                  </a:lnTo>
                  <a:lnTo>
                    <a:pt x="1101947" y="8592"/>
                  </a:lnTo>
                  <a:lnTo>
                    <a:pt x="1062101" y="0"/>
                  </a:lnTo>
                  <a:close/>
                </a:path>
                <a:path w="1971675" h="224790">
                  <a:moveTo>
                    <a:pt x="1137188" y="36723"/>
                  </a:moveTo>
                  <a:lnTo>
                    <a:pt x="1062101" y="36723"/>
                  </a:lnTo>
                  <a:lnTo>
                    <a:pt x="1086223" y="42229"/>
                  </a:lnTo>
                  <a:lnTo>
                    <a:pt x="1105411" y="57693"/>
                  </a:lnTo>
                  <a:lnTo>
                    <a:pt x="1118083" y="81532"/>
                  </a:lnTo>
                  <a:lnTo>
                    <a:pt x="1122658" y="112162"/>
                  </a:lnTo>
                  <a:lnTo>
                    <a:pt x="1118083" y="143215"/>
                  </a:lnTo>
                  <a:lnTo>
                    <a:pt x="1105411" y="167007"/>
                  </a:lnTo>
                  <a:lnTo>
                    <a:pt x="1086223" y="182236"/>
                  </a:lnTo>
                  <a:lnTo>
                    <a:pt x="1062101" y="187602"/>
                  </a:lnTo>
                  <a:lnTo>
                    <a:pt x="1137193" y="187602"/>
                  </a:lnTo>
                  <a:lnTo>
                    <a:pt x="1156329" y="156492"/>
                  </a:lnTo>
                  <a:lnTo>
                    <a:pt x="1164349" y="112162"/>
                  </a:lnTo>
                  <a:lnTo>
                    <a:pt x="1156329" y="67838"/>
                  </a:lnTo>
                  <a:lnTo>
                    <a:pt x="1137188" y="36723"/>
                  </a:lnTo>
                  <a:close/>
                </a:path>
                <a:path w="1971675" h="224790">
                  <a:moveTo>
                    <a:pt x="1677533" y="6950"/>
                  </a:moveTo>
                  <a:lnTo>
                    <a:pt x="1632859" y="6950"/>
                  </a:lnTo>
                  <a:lnTo>
                    <a:pt x="1563378" y="217385"/>
                  </a:lnTo>
                  <a:lnTo>
                    <a:pt x="1604077" y="217385"/>
                  </a:lnTo>
                  <a:lnTo>
                    <a:pt x="1615984" y="175694"/>
                  </a:lnTo>
                  <a:lnTo>
                    <a:pt x="1734044" y="175694"/>
                  </a:lnTo>
                  <a:lnTo>
                    <a:pt x="1722742" y="141945"/>
                  </a:lnTo>
                  <a:lnTo>
                    <a:pt x="1626910" y="141945"/>
                  </a:lnTo>
                  <a:lnTo>
                    <a:pt x="1654700" y="45656"/>
                  </a:lnTo>
                  <a:lnTo>
                    <a:pt x="1690496" y="45656"/>
                  </a:lnTo>
                  <a:lnTo>
                    <a:pt x="1677533" y="6950"/>
                  </a:lnTo>
                  <a:close/>
                </a:path>
                <a:path w="1971675" h="224790">
                  <a:moveTo>
                    <a:pt x="1734044" y="175694"/>
                  </a:moveTo>
                  <a:lnTo>
                    <a:pt x="1692415" y="175694"/>
                  </a:lnTo>
                  <a:lnTo>
                    <a:pt x="1705324" y="217385"/>
                  </a:lnTo>
                  <a:lnTo>
                    <a:pt x="1748006" y="217385"/>
                  </a:lnTo>
                  <a:lnTo>
                    <a:pt x="1734044" y="175694"/>
                  </a:lnTo>
                  <a:close/>
                </a:path>
                <a:path w="1971675" h="224790">
                  <a:moveTo>
                    <a:pt x="1690496" y="45656"/>
                  </a:moveTo>
                  <a:lnTo>
                    <a:pt x="1654700" y="45656"/>
                  </a:lnTo>
                  <a:lnTo>
                    <a:pt x="1683482" y="141945"/>
                  </a:lnTo>
                  <a:lnTo>
                    <a:pt x="1722742" y="141945"/>
                  </a:lnTo>
                  <a:lnTo>
                    <a:pt x="1690496" y="45656"/>
                  </a:lnTo>
                  <a:close/>
                </a:path>
                <a:path w="1971675" h="224790">
                  <a:moveTo>
                    <a:pt x="1491904" y="6950"/>
                  </a:moveTo>
                  <a:lnTo>
                    <a:pt x="1453188" y="6950"/>
                  </a:lnTo>
                  <a:lnTo>
                    <a:pt x="1453188" y="217385"/>
                  </a:lnTo>
                  <a:lnTo>
                    <a:pt x="1491904" y="217385"/>
                  </a:lnTo>
                  <a:lnTo>
                    <a:pt x="1491904" y="6950"/>
                  </a:lnTo>
                  <a:close/>
                </a:path>
                <a:path w="1971675" h="224790">
                  <a:moveTo>
                    <a:pt x="1250704" y="6950"/>
                  </a:moveTo>
                  <a:lnTo>
                    <a:pt x="1210005" y="6950"/>
                  </a:lnTo>
                  <a:lnTo>
                    <a:pt x="1273527" y="217385"/>
                  </a:lnTo>
                  <a:lnTo>
                    <a:pt x="1324161" y="217385"/>
                  </a:lnTo>
                  <a:lnTo>
                    <a:pt x="1337012" y="172720"/>
                  </a:lnTo>
                  <a:lnTo>
                    <a:pt x="1298343" y="172720"/>
                  </a:lnTo>
                  <a:lnTo>
                    <a:pt x="1250704" y="6950"/>
                  </a:lnTo>
                  <a:close/>
                </a:path>
                <a:path w="1971675" h="224790">
                  <a:moveTo>
                    <a:pt x="1384709" y="6950"/>
                  </a:moveTo>
                  <a:lnTo>
                    <a:pt x="1345001" y="6950"/>
                  </a:lnTo>
                  <a:lnTo>
                    <a:pt x="1298343" y="172720"/>
                  </a:lnTo>
                  <a:lnTo>
                    <a:pt x="1337012" y="172720"/>
                  </a:lnTo>
                  <a:lnTo>
                    <a:pt x="1384709" y="6950"/>
                  </a:lnTo>
                  <a:close/>
                </a:path>
                <a:path w="1971675" h="224790">
                  <a:moveTo>
                    <a:pt x="755386" y="6950"/>
                  </a:moveTo>
                  <a:lnTo>
                    <a:pt x="717671" y="6950"/>
                  </a:lnTo>
                  <a:lnTo>
                    <a:pt x="717671" y="217385"/>
                  </a:lnTo>
                  <a:lnTo>
                    <a:pt x="755386" y="217385"/>
                  </a:lnTo>
                  <a:lnTo>
                    <a:pt x="755386" y="73456"/>
                  </a:lnTo>
                  <a:lnTo>
                    <a:pt x="800960" y="73456"/>
                  </a:lnTo>
                  <a:lnTo>
                    <a:pt x="755386" y="6950"/>
                  </a:lnTo>
                  <a:close/>
                </a:path>
                <a:path w="1971675" h="224790">
                  <a:moveTo>
                    <a:pt x="800960" y="73456"/>
                  </a:moveTo>
                  <a:lnTo>
                    <a:pt x="755386" y="73456"/>
                  </a:lnTo>
                  <a:lnTo>
                    <a:pt x="854649" y="217385"/>
                  </a:lnTo>
                  <a:lnTo>
                    <a:pt x="890381" y="217385"/>
                  </a:lnTo>
                  <a:lnTo>
                    <a:pt x="890381" y="148895"/>
                  </a:lnTo>
                  <a:lnTo>
                    <a:pt x="852657" y="148895"/>
                  </a:lnTo>
                  <a:lnTo>
                    <a:pt x="800960" y="73456"/>
                  </a:lnTo>
                  <a:close/>
                </a:path>
                <a:path w="1971675" h="224790">
                  <a:moveTo>
                    <a:pt x="890381" y="6950"/>
                  </a:moveTo>
                  <a:lnTo>
                    <a:pt x="852657" y="6950"/>
                  </a:lnTo>
                  <a:lnTo>
                    <a:pt x="852657" y="148895"/>
                  </a:lnTo>
                  <a:lnTo>
                    <a:pt x="890381" y="148895"/>
                  </a:lnTo>
                  <a:lnTo>
                    <a:pt x="890381" y="6950"/>
                  </a:lnTo>
                  <a:close/>
                </a:path>
                <a:path w="1971675" h="224790">
                  <a:moveTo>
                    <a:pt x="299774" y="6950"/>
                  </a:moveTo>
                  <a:lnTo>
                    <a:pt x="221361" y="6950"/>
                  </a:lnTo>
                  <a:lnTo>
                    <a:pt x="221361" y="217385"/>
                  </a:lnTo>
                  <a:lnTo>
                    <a:pt x="259075" y="217385"/>
                  </a:lnTo>
                  <a:lnTo>
                    <a:pt x="259075" y="138961"/>
                  </a:lnTo>
                  <a:lnTo>
                    <a:pt x="339717" y="138961"/>
                  </a:lnTo>
                  <a:lnTo>
                    <a:pt x="336498" y="133012"/>
                  </a:lnTo>
                  <a:lnTo>
                    <a:pt x="350398" y="126062"/>
                  </a:lnTo>
                  <a:lnTo>
                    <a:pt x="356356" y="121095"/>
                  </a:lnTo>
                  <a:lnTo>
                    <a:pt x="365628" y="111853"/>
                  </a:lnTo>
                  <a:lnTo>
                    <a:pt x="369721" y="105222"/>
                  </a:lnTo>
                  <a:lnTo>
                    <a:pt x="259075" y="105222"/>
                  </a:lnTo>
                  <a:lnTo>
                    <a:pt x="259075" y="39707"/>
                  </a:lnTo>
                  <a:lnTo>
                    <a:pt x="369353" y="39707"/>
                  </a:lnTo>
                  <a:lnTo>
                    <a:pt x="363297" y="30774"/>
                  </a:lnTo>
                  <a:lnTo>
                    <a:pt x="351838" y="19933"/>
                  </a:lnTo>
                  <a:lnTo>
                    <a:pt x="337863" y="12534"/>
                  </a:lnTo>
                  <a:lnTo>
                    <a:pt x="320725" y="8299"/>
                  </a:lnTo>
                  <a:lnTo>
                    <a:pt x="299774" y="6950"/>
                  </a:lnTo>
                  <a:close/>
                </a:path>
                <a:path w="1971675" h="224790">
                  <a:moveTo>
                    <a:pt x="339717" y="138961"/>
                  </a:moveTo>
                  <a:lnTo>
                    <a:pt x="297791" y="138961"/>
                  </a:lnTo>
                  <a:lnTo>
                    <a:pt x="338481" y="217385"/>
                  </a:lnTo>
                  <a:lnTo>
                    <a:pt x="382164" y="217385"/>
                  </a:lnTo>
                  <a:lnTo>
                    <a:pt x="339717" y="138961"/>
                  </a:lnTo>
                  <a:close/>
                </a:path>
                <a:path w="1971675" h="224790">
                  <a:moveTo>
                    <a:pt x="369353" y="39707"/>
                  </a:moveTo>
                  <a:lnTo>
                    <a:pt x="296800" y="39707"/>
                  </a:lnTo>
                  <a:lnTo>
                    <a:pt x="314061" y="41878"/>
                  </a:lnTo>
                  <a:lnTo>
                    <a:pt x="326946" y="48142"/>
                  </a:lnTo>
                  <a:lnTo>
                    <a:pt x="335179" y="58128"/>
                  </a:lnTo>
                  <a:lnTo>
                    <a:pt x="338481" y="71463"/>
                  </a:lnTo>
                  <a:lnTo>
                    <a:pt x="335737" y="85953"/>
                  </a:lnTo>
                  <a:lnTo>
                    <a:pt x="327690" y="96533"/>
                  </a:lnTo>
                  <a:lnTo>
                    <a:pt x="314618" y="103019"/>
                  </a:lnTo>
                  <a:lnTo>
                    <a:pt x="296800" y="105222"/>
                  </a:lnTo>
                  <a:lnTo>
                    <a:pt x="369721" y="105222"/>
                  </a:lnTo>
                  <a:lnTo>
                    <a:pt x="372481" y="100749"/>
                  </a:lnTo>
                  <a:lnTo>
                    <a:pt x="376730" y="88157"/>
                  </a:lnTo>
                  <a:lnTo>
                    <a:pt x="378188" y="74447"/>
                  </a:lnTo>
                  <a:lnTo>
                    <a:pt x="377258" y="62597"/>
                  </a:lnTo>
                  <a:lnTo>
                    <a:pt x="374468" y="51120"/>
                  </a:lnTo>
                  <a:lnTo>
                    <a:pt x="369814" y="40388"/>
                  </a:lnTo>
                  <a:lnTo>
                    <a:pt x="369353" y="39707"/>
                  </a:lnTo>
                  <a:close/>
                </a:path>
                <a:path w="1971675" h="224790">
                  <a:moveTo>
                    <a:pt x="75439" y="6950"/>
                  </a:moveTo>
                  <a:lnTo>
                    <a:pt x="0" y="6950"/>
                  </a:lnTo>
                  <a:lnTo>
                    <a:pt x="0" y="217385"/>
                  </a:lnTo>
                  <a:lnTo>
                    <a:pt x="37724" y="217385"/>
                  </a:lnTo>
                  <a:lnTo>
                    <a:pt x="37724" y="146903"/>
                  </a:lnTo>
                  <a:lnTo>
                    <a:pt x="78423" y="146903"/>
                  </a:lnTo>
                  <a:lnTo>
                    <a:pt x="124079" y="134995"/>
                  </a:lnTo>
                  <a:lnTo>
                    <a:pt x="145514" y="112162"/>
                  </a:lnTo>
                  <a:lnTo>
                    <a:pt x="37724" y="112162"/>
                  </a:lnTo>
                  <a:lnTo>
                    <a:pt x="37724" y="39707"/>
                  </a:lnTo>
                  <a:lnTo>
                    <a:pt x="144086" y="39707"/>
                  </a:lnTo>
                  <a:lnTo>
                    <a:pt x="133759" y="25312"/>
                  </a:lnTo>
                  <a:lnTo>
                    <a:pt x="108786" y="11664"/>
                  </a:lnTo>
                  <a:lnTo>
                    <a:pt x="75439" y="6950"/>
                  </a:lnTo>
                  <a:close/>
                </a:path>
                <a:path w="1971675" h="224790">
                  <a:moveTo>
                    <a:pt x="144086" y="39707"/>
                  </a:moveTo>
                  <a:lnTo>
                    <a:pt x="71473" y="39707"/>
                  </a:lnTo>
                  <a:lnTo>
                    <a:pt x="90130" y="41909"/>
                  </a:lnTo>
                  <a:lnTo>
                    <a:pt x="103112" y="48391"/>
                  </a:lnTo>
                  <a:lnTo>
                    <a:pt x="110697" y="58968"/>
                  </a:lnTo>
                  <a:lnTo>
                    <a:pt x="113164" y="73456"/>
                  </a:lnTo>
                  <a:lnTo>
                    <a:pt x="110371" y="90810"/>
                  </a:lnTo>
                  <a:lnTo>
                    <a:pt x="101995" y="102859"/>
                  </a:lnTo>
                  <a:lnTo>
                    <a:pt x="88034" y="109883"/>
                  </a:lnTo>
                  <a:lnTo>
                    <a:pt x="68489" y="112162"/>
                  </a:lnTo>
                  <a:lnTo>
                    <a:pt x="145514" y="112162"/>
                  </a:lnTo>
                  <a:lnTo>
                    <a:pt x="146910" y="110178"/>
                  </a:lnTo>
                  <a:lnTo>
                    <a:pt x="152837" y="94235"/>
                  </a:lnTo>
                  <a:lnTo>
                    <a:pt x="154854" y="76430"/>
                  </a:lnTo>
                  <a:lnTo>
                    <a:pt x="149425" y="47149"/>
                  </a:lnTo>
                  <a:lnTo>
                    <a:pt x="144086" y="39707"/>
                  </a:lnTo>
                  <a:close/>
                </a:path>
              </a:pathLst>
            </a:custGeom>
            <a:solidFill>
              <a:srgbClr val="D9698C"/>
            </a:solidFill>
          </p:spPr>
          <p:txBody>
            <a:bodyPr wrap="square" lIns="0" tIns="0" rIns="0" bIns="0" rtlCol="0"/>
            <a:lstStyle/>
            <a:p>
              <a:endParaRPr sz="443"/>
            </a:p>
          </p:txBody>
        </p:sp>
      </p:grpSp>
      <p:sp>
        <p:nvSpPr>
          <p:cNvPr id="62" name="object 9">
            <a:extLst>
              <a:ext uri="{FF2B5EF4-FFF2-40B4-BE49-F238E27FC236}">
                <a16:creationId xmlns:a16="http://schemas.microsoft.com/office/drawing/2014/main" id="{33966E4C-B017-964C-8925-127FBE6F07D0}"/>
              </a:ext>
            </a:extLst>
          </p:cNvPr>
          <p:cNvSpPr txBox="1"/>
          <p:nvPr/>
        </p:nvSpPr>
        <p:spPr>
          <a:xfrm>
            <a:off x="4704802" y="1149908"/>
            <a:ext cx="2606806" cy="222733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5776" algn="ctr">
              <a:spcBef>
                <a:spcPts val="57"/>
              </a:spcBef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EMPOWERMENT</a:t>
            </a:r>
          </a:p>
        </p:txBody>
      </p:sp>
      <p:pic>
        <p:nvPicPr>
          <p:cNvPr id="68" name="Immagine 67" descr="Immagine che contiene donna, persona, posando, vestito&#10;&#10;Descrizione generata automaticamente">
            <a:extLst>
              <a:ext uri="{FF2B5EF4-FFF2-40B4-BE49-F238E27FC236}">
                <a16:creationId xmlns:a16="http://schemas.microsoft.com/office/drawing/2014/main" id="{4BA2F01A-E77C-F341-99CB-178BD01CB7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724" y="1468467"/>
            <a:ext cx="2883957" cy="3551611"/>
          </a:xfrm>
          <a:prstGeom prst="rect">
            <a:avLst/>
          </a:prstGeom>
        </p:spPr>
      </p:pic>
      <p:pic>
        <p:nvPicPr>
          <p:cNvPr id="72" name="Immagine 7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78B602-7B7A-764B-88E8-73D4A14DA3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20"/>
          <a:stretch/>
        </p:blipFill>
        <p:spPr>
          <a:xfrm>
            <a:off x="8434795" y="1474190"/>
            <a:ext cx="2636291" cy="1893340"/>
          </a:xfrm>
          <a:prstGeom prst="rect">
            <a:avLst/>
          </a:prstGeom>
        </p:spPr>
      </p:pic>
      <p:pic>
        <p:nvPicPr>
          <p:cNvPr id="83" name="Immagine 82" descr="Immagine che contiene testo, abbigliamento&#10;&#10;Descrizione generata automaticamente">
            <a:extLst>
              <a:ext uri="{FF2B5EF4-FFF2-40B4-BE49-F238E27FC236}">
                <a16:creationId xmlns:a16="http://schemas.microsoft.com/office/drawing/2014/main" id="{231C5B4F-CA80-6346-AF1C-EE9BDDE6F8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4" y="3488863"/>
            <a:ext cx="2804191" cy="2119076"/>
          </a:xfrm>
          <a:prstGeom prst="rect">
            <a:avLst/>
          </a:prstGeom>
        </p:spPr>
      </p:pic>
      <p:pic>
        <p:nvPicPr>
          <p:cNvPr id="86" name="Immagine 85" descr="Immagine che contiene erba, persona, esterni, abbigliamento&#10;&#10;Descrizione generata automaticamente">
            <a:extLst>
              <a:ext uri="{FF2B5EF4-FFF2-40B4-BE49-F238E27FC236}">
                <a16:creationId xmlns:a16="http://schemas.microsoft.com/office/drawing/2014/main" id="{E5C75BA4-1713-194D-B18E-EEECB4296E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173" y="1443929"/>
            <a:ext cx="2591686" cy="188950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952792" y="1004413"/>
            <a:ext cx="736455" cy="736455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3"/>
          </a:p>
        </p:txBody>
      </p:sp>
      <p:sp>
        <p:nvSpPr>
          <p:cNvPr id="5" name="object 5"/>
          <p:cNvSpPr txBox="1"/>
          <p:nvPr/>
        </p:nvSpPr>
        <p:spPr>
          <a:xfrm>
            <a:off x="8323441" y="3374735"/>
            <a:ext cx="2633216" cy="1605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 algn="ctr">
              <a:spcBef>
                <a:spcPts val="52"/>
              </a:spcBef>
            </a:pPr>
            <a:r>
              <a:rPr lang="it-IT" sz="1000" spc="5" dirty="0">
                <a:solidFill>
                  <a:srgbClr val="000000"/>
                </a:solidFill>
                <a:latin typeface="Calibri "/>
                <a:cs typeface="Arial"/>
              </a:rPr>
              <a:t>#LOVECONQUERSALL</a:t>
            </a:r>
            <a:endParaRPr lang="it-IT" sz="1000" dirty="0">
              <a:solidFill>
                <a:srgbClr val="000000"/>
              </a:solidFill>
              <a:latin typeface="Calibri "/>
              <a:cs typeface="Arial"/>
            </a:endParaRPr>
          </a:p>
        </p:txBody>
      </p:sp>
      <p:pic>
        <p:nvPicPr>
          <p:cNvPr id="69" name="Immagine 68">
            <a:extLst>
              <a:ext uri="{FF2B5EF4-FFF2-40B4-BE49-F238E27FC236}">
                <a16:creationId xmlns:a16="http://schemas.microsoft.com/office/drawing/2014/main" id="{47490EBC-37F9-2C48-890F-5E2593CF63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833" y="6178213"/>
            <a:ext cx="1946334" cy="684516"/>
          </a:xfrm>
          <a:prstGeom prst="rect">
            <a:avLst/>
          </a:prstGeom>
        </p:spPr>
      </p:pic>
      <p:sp>
        <p:nvSpPr>
          <p:cNvPr id="71" name="object 6">
            <a:extLst>
              <a:ext uri="{FF2B5EF4-FFF2-40B4-BE49-F238E27FC236}">
                <a16:creationId xmlns:a16="http://schemas.microsoft.com/office/drawing/2014/main" id="{4948E4C5-0972-4744-BBAD-793F3399EB4E}"/>
              </a:ext>
            </a:extLst>
          </p:cNvPr>
          <p:cNvSpPr txBox="1"/>
          <p:nvPr/>
        </p:nvSpPr>
        <p:spPr>
          <a:xfrm>
            <a:off x="621034" y="3367530"/>
            <a:ext cx="2633216" cy="1605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 algn="ctr">
              <a:spcBef>
                <a:spcPts val="52"/>
              </a:spcBef>
            </a:pPr>
            <a:r>
              <a:rPr lang="it-IT" sz="1000" dirty="0">
                <a:solidFill>
                  <a:srgbClr val="000000"/>
                </a:solidFill>
                <a:latin typeface="Calibri "/>
                <a:cs typeface="Arial"/>
              </a:rPr>
              <a:t>#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"/>
                <a:cs typeface="Arial"/>
              </a:rPr>
              <a:t>WeDoEco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EA24E6-E95E-4457-906F-7911A5B8C1EF}"/>
              </a:ext>
            </a:extLst>
          </p:cNvPr>
          <p:cNvSpPr txBox="1"/>
          <p:nvPr/>
        </p:nvSpPr>
        <p:spPr>
          <a:xfrm>
            <a:off x="197859" y="209879"/>
            <a:ext cx="105314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spc="300" dirty="0">
                <a:solidFill>
                  <a:srgbClr val="AE9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ESG STRATEGY: MAKING THE WORLD A HAPPIER PLACE</a:t>
            </a:r>
          </a:p>
        </p:txBody>
      </p:sp>
    </p:spTree>
    <p:extLst>
      <p:ext uri="{BB962C8B-B14F-4D97-AF65-F5344CB8AC3E}">
        <p14:creationId xmlns:p14="http://schemas.microsoft.com/office/powerpoint/2010/main" val="4063651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4ED9F6CD44174BAF32DBFE06F11BE1" ma:contentTypeVersion="13" ma:contentTypeDescription="Crear nuevo documento." ma:contentTypeScope="" ma:versionID="add05efcb9ea59fe6d6ae066e05951f9">
  <xsd:schema xmlns:xsd="http://www.w3.org/2001/XMLSchema" xmlns:xs="http://www.w3.org/2001/XMLSchema" xmlns:p="http://schemas.microsoft.com/office/2006/metadata/properties" xmlns:ns3="edcbe527-7fe3-4263-872f-b692fcd02fe1" xmlns:ns4="ae38da31-8c6b-4f59-97f0-57c359aadcec" targetNamespace="http://schemas.microsoft.com/office/2006/metadata/properties" ma:root="true" ma:fieldsID="77b8fb06fee8f52890ac2dc14605f910" ns3:_="" ns4:_="">
    <xsd:import namespace="edcbe527-7fe3-4263-872f-b692fcd02fe1"/>
    <xsd:import namespace="ae38da31-8c6b-4f59-97f0-57c359aadc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be527-7fe3-4263-872f-b692fcd02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8da31-8c6b-4f59-97f0-57c359aad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58D0B-6BB7-430C-8842-906487649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be527-7fe3-4263-872f-b692fcd02fe1"/>
    <ds:schemaRef ds:uri="ae38da31-8c6b-4f59-97f0-57c359aad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C269F-ED6B-478B-888C-B19C3551266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e38da31-8c6b-4f59-97f0-57c359aadcec"/>
    <ds:schemaRef ds:uri="edcbe527-7fe3-4263-872f-b692fcd02f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B3E9FE-381F-4F6F-AEAC-5B27BD90D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3102</TotalTime>
  <Words>338</Words>
  <Application>Microsoft Office PowerPoint</Application>
  <PresentationFormat>Widescreen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Palatino Linotype</vt:lpstr>
      <vt:lpstr>Tema di Office</vt:lpstr>
      <vt:lpstr>THE FIRST GLOBAL BRIDAL GROUP,  SHAPING THE FUTURE OF OUR INDUSTRY  FOR EVERY BRIDE.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Samuel Dalbesio | Nicole Fashion Group</dc:creator>
  <cp:lastModifiedBy>Sally Hobley</cp:lastModifiedBy>
  <cp:revision>537</cp:revision>
  <cp:lastPrinted>2021-03-17T08:05:16Z</cp:lastPrinted>
  <dcterms:created xsi:type="dcterms:W3CDTF">2021-02-12T13:29:16Z</dcterms:created>
  <dcterms:modified xsi:type="dcterms:W3CDTF">2021-11-15T09:37:34Z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0x010100484ED9F6CD44174BAF32DBFE06F11BE1</vt:lpwstr>
  </property>
</Properties>
</file>