
<file path=[Content_Types].xml><?xml version="1.0" encoding="utf-8"?>
<Types xmlns="http://schemas.openxmlformats.org/package/2006/content-types">
  <Default Extension="jpeg" ContentType="image/jpeg"/>
  <Default Extension="rels" ContentType="application/vnd.openxmlformats-package.relationships+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Generated by Aspose.Slides for .NET 8.4.2.0-->
<p:presentation xmlns:a="http://schemas.openxmlformats.org/drawingml/2006/main" xmlns:r="http://schemas.openxmlformats.org/officeDocument/2006/relationships" xmlns:p="http://schemas.openxmlformats.org/presentationml/2006/main" saveSubsetFonts="1">
  <p:sldMasterIdLst>
    <p:sldMasterId r:id="rId1" id="2147483648"/>
  </p:sldMasterIdLst>
  <p:sldIdLst>
    <p:sldId r:id="rId2" id="256"/>
    <p:sldId r:id="rId3" id="259"/>
    <p:sldId r:id="rId4" id="260"/>
    <p:sldId r:id="rId5" id="261"/>
    <p:sldId r:id="rId6" id="262"/>
    <p:sldId r:id="rId7" id="303"/>
    <p:sldId r:id="rId8" id="263"/>
    <p:sldId r:id="rId9" id="293"/>
    <p:sldId r:id="rId10" id="264"/>
    <p:sldId r:id="rId11" id="265"/>
    <p:sldId r:id="rId12" id="304"/>
    <p:sldId r:id="rId13" id="267"/>
    <p:sldId r:id="rId14" id="268"/>
    <p:sldId r:id="rId15" id="269"/>
    <p:sldId r:id="rId16" id="270"/>
    <p:sldId r:id="rId17" id="271"/>
    <p:sldId r:id="rId18" id="272"/>
    <p:sldId r:id="rId19" id="273"/>
    <p:sldId r:id="rId20" id="274"/>
    <p:sldId r:id="rId21" id="275"/>
    <p:sldId r:id="rId22" id="266"/>
    <p:sldId r:id="rId23" id="302"/>
    <p:sldId r:id="rId24" id="278"/>
    <p:sldId r:id="rId25" id="297"/>
    <p:sldId r:id="rId26" id="282"/>
    <p:sldId r:id="rId27" id="283"/>
    <p:sldId r:id="rId28" id="306"/>
    <p:sldId r:id="rId29" id="307"/>
    <p:sldId r:id="rId30" id="308"/>
    <p:sldId r:id="rId31" id="285"/>
    <p:sldId r:id="rId32" id="299"/>
    <p:sldId r:id="rId33" id="305"/>
    <p:sldId r:id="rId34" id="300"/>
    <p:sldId r:id="rId35" id="301"/>
    <p:sldId r:id="rId36" id="294"/>
    <p:sldId r:id="rId37" id="288"/>
    <p:sldId r:id="rId38" id="289"/>
    <p:sldId r:id="rId39" id="290"/>
    <p:sldId r:id="rId40" id="291"/>
    <p:sldId r:id="rId41" id="292"/>
    <p:sldId r:id="rId42" id="2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3" d="100"/>
          <a:sy n="103" d="100"/>
        </p:scale>
        <p:origin x="91" y="734"/>
      </p:cViewPr>
      <p:guideLst>
        <p:guide orient="horz" pos="2160"/>
        <p:guide pos="3840"/>
      </p:guideLst>
    </p:cSldViewPr>
  </p:slideViewPr>
  <p:notesTextViewPr>
    <p:cViewPr>
      <p:scale>
        <a:sx n="1" d="1"/>
        <a:sy n="1" d="1"/>
      </p:scale>
      <p:origin x="0" y="0"/>
    </p:cViewPr>
  </p:notesText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 Type="http://schemas.openxmlformats.org/officeDocument/2006/relationships/slide" Target="slides/slide2.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 Type="http://schemas.openxmlformats.org/officeDocument/2006/relationships/slide" Target="slides/slide3.xml" /><Relationship Id="rId40" Type="http://schemas.openxmlformats.org/officeDocument/2006/relationships/slide" Target="slides/slide39.xml" /><Relationship Id="rId41" Type="http://schemas.openxmlformats.org/officeDocument/2006/relationships/slide" Target="slides/slide40.xml" /><Relationship Id="rId42" Type="http://schemas.openxmlformats.org/officeDocument/2006/relationships/slide" Target="slides/slide41.xml" /><Relationship Id="rId43" Type="http://schemas.openxmlformats.org/officeDocument/2006/relationships/presProps" Target="presProps.xml" /><Relationship Id="rId44" Type="http://schemas.openxmlformats.org/officeDocument/2006/relationships/viewProps" Target="viewProps.xml" /><Relationship Id="rId45" Type="http://schemas.openxmlformats.org/officeDocument/2006/relationships/theme" Target="theme/theme1.xml" /><Relationship Id="rId46" Type="http://schemas.openxmlformats.org/officeDocument/2006/relationships/tableStyles" Target="tableStyles.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jpeg"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jpeg"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jpeg"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jpeg"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jpeg"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jpeg"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jpeg"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jpeg"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jpeg"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jpeg"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jpeg"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1"/>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1"/>
              <a:t>Click to edit Master subtitle style</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17/01/2022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25292341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Click to edit Master title style</a:t>
            </a:r>
            <a:endParaRPr lang="en-GB"/>
          </a:p>
        </p:txBody>
      </p:sp>
      <p:sp>
        <p:nvSpPr>
          <p:cNvPr id="3" name="Vertical Text Placeholder 2"/>
          <p:cNvSpPr>
            <a:spLocks noGrp="1"/>
          </p:cNvSpPr>
          <p:nvPr>
            <p:ph type="body" orient="vert" idx="1"/>
          </p:nvPr>
        </p:nvSpPr>
        <p:spPr>
          <a:xfrm>
            <a:off x="838200" y="1825625"/>
            <a:ext cx="10515600" cy="4054670"/>
          </a:xfrm>
        </p:spPr>
        <p:txBody>
          <a:bodyPr vert="eaVert"/>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17/01/2022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41735789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501103"/>
          </a:xfrm>
        </p:spPr>
        <p:txBody>
          <a:bodyPr vert="eaVert"/>
          <a:lstStyle/>
          <a:p>
            <a:r>
              <a:rPr lang="en-US" dirty="1"/>
              <a:t>Click to edit Master title style</a:t>
            </a:r>
            <a:endParaRPr lang="en-GB"/>
          </a:p>
        </p:txBody>
      </p:sp>
      <p:sp>
        <p:nvSpPr>
          <p:cNvPr id="3" name="Vertical Text Placeholder 2"/>
          <p:cNvSpPr>
            <a:spLocks noGrp="1"/>
          </p:cNvSpPr>
          <p:nvPr>
            <p:ph type="body" orient="vert" idx="1"/>
          </p:nvPr>
        </p:nvSpPr>
        <p:spPr>
          <a:xfrm>
            <a:off x="838200" y="365125"/>
            <a:ext cx="7734300" cy="5501103"/>
          </a:xfrm>
        </p:spPr>
        <p:txBody>
          <a:bodyPr vert="eaVert"/>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17/01/2022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11814409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Click to edit Master title style</a:t>
            </a:r>
            <a:endParaRPr lang="en-GB"/>
          </a:p>
        </p:txBody>
      </p:sp>
      <p:sp>
        <p:nvSpPr>
          <p:cNvPr id="3" name="Content Placeholder 2"/>
          <p:cNvSpPr>
            <a:spLocks noGrp="1"/>
          </p:cNvSpPr>
          <p:nvPr>
            <p:ph idx="1"/>
          </p:nvPr>
        </p:nvSpPr>
        <p:spPr>
          <a:xfrm>
            <a:off x="838200" y="1825625"/>
            <a:ext cx="10515600" cy="4012467"/>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17/01/2022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1109951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1"/>
              <a:t>Click to edit Master title style</a:t>
            </a:r>
            <a:endParaRPr lang="en-GB"/>
          </a:p>
        </p:txBody>
      </p:sp>
      <p:sp>
        <p:nvSpPr>
          <p:cNvPr id="3" name="Text Placeholder 2"/>
          <p:cNvSpPr>
            <a:spLocks noGrp="1"/>
          </p:cNvSpPr>
          <p:nvPr>
            <p:ph type="body" idx="1"/>
          </p:nvPr>
        </p:nvSpPr>
        <p:spPr>
          <a:xfrm>
            <a:off x="831850" y="4589463"/>
            <a:ext cx="10515600" cy="126269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1"/>
              <a:t>Edit Master text styles</a:t>
            </a:r>
          </a:p>
        </p:txBody>
      </p:sp>
      <p:sp>
        <p:nvSpPr>
          <p:cNvPr id="4" name="Date Placeholder 3"/>
          <p:cNvSpPr>
            <a:spLocks noGrp="1"/>
          </p:cNvSpPr>
          <p:nvPr>
            <p:ph type="dt" sz="half" idx="10"/>
          </p:nvPr>
        </p:nvSpPr>
        <p:spPr/>
        <p:txBody>
          <a:bodyPr/>
          <a:lstStyle/>
          <a:p>
            <a:fld id="{7080FD44-7A34-42C2-B1DC-91EF99F90890}" type="datetimeFigureOut">
              <a:rPr lang="en-GB" smtClean="0"/>
              <a:t>17/01/2022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42540110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Click to edit Master title style</a:t>
            </a:r>
            <a:endParaRPr lang="en-GB"/>
          </a:p>
        </p:txBody>
      </p:sp>
      <p:sp>
        <p:nvSpPr>
          <p:cNvPr id="3" name="Content Placeholder 2"/>
          <p:cNvSpPr>
            <a:spLocks noGrp="1"/>
          </p:cNvSpPr>
          <p:nvPr>
            <p:ph sz="half" idx="1"/>
          </p:nvPr>
        </p:nvSpPr>
        <p:spPr>
          <a:xfrm>
            <a:off x="838200" y="1825625"/>
            <a:ext cx="5181600" cy="4054670"/>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en-GB"/>
          </a:p>
        </p:txBody>
      </p:sp>
      <p:sp>
        <p:nvSpPr>
          <p:cNvPr id="4" name="Content Placeholder 3"/>
          <p:cNvSpPr>
            <a:spLocks noGrp="1"/>
          </p:cNvSpPr>
          <p:nvPr>
            <p:ph sz="half" idx="2"/>
          </p:nvPr>
        </p:nvSpPr>
        <p:spPr>
          <a:xfrm>
            <a:off x="6172200" y="1825625"/>
            <a:ext cx="5181600" cy="4054670"/>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en-GB"/>
          </a:p>
        </p:txBody>
      </p:sp>
      <p:sp>
        <p:nvSpPr>
          <p:cNvPr id="5" name="Date Placeholder 4"/>
          <p:cNvSpPr>
            <a:spLocks noGrp="1"/>
          </p:cNvSpPr>
          <p:nvPr>
            <p:ph type="dt" sz="half" idx="10"/>
          </p:nvPr>
        </p:nvSpPr>
        <p:spPr/>
        <p:txBody>
          <a:bodyPr/>
          <a:lstStyle/>
          <a:p>
            <a:fld id="{7080FD44-7A34-42C2-B1DC-91EF99F90890}" type="datetimeFigureOut">
              <a:rPr lang="en-GB" smtClean="0"/>
              <a:t>17/01/2022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35557250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1"/>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4" name="Content Placeholder 3"/>
          <p:cNvSpPr>
            <a:spLocks noGrp="1"/>
          </p:cNvSpPr>
          <p:nvPr>
            <p:ph sz="half" idx="2"/>
          </p:nvPr>
        </p:nvSpPr>
        <p:spPr>
          <a:xfrm>
            <a:off x="839788" y="2505075"/>
            <a:ext cx="5157787" cy="3361153"/>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Edit Master text styles</a:t>
            </a:r>
          </a:p>
        </p:txBody>
      </p:sp>
      <p:sp>
        <p:nvSpPr>
          <p:cNvPr id="6" name="Content Placeholder 5"/>
          <p:cNvSpPr>
            <a:spLocks noGrp="1"/>
          </p:cNvSpPr>
          <p:nvPr>
            <p:ph sz="quarter" idx="4"/>
          </p:nvPr>
        </p:nvSpPr>
        <p:spPr>
          <a:xfrm>
            <a:off x="6172200" y="2505075"/>
            <a:ext cx="5183188" cy="3361153"/>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en-GB"/>
          </a:p>
        </p:txBody>
      </p:sp>
      <p:sp>
        <p:nvSpPr>
          <p:cNvPr id="7" name="Date Placeholder 6"/>
          <p:cNvSpPr>
            <a:spLocks noGrp="1"/>
          </p:cNvSpPr>
          <p:nvPr>
            <p:ph type="dt" sz="half" idx="10"/>
          </p:nvPr>
        </p:nvSpPr>
        <p:spPr/>
        <p:txBody>
          <a:bodyPr/>
          <a:lstStyle/>
          <a:p>
            <a:fld id="{7080FD44-7A34-42C2-B1DC-91EF99F90890}" type="datetimeFigureOut">
              <a:rPr lang="en-GB" smtClean="0"/>
              <a:t>17/01/2022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10597799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Click to edit Master title style</a:t>
            </a:r>
            <a:endParaRPr lang="en-GB"/>
          </a:p>
        </p:txBody>
      </p:sp>
      <p:sp>
        <p:nvSpPr>
          <p:cNvPr id="3" name="Date Placeholder 2"/>
          <p:cNvSpPr>
            <a:spLocks noGrp="1"/>
          </p:cNvSpPr>
          <p:nvPr>
            <p:ph type="dt" sz="half" idx="10"/>
          </p:nvPr>
        </p:nvSpPr>
        <p:spPr/>
        <p:txBody>
          <a:bodyPr/>
          <a:lstStyle/>
          <a:p>
            <a:fld id="{7080FD44-7A34-42C2-B1DC-91EF99F90890}" type="datetimeFigureOut">
              <a:rPr lang="en-GB" smtClean="0"/>
              <a:t>17/01/2022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89155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80FD44-7A34-42C2-B1DC-91EF99F90890}" type="datetimeFigureOut">
              <a:rPr lang="en-GB" smtClean="0"/>
              <a:t>17/01/2022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7035616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1"/>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5" name="Date Placeholder 4"/>
          <p:cNvSpPr>
            <a:spLocks noGrp="1"/>
          </p:cNvSpPr>
          <p:nvPr>
            <p:ph type="dt" sz="half" idx="10"/>
          </p:nvPr>
        </p:nvSpPr>
        <p:spPr/>
        <p:txBody>
          <a:bodyPr/>
          <a:lstStyle/>
          <a:p>
            <a:fld id="{7080FD44-7A34-42C2-B1DC-91EF99F90890}" type="datetimeFigureOut">
              <a:rPr lang="en-GB" smtClean="0"/>
              <a:t>17/01/2022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238577612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1"/>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Edit Master text styles</a:t>
            </a:r>
          </a:p>
        </p:txBody>
      </p:sp>
      <p:sp>
        <p:nvSpPr>
          <p:cNvPr id="5" name="Date Placeholder 4"/>
          <p:cNvSpPr>
            <a:spLocks noGrp="1"/>
          </p:cNvSpPr>
          <p:nvPr>
            <p:ph type="dt" sz="half" idx="10"/>
          </p:nvPr>
        </p:nvSpPr>
        <p:spPr/>
        <p:txBody>
          <a:bodyPr/>
          <a:lstStyle/>
          <a:p>
            <a:fld id="{7080FD44-7A34-42C2-B1DC-91EF99F90890}" type="datetimeFigureOut">
              <a:rPr lang="en-GB" smtClean="0"/>
              <a:t>17/01/2022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1050896479"/>
      </p:ext>
    </p:extLst>
  </p:cSld>
  <p:clrMapOvr>
    <a:masterClrMapping/>
  </p:clrMapOvr>
  <p:timing>
    <p:tnLst>
      <p:par>
        <p:cTn id="1" dur="indefinite" restart="never" nodeType="tmRoot"/>
      </p:par>
    </p:tnLs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p:spPr>
        <p:txBody>
          <a:bodyPr vert="horz" lIns="91440" tIns="45720" rIns="91440" bIns="45720" rtlCol="0" anchor="ctr">
            <a:normAutofit/>
          </a:bodyPr>
          <a:lstStyle/>
          <a:p>
            <a:r>
              <a:rPr lang="en-US" dirty="1"/>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p:spPr>
        <p:txBody>
          <a:bodyPr vert="horz" lIns="91440" tIns="45720" rIns="91440" bIns="45720" rtlCol="0">
            <a:normAutofit/>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en-GB"/>
          </a:p>
        </p:txBody>
      </p:sp>
      <p:sp>
        <p:nvSpPr>
          <p:cNvPr id="4" name="Date Placeholder 3"/>
          <p:cNvSpPr>
            <a:spLocks noGrp="1"/>
          </p:cNvSpPr>
          <p:nvPr>
            <p:ph type="dt" sz="half" idx="2"/>
          </p:nvPr>
        </p:nvSpPr>
        <p:spPr>
          <a:xfrm>
            <a:off x="838200" y="6356350"/>
            <a:ext cx="2743200" cy="365125"/>
          </a:xfrm>
          <a:prstGeom prst="rect"/>
        </p:spPr>
        <p:txBody>
          <a:bodyPr vert="horz" lIns="91440" tIns="45720" rIns="91440" bIns="45720" rtlCol="0" anchor="ctr"/>
          <a:lstStyle>
            <a:lvl1pPr algn="l">
              <a:defRPr sz="1200">
                <a:solidFill>
                  <a:schemeClr val="tx1">
                    <a:tint val="75000"/>
                  </a:schemeClr>
                </a:solidFill>
              </a:defRPr>
            </a:lvl1pPr>
          </a:lstStyle>
          <a:p>
            <a:fld id="{7080FD44-7A34-42C2-B1DC-91EF99F90890}" type="datetimeFigureOut">
              <a:rPr lang="en-GB" smtClean="0"/>
              <a:t>17/01/2022</a:t>
            </a:fld>
            <a:endParaRPr lang="en-GB"/>
          </a:p>
        </p:txBody>
      </p:sp>
      <p:sp>
        <p:nvSpPr>
          <p:cNvPr id="5" name="Footer Placeholder 4"/>
          <p:cNvSpPr>
            <a:spLocks noGrp="1"/>
          </p:cNvSpPr>
          <p:nvPr>
            <p:ph type="ftr" sz="quarter" idx="3"/>
          </p:nvPr>
        </p:nvSpPr>
        <p:spPr>
          <a:xfrm>
            <a:off x="4038600" y="6356350"/>
            <a:ext cx="4114800" cy="365125"/>
          </a:xfrm>
          <a:prstGeom prst="rect"/>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p:spPr>
        <p:txBody>
          <a:bodyPr vert="horz" lIns="91440" tIns="45720" rIns="91440" bIns="45720" rtlCol="0" anchor="ctr"/>
          <a:lstStyle>
            <a:lvl1pPr algn="r">
              <a:defRPr sz="1200">
                <a:solidFill>
                  <a:schemeClr val="tx1">
                    <a:tint val="75000"/>
                  </a:schemeClr>
                </a:solidFill>
              </a:defRPr>
            </a:lvl1pPr>
          </a:lstStyle>
          <a:p>
            <a:fld id="{16BC0DEB-40E7-4E2B-AFA7-58970AFA776D}" type="slidenum">
              <a:rPr lang="en-GB" smtClean="0"/>
              <a:t>‹#›</a:t>
            </a:fld>
            <a:endParaRPr lang="en-GB"/>
          </a:p>
        </p:txBody>
      </p:sp>
    </p:spTree>
    <p:extLst>
      <p:ext uri="{BB962C8B-B14F-4D97-AF65-F5344CB8AC3E}">
        <p14:creationId xmlns:p14="http://schemas.microsoft.com/office/powerpoint/2010/main" val="611046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rcRect/>
          <a:stretch>
            <a:fillRect/>
          </a:stretch>
        </p:blipFill>
        <p:spPr>
          <a:xfrm>
            <a:off x="0" y="0"/>
            <a:ext cx="12192000" cy="6858000"/>
          </a:xfrm>
          <a:prstGeom prst="rect"/>
        </p:spPr>
      </p:pic>
    </p:spTree>
    <p:extLst>
      <p:ext uri="{BB962C8B-B14F-4D97-AF65-F5344CB8AC3E}">
        <p14:creationId xmlns:p14="http://schemas.microsoft.com/office/powerpoint/2010/main" val="119133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99D1F-3E16-4F0D-BCD6-B2339BDDE77A}"/>
              </a:ext>
            </a:extLst>
          </p:cNvPr>
          <p:cNvSpPr>
            <a:spLocks noGrp="1"/>
          </p:cNvSpPr>
          <p:nvPr>
            <p:ph type="title"/>
          </p:nvPr>
        </p:nvSpPr>
        <p:spPr/>
        <p:txBody>
          <a:bodyPr/>
          <a:lstStyle/>
          <a:p>
            <a:r>
              <a:rPr lang="en-US" dirty="1"/>
              <a:t>GloBE Rules-Scope (Con’t)-Application to Funds </a:t>
            </a:r>
          </a:p>
        </p:txBody>
      </p:sp>
      <p:sp>
        <p:nvSpPr>
          <p:cNvPr id="3" name="Content Placeholder 2">
            <a:extLst>
              <a:ext uri="{FF2B5EF4-FFF2-40B4-BE49-F238E27FC236}">
                <a16:creationId xmlns:a16="http://schemas.microsoft.com/office/drawing/2014/main" id="{51DA16B1-BC6E-4B1C-B232-C1E936804AAF}"/>
              </a:ext>
            </a:extLst>
          </p:cNvPr>
          <p:cNvSpPr>
            <a:spLocks noGrp="1"/>
          </p:cNvSpPr>
          <p:nvPr>
            <p:ph idx="1"/>
          </p:nvPr>
        </p:nvSpPr>
        <p:spPr/>
        <p:txBody>
          <a:bodyPr>
            <a:normAutofit/>
          </a:bodyPr>
          <a:lstStyle/>
          <a:p>
            <a:r>
              <a:rPr lang="en-US" dirty="1"/>
              <a:t>Exclusion of several listed business actors, such as government bodies, international or non-profit organisations, pension funds and insurance companies, as well as of international shipping income</a:t>
            </a:r>
          </a:p>
          <a:p>
            <a:r>
              <a:rPr lang="en-US" dirty="1"/>
              <a:t>Investment funds and real estate funds are excluded if they are at the top of the ownership chain (ie, UPE) </a:t>
            </a:r>
          </a:p>
          <a:p>
            <a:pPr lvl="1"/>
            <a:r>
              <a:rPr lang="en-US" dirty="1"/>
              <a:t>Maintain tax neutrality; large definition of « investment fund » concept </a:t>
            </a:r>
          </a:p>
          <a:p>
            <a:pPr lvl="1"/>
            <a:r>
              <a:rPr lang="en-US" dirty="1"/>
              <a:t>Do often not prepare consolidated accounts</a:t>
            </a:r>
          </a:p>
          <a:p>
            <a:pPr lvl="1"/>
            <a:r>
              <a:rPr lang="en-US" dirty="1"/>
              <a:t>Taxation at investor level </a:t>
            </a:r>
          </a:p>
          <a:p>
            <a:pPr lvl="1"/>
            <a:r>
              <a:rPr lang="en-US" dirty="1"/>
              <a:t>But MNE held by fund may be a non-excluded entity </a:t>
            </a:r>
          </a:p>
        </p:txBody>
      </p:sp>
    </p:spTree>
    <p:extLst>
      <p:ext uri="{BB962C8B-B14F-4D97-AF65-F5344CB8AC3E}">
        <p14:creationId xmlns:p14="http://schemas.microsoft.com/office/powerpoint/2010/main" val="2941369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99D1F-3E16-4F0D-BCD6-B2339BDDE77A}"/>
              </a:ext>
            </a:extLst>
          </p:cNvPr>
          <p:cNvSpPr>
            <a:spLocks noGrp="1"/>
          </p:cNvSpPr>
          <p:nvPr>
            <p:ph type="title"/>
          </p:nvPr>
        </p:nvSpPr>
        <p:spPr/>
        <p:txBody>
          <a:bodyPr/>
          <a:lstStyle/>
          <a:p>
            <a:r>
              <a:rPr lang="en-US" dirty="1"/>
              <a:t>GloBE Rules-Scope (Con’t)-Application to Funds </a:t>
            </a:r>
          </a:p>
        </p:txBody>
      </p:sp>
      <p:sp>
        <p:nvSpPr>
          <p:cNvPr id="3" name="Content Placeholder 2">
            <a:extLst>
              <a:ext uri="{FF2B5EF4-FFF2-40B4-BE49-F238E27FC236}">
                <a16:creationId xmlns:a16="http://schemas.microsoft.com/office/drawing/2014/main" id="{51DA16B1-BC6E-4B1C-B232-C1E936804AAF}"/>
              </a:ext>
            </a:extLst>
          </p:cNvPr>
          <p:cNvSpPr>
            <a:spLocks noGrp="1"/>
          </p:cNvSpPr>
          <p:nvPr>
            <p:ph idx="1"/>
          </p:nvPr>
        </p:nvSpPr>
        <p:spPr/>
        <p:txBody>
          <a:bodyPr>
            <a:normAutofit/>
          </a:bodyPr>
          <a:lstStyle/>
          <a:p>
            <a:r>
              <a:rPr lang="en-US" dirty="1"/>
              <a:t>Excluded entities held, for instance, by excluded Fund, may include an entity that:  </a:t>
            </a:r>
          </a:p>
          <a:p>
            <a:pPr lvl="1"/>
            <a:r>
              <a:rPr lang="en-US" dirty="1"/>
              <a:t>Operates (almost ; 95% volume test) exclusively to hold assets or invest funds for (an) excluded entity/ies or only carries out activities which are ancillary to the activities of (an) excluded entity/ies; or </a:t>
            </a:r>
          </a:p>
          <a:p>
            <a:pPr lvl="1"/>
            <a:r>
              <a:rPr lang="en-US" dirty="1"/>
              <a:t>Almost all of the income of the entity is excluded dividends or excluded equity gains (85% volume test)</a:t>
            </a:r>
          </a:p>
        </p:txBody>
      </p:sp>
    </p:spTree>
    <p:extLst>
      <p:ext uri="{BB962C8B-B14F-4D97-AF65-F5344CB8AC3E}">
        <p14:creationId xmlns:p14="http://schemas.microsoft.com/office/powerpoint/2010/main" val="3389401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4429D-7F2F-4122-BCAA-31B17C3439D9}"/>
              </a:ext>
            </a:extLst>
          </p:cNvPr>
          <p:cNvSpPr>
            <a:spLocks noGrp="1"/>
          </p:cNvSpPr>
          <p:nvPr>
            <p:ph type="title"/>
          </p:nvPr>
        </p:nvSpPr>
        <p:spPr/>
        <p:txBody>
          <a:bodyPr/>
          <a:lstStyle/>
          <a:p>
            <a:r>
              <a:rPr lang="en-US" dirty="1"/>
              <a:t>GloBE Rules-Substance and De Minimis Exclusions</a:t>
            </a:r>
            <a:endParaRPr lang="en-US">
              <a:highlight>
                <a:srgbClr val="FFFF00"/>
              </a:highlight>
            </a:endParaRPr>
          </a:p>
        </p:txBody>
      </p:sp>
      <p:sp>
        <p:nvSpPr>
          <p:cNvPr id="3" name="Content Placeholder 2">
            <a:extLst>
              <a:ext uri="{FF2B5EF4-FFF2-40B4-BE49-F238E27FC236}">
                <a16:creationId xmlns:a16="http://schemas.microsoft.com/office/drawing/2014/main" id="{697AC9C8-1C99-4D1C-9A40-B1DE46F90DB0}"/>
              </a:ext>
            </a:extLst>
          </p:cNvPr>
          <p:cNvSpPr>
            <a:spLocks noGrp="1"/>
          </p:cNvSpPr>
          <p:nvPr>
            <p:ph idx="1"/>
          </p:nvPr>
        </p:nvSpPr>
        <p:spPr/>
        <p:txBody>
          <a:bodyPr>
            <a:normAutofit fontScale="92500" lnSpcReduction="20000"/>
          </a:bodyPr>
          <a:lstStyle/>
          <a:p>
            <a:pPr marL="228600" marR="0" lvl="0" indent="-228600" algn="l" defTabSz="914400" fontAlgn="auto" rtl="0" eaLnBrk="1" latinLnBrk="0" hangingPunct="1">
              <a:lnSpc>
                <a:spcPct val="90000"/>
              </a:lnSpc>
              <a:spcBef>
                <a:spcPts val="1000"/>
              </a:spcBef>
              <a:spcAft>
                <a:spcPct val="0"/>
              </a:spcAft>
              <a:buClrTx/>
              <a:buSzTx/>
              <a:buFont typeface="Arial" panose="020b0604020202020204" pitchFamily="34" charset="0"/>
              <a:buChar char="•"/>
              <a:defRPr/>
            </a:pPr>
            <a:r>
              <a:rPr kumimoji="0" lang="en-US" sz="2800" b="0" i="0" u="none" strike="noStrike" kern="1200" cap="none" spc="0" normalizeH="0" baseline="0" noProof="0" dirty="1">
                <a:ln>
                  <a:noFill/>
                </a:ln>
                <a:solidFill>
                  <a:prstClr val="black"/>
                </a:solidFill>
                <a:effectLst/>
                <a:uLnTx/>
                <a:uFillTx/>
                <a:latin typeface="Calibri" panose="020f0502020204030204"/>
                <a:ea typeface="+mn-ea"/>
                <a:cs typeface="+mn-cs"/>
              </a:rPr>
              <a:t>Substance-based Income Exclusion (annually elective):</a:t>
            </a:r>
          </a:p>
          <a:p>
            <a:pPr marL="685800" marR="0" lvl="1" indent="-228600" algn="l" defTabSz="914400" fontAlgn="auto" rtl="0" eaLnBrk="1" latinLnBrk="0" hangingPunct="1">
              <a:lnSpc>
                <a:spcPct val="90000"/>
              </a:lnSpc>
              <a:spcBef>
                <a:spcPts val="500"/>
              </a:spcBef>
              <a:spcAft>
                <a:spcPct val="0"/>
              </a:spcAft>
              <a:buClrTx/>
              <a:buSzTx/>
              <a:buFont typeface="Arial" panose="020b0604020202020204" pitchFamily="34" charset="0"/>
              <a:buChar char="•"/>
              <a:defRPr/>
            </a:pPr>
            <a:r>
              <a:rPr kumimoji="0" lang="en-US" sz="2400" b="0" i="0" u="none" strike="noStrike" kern="1200" cap="none" spc="0" normalizeH="0" baseline="0" noProof="0" dirty="1">
                <a:ln>
                  <a:noFill/>
                </a:ln>
                <a:solidFill>
                  <a:prstClr val="black"/>
                </a:solidFill>
                <a:effectLst/>
                <a:uLnTx/>
                <a:uFillTx/>
                <a:latin typeface="Calibri" panose="020f0502020204030204"/>
                <a:ea typeface="+mn-ea"/>
                <a:cs typeface="+mn-cs"/>
              </a:rPr>
              <a:t>Payroll Carve-Out: </a:t>
            </a:r>
          </a:p>
          <a:p>
            <a:pPr marL="1143000" marR="0" lvl="2" indent="-228600" algn="l" defTabSz="914400" fontAlgn="auto" rtl="0" eaLnBrk="1" latinLnBrk="0" hangingPunct="1">
              <a:lnSpc>
                <a:spcPct val="90000"/>
              </a:lnSpc>
              <a:spcBef>
                <a:spcPts val="500"/>
              </a:spcBef>
              <a:spcAft>
                <a:spcPct val="0"/>
              </a:spcAft>
              <a:buClrTx/>
              <a:buSzTx/>
              <a:buFont typeface="Arial" panose="020b0604020202020204" pitchFamily="34" charset="0"/>
              <a:buChar char="•"/>
              <a:defRPr/>
            </a:pPr>
            <a:r>
              <a:rPr kumimoji="0" lang="en-US" sz="2000" b="0" i="0" u="none" strike="noStrike" kern="1200" cap="none" spc="0" normalizeH="0" baseline="0" noProof="0" dirty="1">
                <a:ln>
                  <a:noFill/>
                </a:ln>
                <a:solidFill>
                  <a:prstClr val="black"/>
                </a:solidFill>
                <a:effectLst/>
                <a:uLnTx/>
                <a:uFillTx/>
                <a:latin typeface="Calibri" panose="020f0502020204030204"/>
                <a:ea typeface="+mn-ea"/>
                <a:cs typeface="+mn-cs"/>
              </a:rPr>
              <a:t>5% of payroll costs may be deducted from the Net </a:t>
            </a:r>
            <a:r>
              <a:rPr kumimoji="0" lang="en-US" sz="2000" b="0" i="0" u="none" strike="noStrike" kern="1200" cap="none" spc="0" normalizeH="0" baseline="0" noProof="0" dirty="1">
                <a:ln>
                  <a:noFill/>
                </a:ln>
                <a:solidFill>
                  <a:prstClr val="black"/>
                </a:solidFill>
                <a:effectLst/>
                <a:uLnTx/>
                <a:uFillTx/>
                <a:latin typeface="Calibri" panose="020f0502020204030204"/>
                <a:ea typeface="+mn-ea"/>
                <a:cs typeface="+mn-cs"/>
              </a:rPr>
              <a:t>GloBE</a:t>
            </a:r>
            <a:r>
              <a:rPr kumimoji="0" lang="en-US" sz="2000" b="0" i="0" u="none" strike="noStrike" kern="1200" cap="none" spc="0" normalizeH="0" baseline="0" noProof="0" dirty="1">
                <a:ln>
                  <a:noFill/>
                </a:ln>
                <a:solidFill>
                  <a:prstClr val="black"/>
                </a:solidFill>
                <a:effectLst/>
                <a:uLnTx/>
                <a:uFillTx/>
                <a:latin typeface="Calibri" panose="020f0502020204030204"/>
                <a:ea typeface="+mn-ea"/>
                <a:cs typeface="+mn-cs"/>
              </a:rPr>
              <a:t> Income in the respective jurisdiction (=reduces profits subject to any top-up tax)</a:t>
            </a:r>
          </a:p>
          <a:p>
            <a:pPr marL="1143000" marR="0" lvl="2" indent="-228600" algn="l" defTabSz="914400" fontAlgn="auto" rtl="0" eaLnBrk="1" latinLnBrk="0" hangingPunct="1">
              <a:lnSpc>
                <a:spcPct val="90000"/>
              </a:lnSpc>
              <a:spcBef>
                <a:spcPts val="500"/>
              </a:spcBef>
              <a:spcAft>
                <a:spcPct val="0"/>
              </a:spcAft>
              <a:buClrTx/>
              <a:buSzTx/>
              <a:buFont typeface="Arial" panose="020b0604020202020204" pitchFamily="34" charset="0"/>
              <a:buChar char="•"/>
              <a:defRPr/>
            </a:pPr>
            <a:r>
              <a:rPr kumimoji="0" lang="en-US" sz="2000" b="0" i="0" u="none" strike="noStrike" kern="1200" cap="none" spc="0" normalizeH="0" baseline="0" noProof="0" dirty="1">
                <a:ln>
                  <a:noFill/>
                </a:ln>
                <a:solidFill>
                  <a:prstClr val="black"/>
                </a:solidFill>
                <a:effectLst/>
                <a:uLnTx/>
                <a:uFillTx/>
                <a:latin typeface="Calibri" panose="020f0502020204030204"/>
                <a:ea typeface="+mn-ea"/>
                <a:cs typeface="+mn-cs"/>
              </a:rPr>
              <a:t>Transitional relief: 10% in 2023 and gradual decrease to 5% in 2033.</a:t>
            </a:r>
          </a:p>
          <a:p>
            <a:pPr marL="685800" marR="0" lvl="1" indent="-228600" algn="l" defTabSz="914400" fontAlgn="auto" rtl="0" eaLnBrk="1" latinLnBrk="0" hangingPunct="1">
              <a:lnSpc>
                <a:spcPct val="90000"/>
              </a:lnSpc>
              <a:spcBef>
                <a:spcPts val="500"/>
              </a:spcBef>
              <a:spcAft>
                <a:spcPct val="0"/>
              </a:spcAft>
              <a:buClrTx/>
              <a:buSzTx/>
              <a:buFont typeface="Arial" panose="020b0604020202020204" pitchFamily="34" charset="0"/>
              <a:buChar char="•"/>
              <a:defRPr/>
            </a:pPr>
            <a:r>
              <a:rPr kumimoji="0" lang="en-US" sz="2400" b="0" i="0" u="none" strike="noStrike" kern="1200" cap="none" spc="0" normalizeH="0" baseline="0" noProof="0" dirty="1">
                <a:ln>
                  <a:noFill/>
                </a:ln>
                <a:solidFill>
                  <a:prstClr val="black"/>
                </a:solidFill>
                <a:effectLst/>
                <a:uLnTx/>
                <a:uFillTx/>
                <a:latin typeface="Calibri" panose="020f0502020204030204"/>
                <a:ea typeface="+mn-ea"/>
                <a:cs typeface="+mn-cs"/>
              </a:rPr>
              <a:t>Tangible Asset Carve-Out: </a:t>
            </a:r>
          </a:p>
          <a:p>
            <a:pPr marL="1143000" marR="0" lvl="2" indent="-228600" algn="l" defTabSz="914400" fontAlgn="auto" rtl="0" eaLnBrk="1" latinLnBrk="0" hangingPunct="1">
              <a:lnSpc>
                <a:spcPct val="90000"/>
              </a:lnSpc>
              <a:spcBef>
                <a:spcPts val="500"/>
              </a:spcBef>
              <a:spcAft>
                <a:spcPct val="0"/>
              </a:spcAft>
              <a:buClrTx/>
              <a:buSzTx/>
              <a:buFont typeface="Arial" panose="020b0604020202020204" pitchFamily="34" charset="0"/>
              <a:buChar char="•"/>
              <a:defRPr/>
            </a:pPr>
            <a:r>
              <a:rPr kumimoji="0" lang="en-US" sz="2000" b="0" i="0" u="none" strike="noStrike" kern="1200" cap="none" spc="0" normalizeH="0" baseline="0" noProof="0" dirty="1">
                <a:ln>
                  <a:noFill/>
                </a:ln>
                <a:solidFill>
                  <a:prstClr val="black"/>
                </a:solidFill>
                <a:effectLst/>
                <a:uLnTx/>
                <a:uFillTx/>
                <a:latin typeface="Calibri" panose="020f0502020204030204"/>
                <a:ea typeface="+mn-ea"/>
                <a:cs typeface="+mn-cs"/>
              </a:rPr>
              <a:t>5% of the carrying value of eligible tangible assets may be deducted from the Net </a:t>
            </a:r>
            <a:r>
              <a:rPr kumimoji="0" lang="en-US" sz="2000" b="0" i="0" u="none" strike="noStrike" kern="1200" cap="none" spc="0" normalizeH="0" baseline="0" noProof="0" dirty="1">
                <a:ln>
                  <a:noFill/>
                </a:ln>
                <a:solidFill>
                  <a:prstClr val="black"/>
                </a:solidFill>
                <a:effectLst/>
                <a:uLnTx/>
                <a:uFillTx/>
                <a:latin typeface="Calibri" panose="020f0502020204030204"/>
                <a:ea typeface="+mn-ea"/>
                <a:cs typeface="+mn-cs"/>
              </a:rPr>
              <a:t>GloBE</a:t>
            </a:r>
            <a:r>
              <a:rPr kumimoji="0" lang="en-US" sz="2000" b="0" i="0" u="none" strike="noStrike" kern="1200" cap="none" spc="0" normalizeH="0" baseline="0" noProof="0" dirty="1">
                <a:ln>
                  <a:noFill/>
                </a:ln>
                <a:solidFill>
                  <a:prstClr val="black"/>
                </a:solidFill>
                <a:effectLst/>
                <a:uLnTx/>
                <a:uFillTx/>
                <a:latin typeface="Calibri" panose="020f0502020204030204"/>
                <a:ea typeface="+mn-ea"/>
                <a:cs typeface="+mn-cs"/>
              </a:rPr>
              <a:t> Income in the respective jurisdiction (=reduces profits subject to any top-up tax)</a:t>
            </a:r>
          </a:p>
          <a:p>
            <a:pPr marL="1143000" marR="0" lvl="2" indent="-228600" algn="l" defTabSz="914400" fontAlgn="auto" rtl="0" eaLnBrk="1" latinLnBrk="0" hangingPunct="1">
              <a:lnSpc>
                <a:spcPct val="90000"/>
              </a:lnSpc>
              <a:spcBef>
                <a:spcPts val="500"/>
              </a:spcBef>
              <a:spcAft>
                <a:spcPct val="0"/>
              </a:spcAft>
              <a:buClrTx/>
              <a:buSzTx/>
              <a:buFont typeface="Arial" panose="020b0604020202020204" pitchFamily="34" charset="0"/>
              <a:buChar char="•"/>
              <a:defRPr/>
            </a:pPr>
            <a:r>
              <a:rPr kumimoji="0" lang="en-US" sz="2000" b="0" i="0" u="none" strike="noStrike" kern="1200" cap="none" spc="0" normalizeH="0" baseline="0" noProof="0" dirty="1">
                <a:ln>
                  <a:noFill/>
                </a:ln>
                <a:solidFill>
                  <a:prstClr val="black"/>
                </a:solidFill>
                <a:effectLst/>
                <a:uLnTx/>
                <a:uFillTx/>
                <a:latin typeface="Calibri" panose="020f0502020204030204"/>
                <a:ea typeface="+mn-ea"/>
                <a:cs typeface="+mn-cs"/>
              </a:rPr>
              <a:t>Transitional relief: 8% in 2023 and gradual decrease to 5% in 2033</a:t>
            </a:r>
          </a:p>
          <a:p>
            <a:pPr marL="228600" marR="0" lvl="0" indent="-228600" algn="l" defTabSz="914400" fontAlgn="auto" rtl="0" eaLnBrk="1" latinLnBrk="0" hangingPunct="1">
              <a:lnSpc>
                <a:spcPct val="90000"/>
              </a:lnSpc>
              <a:spcBef>
                <a:spcPts val="1000"/>
              </a:spcBef>
              <a:spcAft>
                <a:spcPct val="0"/>
              </a:spcAft>
              <a:buClrTx/>
              <a:buSzTx/>
              <a:buFont typeface="Arial" panose="020b0604020202020204" pitchFamily="34" charset="0"/>
              <a:buChar char="•"/>
              <a:defRPr/>
            </a:pPr>
            <a:r>
              <a:rPr kumimoji="0" lang="en-US" sz="2800" b="0" i="0" u="none" strike="noStrike" kern="1200" cap="none" spc="0" normalizeH="0" baseline="0" noProof="0" dirty="1">
                <a:ln>
                  <a:noFill/>
                </a:ln>
                <a:solidFill>
                  <a:prstClr val="black"/>
                </a:solidFill>
                <a:effectLst/>
                <a:uLnTx/>
                <a:uFillTx/>
                <a:latin typeface="Calibri" panose="020f0502020204030204"/>
                <a:ea typeface="+mn-ea"/>
                <a:cs typeface="+mn-cs"/>
              </a:rPr>
              <a:t>De Minimis Exclusion (annually elective):</a:t>
            </a:r>
          </a:p>
          <a:p>
            <a:pPr marL="685800" marR="0" lvl="1" indent="-228600" algn="l" defTabSz="914400" fontAlgn="auto" rtl="0" eaLnBrk="1" latinLnBrk="0" hangingPunct="1">
              <a:lnSpc>
                <a:spcPct val="90000"/>
              </a:lnSpc>
              <a:spcBef>
                <a:spcPts val="500"/>
              </a:spcBef>
              <a:spcAft>
                <a:spcPct val="0"/>
              </a:spcAft>
              <a:buClrTx/>
              <a:buSzTx/>
              <a:buFont typeface="Arial" panose="020b0604020202020204" pitchFamily="34" charset="0"/>
              <a:buChar char="•"/>
              <a:defRPr/>
            </a:pPr>
            <a:r>
              <a:rPr kumimoji="0" lang="en-US" sz="2400" b="0" i="0" u="none" strike="noStrike" kern="1200" cap="none" spc="0" normalizeH="0" baseline="0" noProof="0" dirty="1">
                <a:ln>
                  <a:noFill/>
                </a:ln>
                <a:solidFill>
                  <a:prstClr val="black"/>
                </a:solidFill>
                <a:effectLst/>
                <a:uLnTx/>
                <a:uFillTx/>
                <a:latin typeface="Calibri" panose="020f0502020204030204"/>
                <a:ea typeface="+mn-ea"/>
                <a:cs typeface="+mn-cs"/>
              </a:rPr>
              <a:t>Top-up tax for Constituent Entities is deemed to be zero if in the respective jurisdiction (</a:t>
            </a:r>
            <a:r>
              <a:rPr kumimoji="0" lang="en-US" sz="2400" b="0" i="0" u="none" strike="noStrike" kern="1200" cap="none" spc="0" normalizeH="0" baseline="0" noProof="0" dirty="1">
                <a:ln>
                  <a:noFill/>
                </a:ln>
                <a:solidFill>
                  <a:prstClr val="black"/>
                </a:solidFill>
                <a:effectLst/>
                <a:uLnTx/>
                <a:uFillTx/>
                <a:latin typeface="Calibri" panose="020f0502020204030204"/>
                <a:ea typeface="+mn-ea"/>
                <a:cs typeface="+mn-cs"/>
              </a:rPr>
              <a:t>i</a:t>
            </a:r>
            <a:r>
              <a:rPr kumimoji="0" lang="en-US" sz="2400" b="0" i="0" u="none" strike="noStrike" kern="1200" cap="none" spc="0" normalizeH="0" baseline="0" noProof="0" dirty="1">
                <a:ln>
                  <a:noFill/>
                </a:ln>
                <a:solidFill>
                  <a:prstClr val="black"/>
                </a:solidFill>
                <a:effectLst/>
                <a:uLnTx/>
                <a:uFillTx/>
                <a:latin typeface="Calibri" panose="020f0502020204030204"/>
                <a:ea typeface="+mn-ea"/>
                <a:cs typeface="+mn-cs"/>
              </a:rPr>
              <a:t>) the Average </a:t>
            </a:r>
            <a:r>
              <a:rPr kumimoji="0" lang="en-US" sz="2400" b="0" i="0" u="none" strike="noStrike" kern="1200" cap="none" spc="0" normalizeH="0" baseline="0" noProof="0" dirty="1">
                <a:ln>
                  <a:noFill/>
                </a:ln>
                <a:solidFill>
                  <a:prstClr val="black"/>
                </a:solidFill>
                <a:effectLst/>
                <a:uLnTx/>
                <a:uFillTx/>
                <a:latin typeface="Calibri" panose="020f0502020204030204"/>
                <a:ea typeface="+mn-ea"/>
                <a:cs typeface="+mn-cs"/>
              </a:rPr>
              <a:t>GloBE</a:t>
            </a:r>
            <a:r>
              <a:rPr kumimoji="0" lang="en-US" sz="2400" b="0" i="0" u="none" strike="noStrike" kern="1200" cap="none" spc="0" normalizeH="0" baseline="0" noProof="0" dirty="1">
                <a:ln>
                  <a:noFill/>
                </a:ln>
                <a:solidFill>
                  <a:prstClr val="black"/>
                </a:solidFill>
                <a:effectLst/>
                <a:uLnTx/>
                <a:uFillTx/>
                <a:latin typeface="Calibri" panose="020f0502020204030204"/>
                <a:ea typeface="+mn-ea"/>
                <a:cs typeface="+mn-cs"/>
              </a:rPr>
              <a:t> Revenue is &lt; EUR 10 Mio and (ii) the Average </a:t>
            </a:r>
            <a:r>
              <a:rPr kumimoji="0" lang="en-US" sz="2400" b="0" i="0" u="none" strike="noStrike" kern="1200" cap="none" spc="0" normalizeH="0" baseline="0" noProof="0" dirty="1">
                <a:ln>
                  <a:noFill/>
                </a:ln>
                <a:solidFill>
                  <a:prstClr val="black"/>
                </a:solidFill>
                <a:effectLst/>
                <a:uLnTx/>
                <a:uFillTx/>
                <a:latin typeface="Calibri" panose="020f0502020204030204"/>
                <a:ea typeface="+mn-ea"/>
                <a:cs typeface="+mn-cs"/>
              </a:rPr>
              <a:t>GloBE</a:t>
            </a:r>
            <a:r>
              <a:rPr kumimoji="0" lang="en-US" sz="2400" b="0" i="0" u="none" strike="noStrike" kern="1200" cap="none" spc="0" normalizeH="0" baseline="0" noProof="0" dirty="1">
                <a:ln>
                  <a:noFill/>
                </a:ln>
                <a:solidFill>
                  <a:prstClr val="black"/>
                </a:solidFill>
                <a:effectLst/>
                <a:uLnTx/>
                <a:uFillTx/>
                <a:latin typeface="Calibri" panose="020f0502020204030204"/>
                <a:ea typeface="+mn-ea"/>
                <a:cs typeface="+mn-cs"/>
              </a:rPr>
              <a:t> Income is &lt; EUR 1 Mio</a:t>
            </a:r>
          </a:p>
        </p:txBody>
      </p:sp>
    </p:spTree>
    <p:extLst>
      <p:ext uri="{BB962C8B-B14F-4D97-AF65-F5344CB8AC3E}">
        <p14:creationId xmlns:p14="http://schemas.microsoft.com/office/powerpoint/2010/main" val="2825161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1CE14-EFEC-42BA-958F-F4A439E90F62}"/>
              </a:ext>
            </a:extLst>
          </p:cNvPr>
          <p:cNvSpPr>
            <a:spLocks noGrp="1"/>
          </p:cNvSpPr>
          <p:nvPr>
            <p:ph type="title"/>
          </p:nvPr>
        </p:nvSpPr>
        <p:spPr/>
        <p:txBody>
          <a:bodyPr/>
          <a:lstStyle/>
          <a:p>
            <a:r>
              <a:rPr lang="en-US" dirty="1"/>
              <a:t>GloBE: Steps to Determine Liability </a:t>
            </a:r>
          </a:p>
        </p:txBody>
      </p:sp>
      <p:sp>
        <p:nvSpPr>
          <p:cNvPr id="3" name="Content Placeholder 2">
            <a:extLst>
              <a:ext uri="{FF2B5EF4-FFF2-40B4-BE49-F238E27FC236}">
                <a16:creationId xmlns:a16="http://schemas.microsoft.com/office/drawing/2014/main" id="{DDC77608-D293-47F7-80A7-3980AF8D88F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30298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BEA7D-D1DE-4174-B635-51D357C4F6DF}"/>
              </a:ext>
            </a:extLst>
          </p:cNvPr>
          <p:cNvSpPr>
            <a:spLocks noGrp="1"/>
          </p:cNvSpPr>
          <p:nvPr>
            <p:ph type="title"/>
          </p:nvPr>
        </p:nvSpPr>
        <p:spPr/>
        <p:txBody>
          <a:bodyPr/>
          <a:lstStyle/>
          <a:p>
            <a:r>
              <a:rPr lang="en-US" dirty="1"/>
              <a:t>GloBE Rules-Determine Constituent Entities I</a:t>
            </a:r>
            <a:endParaRPr lang="en-US">
              <a:highlight>
                <a:srgbClr val="FFFF00"/>
              </a:highlight>
            </a:endParaRPr>
          </a:p>
        </p:txBody>
      </p:sp>
      <p:sp>
        <p:nvSpPr>
          <p:cNvPr id="3" name="Content Placeholder 2">
            <a:extLst>
              <a:ext uri="{FF2B5EF4-FFF2-40B4-BE49-F238E27FC236}">
                <a16:creationId xmlns:a16="http://schemas.microsoft.com/office/drawing/2014/main" id="{8CB0AF88-E8A5-4578-8C52-A54081BE815F}"/>
              </a:ext>
            </a:extLst>
          </p:cNvPr>
          <p:cNvSpPr>
            <a:spLocks noGrp="1"/>
          </p:cNvSpPr>
          <p:nvPr>
            <p:ph idx="1"/>
          </p:nvPr>
        </p:nvSpPr>
        <p:spPr/>
        <p:txBody>
          <a:bodyPr>
            <a:normAutofit fontScale="92500" lnSpcReduction="10000"/>
          </a:bodyPr>
          <a:lstStyle/>
          <a:p>
            <a:r>
              <a:rPr lang="en-US" dirty="1"/>
              <a:t>Multinational groups with reported revenue of EUR 750m or more in two of four fiscal years preceding the tested fiscal year fall under Globe rules. Special rules address M &amp; A situations and transfers of assets and liabilities. Countries are permitted to apply IIR to their multinationals without regard to revenue threshold.</a:t>
            </a:r>
          </a:p>
          <a:p>
            <a:r>
              <a:rPr lang="en-US" dirty="1"/>
              <a:t>Constituent Entities are Group Entities subject to Globe Rules. It comprises all Entities </a:t>
            </a:r>
            <a:r>
              <a:rPr lang="en-US" u="sng" dirty="1"/>
              <a:t>and</a:t>
            </a:r>
            <a:r>
              <a:rPr lang="en-US" dirty="1"/>
              <a:t> Permanent Establishments.</a:t>
            </a:r>
          </a:p>
          <a:p>
            <a:r>
              <a:rPr lang="en-US" dirty="1"/>
              <a:t>Excluded Entities are e.g. Governmental Entities, International Organizations, Non-Profit Organizations, Pension Funds, Investment Funds that are Ultimate Parent Entities, Real Estate Investment vehicles that are Ultimate Parent Entities</a:t>
            </a:r>
          </a:p>
        </p:txBody>
      </p:sp>
    </p:spTree>
    <p:extLst>
      <p:ext uri="{BB962C8B-B14F-4D97-AF65-F5344CB8AC3E}">
        <p14:creationId xmlns:p14="http://schemas.microsoft.com/office/powerpoint/2010/main" val="4052975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B7807-CD6B-4E5B-91F0-1E2E7D74C933}"/>
              </a:ext>
            </a:extLst>
          </p:cNvPr>
          <p:cNvSpPr>
            <a:spLocks noGrp="1"/>
          </p:cNvSpPr>
          <p:nvPr>
            <p:ph type="title"/>
          </p:nvPr>
        </p:nvSpPr>
        <p:spPr/>
        <p:txBody>
          <a:bodyPr/>
          <a:lstStyle/>
          <a:p>
            <a:r>
              <a:rPr lang="en-US" dirty="1"/>
              <a:t>GloBE Rules-Determine Constituent Entities II</a:t>
            </a:r>
            <a:br>
              <a:rPr lang="en-US" dirty="1"/>
            </a:br>
            <a:endParaRPr lang="en-US">
              <a:highlight>
                <a:srgbClr val="FFFF00"/>
              </a:highlight>
            </a:endParaRPr>
          </a:p>
        </p:txBody>
      </p:sp>
      <p:sp>
        <p:nvSpPr>
          <p:cNvPr id="3" name="Content Placeholder 2">
            <a:extLst>
              <a:ext uri="{FF2B5EF4-FFF2-40B4-BE49-F238E27FC236}">
                <a16:creationId xmlns:a16="http://schemas.microsoft.com/office/drawing/2014/main" id="{E3107E4E-8451-4701-A1AA-A633A2E47440}"/>
              </a:ext>
            </a:extLst>
          </p:cNvPr>
          <p:cNvSpPr>
            <a:spLocks noGrp="1"/>
          </p:cNvSpPr>
          <p:nvPr>
            <p:ph idx="1"/>
          </p:nvPr>
        </p:nvSpPr>
        <p:spPr/>
        <p:txBody>
          <a:bodyPr/>
          <a:lstStyle/>
          <a:p>
            <a:r>
              <a:rPr lang="en-US" dirty="1"/>
              <a:t>Flow Through Entities (e.g.. typical Partnerships) are held to be Constituent Entities and subject to special treatment.</a:t>
            </a:r>
          </a:p>
          <a:p>
            <a:pPr lvl="1"/>
            <a:r>
              <a:rPr lang="en-US" dirty="1"/>
              <a:t>If Flow Through Entity is PE, then PE rules apply</a:t>
            </a:r>
          </a:p>
          <a:p>
            <a:pPr lvl="1"/>
            <a:r>
              <a:rPr lang="en-US" dirty="1"/>
              <a:t>Otherwise, if Flow Through Entity is not Ultimate Parent, then allocation to Constituent Entity-owners in accordance with their Ownership interests,</a:t>
            </a:r>
          </a:p>
          <a:p>
            <a:pPr lvl="1"/>
            <a:r>
              <a:rPr lang="en-US" dirty="1"/>
              <a:t>If Ultimate Parent, then reduction if the Ownership holder is taxed or if Ownership holder is exempt or has special status. </a:t>
            </a:r>
          </a:p>
        </p:txBody>
      </p:sp>
    </p:spTree>
    <p:extLst>
      <p:ext uri="{BB962C8B-B14F-4D97-AF65-F5344CB8AC3E}">
        <p14:creationId xmlns:p14="http://schemas.microsoft.com/office/powerpoint/2010/main" val="1805087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BC3B-3D13-4138-BE14-C45F0E8EE49C}"/>
              </a:ext>
            </a:extLst>
          </p:cNvPr>
          <p:cNvSpPr>
            <a:spLocks noGrp="1"/>
          </p:cNvSpPr>
          <p:nvPr>
            <p:ph type="title"/>
          </p:nvPr>
        </p:nvSpPr>
        <p:spPr/>
        <p:txBody>
          <a:bodyPr>
            <a:normAutofit/>
          </a:bodyPr>
          <a:lstStyle/>
          <a:p>
            <a:r>
              <a:rPr lang="en-US" dirty="1"/>
              <a:t>GloBE Rules-Determining Income and Loss</a:t>
            </a:r>
            <a:endParaRPr lang="en-US">
              <a:highlight>
                <a:srgbClr val="FFFF00"/>
              </a:highlight>
            </a:endParaRPr>
          </a:p>
        </p:txBody>
      </p:sp>
      <p:sp>
        <p:nvSpPr>
          <p:cNvPr id="3" name="Content Placeholder 2">
            <a:extLst>
              <a:ext uri="{FF2B5EF4-FFF2-40B4-BE49-F238E27FC236}">
                <a16:creationId xmlns:a16="http://schemas.microsoft.com/office/drawing/2014/main" id="{ACA71A1D-7544-4261-AB9D-EE37A05BED65}"/>
              </a:ext>
            </a:extLst>
          </p:cNvPr>
          <p:cNvSpPr>
            <a:spLocks noGrp="1"/>
          </p:cNvSpPr>
          <p:nvPr>
            <p:ph idx="1"/>
          </p:nvPr>
        </p:nvSpPr>
        <p:spPr>
          <a:xfrm>
            <a:off x="882650" y="1806575"/>
            <a:ext cx="10515600" cy="4012467"/>
          </a:xfrm>
        </p:spPr>
        <p:txBody>
          <a:bodyPr>
            <a:normAutofit/>
          </a:bodyPr>
          <a:lstStyle/>
          <a:p>
            <a:r>
              <a:rPr lang="en-US" dirty="1"/>
              <a:t>STEP 1: Start at Financial Accounts. </a:t>
            </a:r>
          </a:p>
          <a:p>
            <a:pPr lvl="1"/>
            <a:r>
              <a:rPr lang="en-US" dirty="1"/>
              <a:t>Financial accounting net income or loss of each Constituent Entity</a:t>
            </a:r>
          </a:p>
          <a:p>
            <a:pPr lvl="1"/>
            <a:r>
              <a:rPr lang="en-US" dirty="1"/>
              <a:t>As determined for Constituent Entity in preparing consolidated financial statements of the ultimate parent company (before consolidation adjustments)</a:t>
            </a:r>
          </a:p>
          <a:p>
            <a:pPr lvl="1"/>
            <a:r>
              <a:rPr lang="en-US" dirty="1"/>
              <a:t>If not “reasonably practicable” to use UPC accounting standard for a CE then may use another accounting standard if</a:t>
            </a:r>
          </a:p>
          <a:p>
            <a:pPr lvl="2"/>
            <a:r>
              <a:rPr lang="en-US" dirty="1"/>
              <a:t>Books are maintained under that standard</a:t>
            </a:r>
          </a:p>
          <a:p>
            <a:pPr lvl="2"/>
            <a:r>
              <a:rPr lang="en-US" dirty="1"/>
              <a:t>Information is reliable</a:t>
            </a:r>
          </a:p>
          <a:p>
            <a:pPr lvl="2"/>
            <a:r>
              <a:rPr lang="en-US" dirty="1"/>
              <a:t>Adjustment for permanent differences in excess of EUR1m to UPC accounting standard</a:t>
            </a:r>
          </a:p>
        </p:txBody>
      </p:sp>
    </p:spTree>
    <p:extLst>
      <p:ext uri="{BB962C8B-B14F-4D97-AF65-F5344CB8AC3E}">
        <p14:creationId xmlns:p14="http://schemas.microsoft.com/office/powerpoint/2010/main" val="30265220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CE3AD-9309-4EBA-B95C-FFA854B390F1}"/>
              </a:ext>
            </a:extLst>
          </p:cNvPr>
          <p:cNvSpPr>
            <a:spLocks noGrp="1"/>
          </p:cNvSpPr>
          <p:nvPr>
            <p:ph type="title"/>
          </p:nvPr>
        </p:nvSpPr>
        <p:spPr/>
        <p:txBody>
          <a:bodyPr>
            <a:normAutofit/>
          </a:bodyPr>
          <a:lstStyle/>
          <a:p>
            <a:r>
              <a:rPr lang="en-US" dirty="1"/>
              <a:t>GloBE Rules-Determining Income and Loss</a:t>
            </a:r>
            <a:endParaRPr lang="en-US">
              <a:highlight>
                <a:srgbClr val="FFFF00"/>
              </a:highlight>
            </a:endParaRPr>
          </a:p>
        </p:txBody>
      </p:sp>
      <p:sp>
        <p:nvSpPr>
          <p:cNvPr id="3" name="Content Placeholder 2">
            <a:extLst>
              <a:ext uri="{FF2B5EF4-FFF2-40B4-BE49-F238E27FC236}">
                <a16:creationId xmlns:a16="http://schemas.microsoft.com/office/drawing/2014/main" id="{8EEE602E-0CFA-4E1A-9814-344921CBED77}"/>
              </a:ext>
            </a:extLst>
          </p:cNvPr>
          <p:cNvSpPr>
            <a:spLocks noGrp="1"/>
          </p:cNvSpPr>
          <p:nvPr>
            <p:ph idx="1"/>
          </p:nvPr>
        </p:nvSpPr>
        <p:spPr/>
        <p:txBody>
          <a:bodyPr>
            <a:normAutofit fontScale="70000" lnSpcReduction="20000"/>
          </a:bodyPr>
          <a:lstStyle/>
          <a:p>
            <a:r>
              <a:rPr lang="en-US" dirty="1"/>
              <a:t>STEP 2: Make Adjustments</a:t>
            </a:r>
          </a:p>
          <a:p>
            <a:pPr lvl="1"/>
            <a:r>
              <a:rPr lang="en-US" dirty="1"/>
              <a:t>Financial Accounting Net Income or Loss as adjusted for: Net Taxes Expense; Excluded Dividends / Equity Gain or Loss;; Included Revaluation Method Gain or Loss; Gain or loss from disposition of assets and liabilities excluded; Asymmetric Foreign Currency Gains or Losses; Policy Disallowed Expenses; Prior Period Errors and Changes in Accounting Principles; and Accrued Pension Expense.</a:t>
            </a:r>
          </a:p>
          <a:p>
            <a:pPr lvl="1"/>
            <a:r>
              <a:rPr lang="en-US" dirty="1"/>
              <a:t>Stock-based compensation – elect to substitute tax deductible amount for financial statement expense. Five-year election. Adjustment for prior-years to reflect cumulative deduction.</a:t>
            </a:r>
          </a:p>
          <a:p>
            <a:pPr lvl="1"/>
            <a:r>
              <a:rPr lang="en-US" dirty="1"/>
              <a:t>Transactions between Constituent Entities must be recorded at the same amount and must be recorded as Arm’s Length Amount.</a:t>
            </a:r>
          </a:p>
          <a:p>
            <a:pPr lvl="1"/>
            <a:r>
              <a:rPr lang="en-US" dirty="1"/>
              <a:t>Tax Credits – “Qualified” are income. “Non-Qualified” are tax adjustments.</a:t>
            </a:r>
          </a:p>
          <a:p>
            <a:pPr lvl="1"/>
            <a:r>
              <a:rPr lang="en-US" dirty="1"/>
              <a:t>Assets/Liabilities that are subject to fair value or impairment accounting in Consolidated. May elect for “Realisation Principle”. Five year election. Applies to all entities in that jurisdiction. Applies to all assets and liabilities or may be limited to tangible assets or investment entities.</a:t>
            </a:r>
          </a:p>
          <a:p>
            <a:pPr lvl="1"/>
            <a:r>
              <a:rPr lang="en-US" dirty="1"/>
              <a:t>Aggregate Asset Gains</a:t>
            </a:r>
          </a:p>
          <a:p>
            <a:pPr lvl="1"/>
            <a:r>
              <a:rPr lang="en-US" dirty="1"/>
              <a:t>Exclude certain expenses attributable to Intragroup Financing Arrangement</a:t>
            </a:r>
          </a:p>
          <a:p>
            <a:pPr lvl="1"/>
            <a:r>
              <a:rPr lang="en-US" dirty="1"/>
              <a:t>Adjustments for corporate restructuring and holding structures and tax neutrality and dividend regimes</a:t>
            </a:r>
          </a:p>
        </p:txBody>
      </p:sp>
    </p:spTree>
    <p:extLst>
      <p:ext uri="{BB962C8B-B14F-4D97-AF65-F5344CB8AC3E}">
        <p14:creationId xmlns:p14="http://schemas.microsoft.com/office/powerpoint/2010/main" val="4621096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D4CF4-F101-429E-A241-8508365BDEE0}"/>
              </a:ext>
            </a:extLst>
          </p:cNvPr>
          <p:cNvSpPr>
            <a:spLocks noGrp="1"/>
          </p:cNvSpPr>
          <p:nvPr>
            <p:ph type="title"/>
          </p:nvPr>
        </p:nvSpPr>
        <p:spPr/>
        <p:txBody>
          <a:bodyPr>
            <a:normAutofit/>
          </a:bodyPr>
          <a:lstStyle/>
          <a:p>
            <a:r>
              <a:rPr lang="en-US" dirty="1"/>
              <a:t>GloBE Rules-Determining Income and Loss</a:t>
            </a:r>
            <a:endParaRPr lang="en-US">
              <a:highlight>
                <a:srgbClr val="FFFF00"/>
              </a:highlight>
            </a:endParaRPr>
          </a:p>
        </p:txBody>
      </p:sp>
      <p:sp>
        <p:nvSpPr>
          <p:cNvPr id="3" name="Content Placeholder 2">
            <a:extLst>
              <a:ext uri="{FF2B5EF4-FFF2-40B4-BE49-F238E27FC236}">
                <a16:creationId xmlns:a16="http://schemas.microsoft.com/office/drawing/2014/main" id="{8A8959B8-95D5-4CF5-8F15-17DA29E73D4B}"/>
              </a:ext>
            </a:extLst>
          </p:cNvPr>
          <p:cNvSpPr>
            <a:spLocks noGrp="1"/>
          </p:cNvSpPr>
          <p:nvPr>
            <p:ph idx="1"/>
          </p:nvPr>
        </p:nvSpPr>
        <p:spPr/>
        <p:txBody>
          <a:bodyPr>
            <a:normAutofit lnSpcReduction="10000"/>
          </a:bodyPr>
          <a:lstStyle/>
          <a:p>
            <a:r>
              <a:rPr lang="en-US" dirty="1"/>
              <a:t>STEP 3: Other considerations</a:t>
            </a:r>
          </a:p>
          <a:p>
            <a:pPr lvl="1"/>
            <a:r>
              <a:rPr lang="en-US" dirty="1"/>
              <a:t>International Shipping Income exclusion</a:t>
            </a:r>
          </a:p>
          <a:p>
            <a:pPr lvl="1"/>
            <a:r>
              <a:rPr lang="en-US" dirty="1"/>
              <a:t>Allocation of Income or Loss between a Main Entity and a Permanent Establishment</a:t>
            </a:r>
          </a:p>
          <a:p>
            <a:pPr lvl="1"/>
            <a:r>
              <a:rPr lang="en-US" dirty="1"/>
              <a:t>Calculated in accordance with actual standalone financial accounts of that PE or amount that would have been reflected in standalone accounts</a:t>
            </a:r>
          </a:p>
          <a:p>
            <a:pPr lvl="1"/>
            <a:r>
              <a:rPr lang="en-US" dirty="1"/>
              <a:t>Flow-through Entity</a:t>
            </a:r>
          </a:p>
          <a:p>
            <a:pPr lvl="2"/>
            <a:r>
              <a:rPr lang="en-US" dirty="1"/>
              <a:t>Allocated to a PE</a:t>
            </a:r>
          </a:p>
          <a:p>
            <a:pPr lvl="2"/>
            <a:r>
              <a:rPr lang="en-US" dirty="1"/>
              <a:t>Not Ultimate Parent Entity - flow-through to owners (e.g. partnership)</a:t>
            </a:r>
          </a:p>
          <a:p>
            <a:pPr lvl="2"/>
            <a:r>
              <a:rPr lang="en-US" dirty="1"/>
              <a:t>Ultimate Parent Entity – remains at that entity</a:t>
            </a:r>
          </a:p>
          <a:p>
            <a:pPr lvl="2"/>
            <a:r>
              <a:rPr lang="en-US" dirty="1"/>
              <a:t>Reduce proportion allocable to non-group entities in certain circumstances</a:t>
            </a:r>
          </a:p>
          <a:p>
            <a:endParaRPr lang="en-US"/>
          </a:p>
        </p:txBody>
      </p:sp>
    </p:spTree>
    <p:extLst>
      <p:ext uri="{BB962C8B-B14F-4D97-AF65-F5344CB8AC3E}">
        <p14:creationId xmlns:p14="http://schemas.microsoft.com/office/powerpoint/2010/main" val="2511397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3142E-0471-4AB4-A1E6-45FED9460D71}"/>
              </a:ext>
            </a:extLst>
          </p:cNvPr>
          <p:cNvSpPr>
            <a:spLocks noGrp="1"/>
          </p:cNvSpPr>
          <p:nvPr>
            <p:ph type="title"/>
          </p:nvPr>
        </p:nvSpPr>
        <p:spPr/>
        <p:txBody>
          <a:bodyPr/>
          <a:lstStyle/>
          <a:p>
            <a:r>
              <a:rPr lang="en-US" dirty="1"/>
              <a:t>GloBE Rules-Determine Adjusted Covered Taxes</a:t>
            </a:r>
            <a:endParaRPr lang="en-US">
              <a:highlight>
                <a:srgbClr val="FFFF00"/>
              </a:highlight>
            </a:endParaRPr>
          </a:p>
        </p:txBody>
      </p:sp>
      <p:sp>
        <p:nvSpPr>
          <p:cNvPr id="3" name="Content Placeholder 2">
            <a:extLst>
              <a:ext uri="{FF2B5EF4-FFF2-40B4-BE49-F238E27FC236}">
                <a16:creationId xmlns:a16="http://schemas.microsoft.com/office/drawing/2014/main" id="{AC77D7BB-0EAB-4B5F-AF76-586102ED3401}"/>
              </a:ext>
            </a:extLst>
          </p:cNvPr>
          <p:cNvSpPr>
            <a:spLocks noGrp="1"/>
          </p:cNvSpPr>
          <p:nvPr>
            <p:ph idx="1"/>
          </p:nvPr>
        </p:nvSpPr>
        <p:spPr/>
        <p:txBody>
          <a:bodyPr>
            <a:normAutofit fontScale="70000" lnSpcReduction="20000"/>
          </a:bodyPr>
          <a:lstStyle/>
          <a:p>
            <a:r>
              <a:rPr lang="en-US" dirty="1"/>
              <a:t>Start at current tax expense in respect of Covered Taxes as accrued in financial accounts and make adjustments.</a:t>
            </a:r>
          </a:p>
          <a:p>
            <a:pPr lvl="1"/>
            <a:r>
              <a:rPr lang="en-US" dirty="1"/>
              <a:t>Additions comprise Covered Taxes included above the line, certain loss deferred tax assets, tax payments for uncertain tax positions previously not deducted, Qualified Refundable Tax Credits</a:t>
            </a:r>
          </a:p>
          <a:p>
            <a:pPr lvl="1"/>
            <a:r>
              <a:rPr lang="en-US" dirty="1"/>
              <a:t>Deductions comprise tax related to excluded income, Non-Qualified Refundable Tax Credits, tax refunds, uncertain ions, accruals more than 3 years away.</a:t>
            </a:r>
          </a:p>
          <a:p>
            <a:r>
              <a:rPr lang="en-US" dirty="1"/>
              <a:t>The Covered Taxes</a:t>
            </a:r>
          </a:p>
          <a:p>
            <a:pPr lvl="1"/>
            <a:r>
              <a:rPr lang="en-US" dirty="1"/>
              <a:t>include tax on profits, tax on distributed profits, taxes in lieu, taxes on retained earnings and equity</a:t>
            </a:r>
          </a:p>
          <a:p>
            <a:pPr lvl="1"/>
            <a:r>
              <a:rPr lang="en-US" dirty="1"/>
              <a:t>exclude top-up taxes, disqualified refundable imputation tax, tax on returns to insurance policyholders</a:t>
            </a:r>
          </a:p>
          <a:p>
            <a:pPr lvl="1"/>
            <a:r>
              <a:rPr lang="en-US" dirty="1"/>
              <a:t>must be allocated to the correct constituent entity (PE, tax transparent entity, CFC, hybrids, distributions)</a:t>
            </a:r>
          </a:p>
          <a:p>
            <a:r>
              <a:rPr lang="en-US" dirty="1"/>
              <a:t>There is a mechanism to address temporary differences</a:t>
            </a:r>
          </a:p>
          <a:p>
            <a:r>
              <a:rPr lang="en-US" dirty="1"/>
              <a:t>Special election possible for NOLs</a:t>
            </a:r>
          </a:p>
          <a:p>
            <a:r>
              <a:rPr lang="en-US" dirty="1"/>
              <a:t>Rules on post-filing Adjustments and Tax Rate Changes</a:t>
            </a:r>
          </a:p>
        </p:txBody>
      </p:sp>
    </p:spTree>
    <p:extLst>
      <p:ext uri="{BB962C8B-B14F-4D97-AF65-F5344CB8AC3E}">
        <p14:creationId xmlns:p14="http://schemas.microsoft.com/office/powerpoint/2010/main" val="258120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20E93F-7040-4CC2-B7BA-4BF24FB7FEB2}"/>
              </a:ext>
            </a:extLst>
          </p:cNvPr>
          <p:cNvSpPr>
            <a:spLocks noGrp="1"/>
          </p:cNvSpPr>
          <p:nvPr>
            <p:ph type="ctrTitle"/>
          </p:nvPr>
        </p:nvSpPr>
        <p:spPr/>
        <p:txBody>
          <a:bodyPr>
            <a:normAutofit/>
          </a:bodyPr>
          <a:lstStyle/>
          <a:p>
            <a:r>
              <a:rPr lang="en-US" sz="4800" dirty="1"/>
              <a:t>Pillar 2 and Proposed Global 15% Corporate Minimum Tax - Panacea or Fiscal Chaos?</a:t>
            </a:r>
          </a:p>
        </p:txBody>
      </p:sp>
      <p:sp>
        <p:nvSpPr>
          <p:cNvPr id="7" name="Subtitle 6">
            <a:extLst>
              <a:ext uri="{FF2B5EF4-FFF2-40B4-BE49-F238E27FC236}">
                <a16:creationId xmlns:a16="http://schemas.microsoft.com/office/drawing/2014/main" id="{DF7803FD-8DF7-402F-8765-CED43F30BB55}"/>
              </a:ext>
            </a:extLst>
          </p:cNvPr>
          <p:cNvSpPr>
            <a:spLocks noGrp="1"/>
          </p:cNvSpPr>
          <p:nvPr>
            <p:ph type="subTitle" idx="1"/>
          </p:nvPr>
        </p:nvSpPr>
        <p:spPr>
          <a:xfrm>
            <a:off x="1524000" y="3602037"/>
            <a:ext cx="9144000" cy="2133599"/>
          </a:xfrm>
        </p:spPr>
        <p:txBody>
          <a:bodyPr>
            <a:normAutofit fontScale="32500" lnSpcReduction="20000"/>
          </a:bodyPr>
          <a:lstStyle/>
          <a:p>
            <a:r>
              <a:rPr lang="en-US" sz="4900" dirty="1"/>
              <a:t>Chair-Seth Entin (Greenberg Traurig - US)</a:t>
            </a:r>
          </a:p>
          <a:p>
            <a:r>
              <a:rPr lang="en-US" sz="4900" dirty="1"/>
              <a:t>Gabor Damjanovic (Forgo, Damjanovic &amp; Partners - Hungary)</a:t>
            </a:r>
          </a:p>
          <a:p>
            <a:r>
              <a:rPr lang="en-US" sz="4900" dirty="1"/>
              <a:t>Joe Duffy (Matheson – Ireland)</a:t>
            </a:r>
          </a:p>
          <a:p>
            <a:r>
              <a:rPr lang="en-US" sz="4900" dirty="1"/>
              <a:t>Wilhelm Haarmann (McDermott Will &amp; Emery – Germany)</a:t>
            </a:r>
          </a:p>
          <a:p>
            <a:r>
              <a:rPr lang="en-US" sz="4900" dirty="1"/>
              <a:t>Erika Jupe (Osborne Clarke – UK)</a:t>
            </a:r>
          </a:p>
          <a:p>
            <a:r>
              <a:rPr lang="en-US" sz="4900" dirty="1"/>
              <a:t>Jean Schaffner (Allen &amp; Overy – Luxembourg)</a:t>
            </a:r>
          </a:p>
          <a:p>
            <a:r>
              <a:rPr lang="en-US" sz="4900" dirty="1"/>
              <a:t>Clemens Schindler (Schindler Attorneys – Austria)</a:t>
            </a:r>
          </a:p>
          <a:p>
            <a:endParaRPr lang="en-US"/>
          </a:p>
        </p:txBody>
      </p:sp>
    </p:spTree>
    <p:extLst>
      <p:ext uri="{BB962C8B-B14F-4D97-AF65-F5344CB8AC3E}">
        <p14:creationId xmlns:p14="http://schemas.microsoft.com/office/powerpoint/2010/main" val="21892460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EFE73-1F80-4011-B7AB-34B08C2AA080}"/>
              </a:ext>
            </a:extLst>
          </p:cNvPr>
          <p:cNvSpPr>
            <a:spLocks noGrp="1"/>
          </p:cNvSpPr>
          <p:nvPr>
            <p:ph type="title"/>
          </p:nvPr>
        </p:nvSpPr>
        <p:spPr/>
        <p:txBody>
          <a:bodyPr/>
          <a:lstStyle/>
          <a:p>
            <a:r>
              <a:rPr lang="en-US" dirty="1"/>
              <a:t>GloBE Rules-Determine Effective Tax Rate and Top-Up Tax</a:t>
            </a:r>
            <a:endParaRPr lang="en-US">
              <a:highlight>
                <a:srgbClr val="FFFF00"/>
              </a:highlight>
            </a:endParaRPr>
          </a:p>
        </p:txBody>
      </p:sp>
      <p:sp>
        <p:nvSpPr>
          <p:cNvPr id="3" name="Content Placeholder 2">
            <a:extLst>
              <a:ext uri="{FF2B5EF4-FFF2-40B4-BE49-F238E27FC236}">
                <a16:creationId xmlns:a16="http://schemas.microsoft.com/office/drawing/2014/main" id="{F07E07A7-D551-414C-AA3C-198B8BC8F4DE}"/>
              </a:ext>
            </a:extLst>
          </p:cNvPr>
          <p:cNvSpPr>
            <a:spLocks noGrp="1"/>
          </p:cNvSpPr>
          <p:nvPr>
            <p:ph idx="1"/>
          </p:nvPr>
        </p:nvSpPr>
        <p:spPr/>
        <p:txBody>
          <a:bodyPr>
            <a:normAutofit fontScale="85000" lnSpcReduction="20000"/>
          </a:bodyPr>
          <a:lstStyle/>
          <a:p>
            <a:r>
              <a:rPr lang="en-US" dirty="1"/>
              <a:t>STEP 1: Calculate Effective Tax Rate for each jurisdiction for each fiscal year</a:t>
            </a:r>
          </a:p>
          <a:p>
            <a:pPr lvl="1"/>
            <a:r>
              <a:rPr lang="en-US" dirty="1"/>
              <a:t>ETR = Adjusted Covered Taxes / Net GloBE Income</a:t>
            </a:r>
          </a:p>
          <a:p>
            <a:r>
              <a:rPr lang="en-US" dirty="1"/>
              <a:t>STEP 2: Calculate Top-Up Tax</a:t>
            </a:r>
          </a:p>
          <a:p>
            <a:pPr lvl="1"/>
            <a:r>
              <a:rPr lang="en-US" dirty="1"/>
              <a:t>Top-Up Tax = (Top-Up Tax Percentage x Excess Profit) + Additional Current Top-Up Tax – Domestic Top-Up Tax</a:t>
            </a:r>
          </a:p>
          <a:p>
            <a:pPr lvl="2"/>
            <a:r>
              <a:rPr lang="en-US" dirty="1"/>
              <a:t>Top-Up Tax Percentage = Minimum Rate – ETR</a:t>
            </a:r>
          </a:p>
          <a:p>
            <a:pPr lvl="2"/>
            <a:r>
              <a:rPr lang="en-US" dirty="1"/>
              <a:t>Excess Profit = Net GloBE Income – Substance Based Income Exclusion</a:t>
            </a:r>
          </a:p>
          <a:p>
            <a:pPr lvl="2"/>
            <a:r>
              <a:rPr lang="en-US" dirty="1"/>
              <a:t>Additional Current Top-Up Tax</a:t>
            </a:r>
          </a:p>
          <a:p>
            <a:pPr lvl="2"/>
            <a:r>
              <a:rPr lang="en-US" dirty="1"/>
              <a:t>Domestic Top-Up Tax</a:t>
            </a:r>
          </a:p>
          <a:p>
            <a:r>
              <a:rPr lang="en-US" dirty="1"/>
              <a:t>DE Minimis Exemption</a:t>
            </a:r>
          </a:p>
          <a:p>
            <a:pPr lvl="1"/>
            <a:r>
              <a:rPr lang="en-US" dirty="1"/>
              <a:t>Average GloBE Revenue &lt; EUR 10 million</a:t>
            </a:r>
          </a:p>
          <a:p>
            <a:pPr lvl="1"/>
            <a:r>
              <a:rPr lang="en-US" dirty="1"/>
              <a:t>Average GloBE Income , EUR 1 million</a:t>
            </a:r>
          </a:p>
          <a:p>
            <a:r>
              <a:rPr lang="en-US" dirty="1"/>
              <a:t>Minority owned Constituent Entities</a:t>
            </a:r>
          </a:p>
          <a:p>
            <a:endParaRPr lang="en-US"/>
          </a:p>
        </p:txBody>
      </p:sp>
    </p:spTree>
    <p:extLst>
      <p:ext uri="{BB962C8B-B14F-4D97-AF65-F5344CB8AC3E}">
        <p14:creationId xmlns:p14="http://schemas.microsoft.com/office/powerpoint/2010/main" val="17135792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100E3-3353-4910-B008-38E5DE9418E2}"/>
              </a:ext>
            </a:extLst>
          </p:cNvPr>
          <p:cNvSpPr>
            <a:spLocks noGrp="1"/>
          </p:cNvSpPr>
          <p:nvPr>
            <p:ph type="title"/>
          </p:nvPr>
        </p:nvSpPr>
        <p:spPr/>
        <p:txBody>
          <a:bodyPr/>
          <a:lstStyle/>
          <a:p>
            <a:r>
              <a:rPr lang="en-US" dirty="1"/>
              <a:t>GloBE Rules-Ordering of IIR and UTPR</a:t>
            </a:r>
            <a:endParaRPr lang="en-US">
              <a:highlight>
                <a:srgbClr val="FFFF00"/>
              </a:highlight>
            </a:endParaRPr>
          </a:p>
        </p:txBody>
      </p:sp>
      <p:sp>
        <p:nvSpPr>
          <p:cNvPr id="3" name="Content Placeholder 2">
            <a:extLst>
              <a:ext uri="{FF2B5EF4-FFF2-40B4-BE49-F238E27FC236}">
                <a16:creationId xmlns:a16="http://schemas.microsoft.com/office/drawing/2014/main" id="{664C43BE-A265-4F7C-AF29-1F4B1EA450F0}"/>
              </a:ext>
            </a:extLst>
          </p:cNvPr>
          <p:cNvSpPr>
            <a:spLocks noGrp="1"/>
          </p:cNvSpPr>
          <p:nvPr>
            <p:ph idx="1"/>
          </p:nvPr>
        </p:nvSpPr>
        <p:spPr/>
        <p:txBody>
          <a:bodyPr/>
          <a:lstStyle/>
          <a:p>
            <a:r>
              <a:rPr lang="en-US" dirty="1"/>
              <a:t>IIR (Income Inclusion Rule)</a:t>
            </a:r>
          </a:p>
          <a:p>
            <a:pPr lvl="1"/>
            <a:r>
              <a:rPr lang="en-US" dirty="1"/>
              <a:t>Works by imposing a top-up tax on a parent entity in respect of low-taxed income of group entities</a:t>
            </a:r>
          </a:p>
          <a:p>
            <a:pPr lvl="1"/>
            <a:r>
              <a:rPr lang="en-US" dirty="1"/>
              <a:t>Applies on a top-down basis – typically applied by the UPE, but if UPE does not apply the IIR, then by an IPE</a:t>
            </a:r>
          </a:p>
          <a:p>
            <a:pPr lvl="1"/>
            <a:r>
              <a:rPr lang="en-US" dirty="1"/>
              <a:t>Makes structuring more difficult when GloBE is implemented</a:t>
            </a:r>
          </a:p>
          <a:p>
            <a:r>
              <a:rPr lang="en-US" dirty="1"/>
              <a:t>UTPR (Under Tax Payment Rule) </a:t>
            </a:r>
          </a:p>
          <a:p>
            <a:pPr lvl="1"/>
            <a:r>
              <a:rPr lang="en-US" dirty="1"/>
              <a:t>Works as a backstop to the IIR</a:t>
            </a:r>
          </a:p>
          <a:p>
            <a:pPr lvl="1"/>
            <a:r>
              <a:rPr lang="en-US" dirty="1"/>
              <a:t>Applies on a top-up basis where no qualifying IIR in UPE jurisdiction or UPE in a low tax jurisdiction</a:t>
            </a:r>
          </a:p>
          <a:p>
            <a:endParaRPr lang="en-US"/>
          </a:p>
        </p:txBody>
      </p:sp>
    </p:spTree>
    <p:extLst>
      <p:ext uri="{BB962C8B-B14F-4D97-AF65-F5344CB8AC3E}">
        <p14:creationId xmlns:p14="http://schemas.microsoft.com/office/powerpoint/2010/main" val="29836820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100E3-3353-4910-B008-38E5DE9418E2}"/>
              </a:ext>
            </a:extLst>
          </p:cNvPr>
          <p:cNvSpPr>
            <a:spLocks noGrp="1"/>
          </p:cNvSpPr>
          <p:nvPr>
            <p:ph type="title"/>
          </p:nvPr>
        </p:nvSpPr>
        <p:spPr/>
        <p:txBody>
          <a:bodyPr/>
          <a:lstStyle/>
          <a:p>
            <a:r>
              <a:rPr lang="en-US" dirty="1"/>
              <a:t>Subject to tax rule ("STTR")</a:t>
            </a:r>
          </a:p>
        </p:txBody>
      </p:sp>
      <p:sp>
        <p:nvSpPr>
          <p:cNvPr id="3" name="Content Placeholder 2">
            <a:extLst>
              <a:ext uri="{FF2B5EF4-FFF2-40B4-BE49-F238E27FC236}">
                <a16:creationId xmlns:a16="http://schemas.microsoft.com/office/drawing/2014/main" id="{664C43BE-A265-4F7C-AF29-1F4B1EA450F0}"/>
              </a:ext>
            </a:extLst>
          </p:cNvPr>
          <p:cNvSpPr>
            <a:spLocks noGrp="1"/>
          </p:cNvSpPr>
          <p:nvPr>
            <p:ph idx="1"/>
          </p:nvPr>
        </p:nvSpPr>
        <p:spPr/>
        <p:txBody>
          <a:bodyPr>
            <a:normAutofit fontScale="85000" lnSpcReduction="20000"/>
          </a:bodyPr>
          <a:lstStyle/>
          <a:p>
            <a:pPr marL="457200" marR="0" lvl="0" indent="-457200" algn="l" defTabSz="914400" fontAlgn="auto" rtl="0" eaLnBrk="1" latinLnBrk="0" hangingPunct="1">
              <a:lnSpc>
                <a:spcPct val="90000"/>
              </a:lnSpc>
              <a:spcBef>
                <a:spcPts val="600"/>
              </a:spcBef>
              <a:spcAft>
                <a:spcPts val="600"/>
              </a:spcAft>
              <a:buClrTx/>
              <a:buSzTx/>
              <a:buFont typeface="Arial" panose="020b0604020202020204" pitchFamily="34" charset="0"/>
              <a:buChar char="•"/>
              <a:defRPr/>
            </a:pPr>
            <a:r>
              <a:rPr kumimoji="0" lang="en-GB" b="0" i="0" u="none" strike="noStrike" kern="1200" cap="none" spc="0" normalizeH="0" baseline="0" noProof="0" dirty="1">
                <a:ln>
                  <a:noFill/>
                </a:ln>
                <a:solidFill>
                  <a:prstClr val="black"/>
                </a:solidFill>
                <a:effectLst/>
                <a:uLnTx/>
                <a:uFillTx/>
                <a:latin typeface="Calibri" panose="020f0502020204030204"/>
                <a:ea typeface="+mn-ea"/>
                <a:cs typeface="+mn-cs"/>
              </a:rPr>
              <a:t>STTR rules to apply in addition to GLoBE rules to "protect" developing nations</a:t>
            </a:r>
          </a:p>
          <a:p>
            <a:pPr marL="457200" marR="0" lvl="0" indent="-457200" algn="l" defTabSz="914400" fontAlgn="auto" rtl="0" eaLnBrk="1" latinLnBrk="0" hangingPunct="1">
              <a:lnSpc>
                <a:spcPct val="90000"/>
              </a:lnSpc>
              <a:spcBef>
                <a:spcPts val="600"/>
              </a:spcBef>
              <a:spcAft>
                <a:spcPts val="600"/>
              </a:spcAft>
              <a:buClrTx/>
              <a:buSzTx/>
              <a:buFont typeface="Arial" panose="020b0604020202020204" pitchFamily="34" charset="0"/>
              <a:buChar char="•"/>
              <a:defRPr/>
            </a:pPr>
            <a:r>
              <a:rPr kumimoji="0" lang="en-GB" b="0" i="0" u="none" strike="noStrike" kern="1200" cap="none" spc="0" normalizeH="0" baseline="0" noProof="0" dirty="1">
                <a:ln>
                  <a:noFill/>
                </a:ln>
                <a:solidFill>
                  <a:prstClr val="black"/>
                </a:solidFill>
                <a:effectLst/>
                <a:uLnTx/>
                <a:uFillTx/>
                <a:latin typeface="Calibri" panose="020f0502020204030204"/>
                <a:ea typeface="+mn-ea"/>
                <a:cs typeface="+mn-cs"/>
              </a:rPr>
              <a:t>Detail of rules expected "in the early part of 2022"</a:t>
            </a:r>
          </a:p>
          <a:p>
            <a:pPr marL="457200" marR="0" lvl="0" indent="-457200" algn="l" defTabSz="914400" fontAlgn="auto" rtl="0" eaLnBrk="1" latinLnBrk="0" hangingPunct="1">
              <a:lnSpc>
                <a:spcPct val="90000"/>
              </a:lnSpc>
              <a:spcBef>
                <a:spcPts val="600"/>
              </a:spcBef>
              <a:spcAft>
                <a:spcPts val="600"/>
              </a:spcAft>
              <a:buClrTx/>
              <a:buSzTx/>
              <a:buFont typeface="Arial" panose="020b0604020202020204" pitchFamily="34" charset="0"/>
              <a:buChar char="•"/>
              <a:defRPr/>
            </a:pPr>
            <a:r>
              <a:rPr kumimoji="0" lang="en-GB" b="0" i="0" u="none" strike="noStrike" kern="1200" cap="none" spc="0" normalizeH="0" baseline="0" noProof="0" dirty="1">
                <a:ln>
                  <a:noFill/>
                </a:ln>
                <a:solidFill>
                  <a:prstClr val="black"/>
                </a:solidFill>
                <a:effectLst/>
                <a:uLnTx/>
                <a:uFillTx/>
                <a:latin typeface="Calibri" panose="020f0502020204030204"/>
                <a:ea typeface="+mn-ea"/>
                <a:cs typeface="+mn-cs"/>
              </a:rPr>
              <a:t>Revision to Model Treaty/MLI to be used for implementation</a:t>
            </a:r>
          </a:p>
          <a:p>
            <a:pPr marL="457200" marR="0" lvl="0" indent="-457200" algn="l" defTabSz="914400" fontAlgn="auto" rtl="0" eaLnBrk="1" latinLnBrk="0" hangingPunct="1">
              <a:lnSpc>
                <a:spcPct val="90000"/>
              </a:lnSpc>
              <a:spcBef>
                <a:spcPts val="600"/>
              </a:spcBef>
              <a:spcAft>
                <a:spcPts val="600"/>
              </a:spcAft>
              <a:buClrTx/>
              <a:buSzTx/>
              <a:buFont typeface="Arial" panose="020b0604020202020204" pitchFamily="34" charset="0"/>
              <a:buChar char="•"/>
              <a:defRPr/>
            </a:pPr>
            <a:r>
              <a:rPr kumimoji="0" lang="en-GB" b="0" i="0" u="none" strike="noStrike" kern="1200" cap="none" spc="0" normalizeH="0" baseline="0" noProof="0" dirty="1">
                <a:ln>
                  <a:noFill/>
                </a:ln>
                <a:solidFill>
                  <a:prstClr val="black"/>
                </a:solidFill>
                <a:effectLst/>
                <a:uLnTx/>
                <a:uFillTx/>
                <a:latin typeface="Calibri" panose="020f0502020204030204"/>
                <a:ea typeface="+mn-ea"/>
                <a:cs typeface="+mn-cs"/>
              </a:rPr>
              <a:t>Additional article to be included in Bilateral Tax Treaties</a:t>
            </a:r>
          </a:p>
          <a:p>
            <a:pPr marL="457200" marR="0" lvl="0" indent="-457200" algn="l" defTabSz="914400" fontAlgn="auto" rtl="0" eaLnBrk="1" latinLnBrk="0" hangingPunct="1">
              <a:lnSpc>
                <a:spcPct val="90000"/>
              </a:lnSpc>
              <a:spcBef>
                <a:spcPts val="600"/>
              </a:spcBef>
              <a:spcAft>
                <a:spcPts val="600"/>
              </a:spcAft>
              <a:buClrTx/>
              <a:buSzTx/>
              <a:buFont typeface="Arial" panose="020b0604020202020204" pitchFamily="34" charset="0"/>
              <a:buChar char="•"/>
              <a:defRPr/>
            </a:pPr>
            <a:r>
              <a:rPr kumimoji="0" lang="en-GB" b="0" i="0" u="none" strike="noStrike" kern="1200" cap="none" spc="0" normalizeH="0" baseline="0" noProof="0" dirty="1">
                <a:ln>
                  <a:noFill/>
                </a:ln>
                <a:solidFill>
                  <a:prstClr val="black"/>
                </a:solidFill>
                <a:effectLst/>
                <a:uLnTx/>
                <a:uFillTx/>
                <a:latin typeface="Calibri" panose="020f0502020204030204"/>
                <a:ea typeface="+mn-ea"/>
                <a:cs typeface="+mn-cs"/>
              </a:rPr>
              <a:t>Allows jurisdictions to impose a top-up WHT on certain outbound payments:</a:t>
            </a:r>
          </a:p>
          <a:p>
            <a:pPr marL="1177200" marR="0" lvl="3" indent="-457200" algn="l" defTabSz="914400" fontAlgn="auto" rtl="0" eaLnBrk="1" latinLnBrk="0" hangingPunct="1">
              <a:lnSpc>
                <a:spcPct val="90000"/>
              </a:lnSpc>
              <a:spcBef>
                <a:spcPts val="600"/>
              </a:spcBef>
              <a:spcAft>
                <a:spcPts val="600"/>
              </a:spcAft>
              <a:buClrTx/>
              <a:buSzTx/>
              <a:buFont typeface="Arial" panose="020b0604020202020204" pitchFamily="34" charset="0"/>
              <a:buChar char="•"/>
              <a:defRPr/>
            </a:pPr>
            <a:r>
              <a:rPr kumimoji="0" lang="en-GB" sz="2800" b="0" i="0" u="none" strike="noStrike" kern="1200" cap="none" spc="0" normalizeH="0" baseline="0" noProof="0" dirty="1">
                <a:ln>
                  <a:noFill/>
                </a:ln>
                <a:solidFill>
                  <a:prstClr val="black"/>
                </a:solidFill>
                <a:effectLst/>
                <a:uLnTx/>
                <a:uFillTx/>
                <a:latin typeface="Calibri" panose="020f0502020204030204"/>
                <a:ea typeface="+mn-ea"/>
                <a:cs typeface="+mn-cs"/>
              </a:rPr>
              <a:t>between related parties</a:t>
            </a:r>
          </a:p>
          <a:p>
            <a:pPr marL="1177200" marR="0" lvl="3" indent="-457200" algn="l" defTabSz="914400" fontAlgn="auto" rtl="0" eaLnBrk="1" latinLnBrk="0" hangingPunct="1">
              <a:lnSpc>
                <a:spcPct val="90000"/>
              </a:lnSpc>
              <a:spcBef>
                <a:spcPts val="600"/>
              </a:spcBef>
              <a:spcAft>
                <a:spcPts val="600"/>
              </a:spcAft>
              <a:buClrTx/>
              <a:buSzTx/>
              <a:buFont typeface="Arial" panose="020b0604020202020204" pitchFamily="34" charset="0"/>
              <a:buChar char="•"/>
              <a:defRPr/>
            </a:pPr>
            <a:r>
              <a:rPr kumimoji="0" lang="en-GB" sz="2800" b="0" i="0" u="none" strike="noStrike" kern="1200" cap="none" spc="0" normalizeH="0" baseline="0" noProof="0" dirty="1">
                <a:ln>
                  <a:noFill/>
                </a:ln>
                <a:solidFill>
                  <a:prstClr val="black"/>
                </a:solidFill>
                <a:effectLst/>
                <a:uLnTx/>
                <a:uFillTx/>
                <a:latin typeface="Calibri" panose="020f0502020204030204"/>
                <a:ea typeface="+mn-ea"/>
                <a:cs typeface="+mn-cs"/>
              </a:rPr>
              <a:t>taxed at nominal rate of &lt;9% </a:t>
            </a:r>
          </a:p>
          <a:p>
            <a:pPr marL="457200" marR="0" lvl="2" indent="-457200" algn="l" defTabSz="914400" fontAlgn="auto" rtl="0" eaLnBrk="1" latinLnBrk="0" hangingPunct="1">
              <a:lnSpc>
                <a:spcPct val="90000"/>
              </a:lnSpc>
              <a:spcBef>
                <a:spcPts val="600"/>
              </a:spcBef>
              <a:spcAft>
                <a:spcPts val="600"/>
              </a:spcAft>
              <a:buClrTx/>
              <a:buSzTx/>
              <a:buFont typeface="Arial" panose="020b0604020202020204" pitchFamily="34" charset="0"/>
              <a:buChar char="•"/>
              <a:defRPr/>
            </a:pPr>
            <a:r>
              <a:rPr kumimoji="0" lang="en-GB" sz="2800" b="0" i="0" u="none" strike="noStrike" kern="1200" cap="none" spc="0" normalizeH="0" baseline="0" noProof="0" dirty="1">
                <a:ln>
                  <a:noFill/>
                </a:ln>
                <a:solidFill>
                  <a:prstClr val="black"/>
                </a:solidFill>
                <a:effectLst/>
                <a:uLnTx/>
                <a:uFillTx/>
                <a:latin typeface="Calibri" panose="020f0502020204030204"/>
                <a:ea typeface="+mn-ea"/>
                <a:cs typeface="+mn-cs"/>
              </a:rPr>
              <a:t>Excluded person rules and materiality thresholds expected to apply</a:t>
            </a:r>
          </a:p>
          <a:p>
            <a:pPr marL="457200" marR="0" lvl="2" indent="-457200" algn="l" defTabSz="914400" fontAlgn="auto" rtl="0" eaLnBrk="1" latinLnBrk="0" hangingPunct="1">
              <a:lnSpc>
                <a:spcPct val="90000"/>
              </a:lnSpc>
              <a:spcBef>
                <a:spcPts val="600"/>
              </a:spcBef>
              <a:spcAft>
                <a:spcPts val="600"/>
              </a:spcAft>
              <a:buClrTx/>
              <a:buSzTx/>
              <a:buFont typeface="Arial" panose="020b0604020202020204" pitchFamily="34" charset="0"/>
              <a:buChar char="•"/>
              <a:defRPr/>
            </a:pPr>
            <a:r>
              <a:rPr kumimoji="0" lang="en-GB" sz="2800" b="0" i="0" u="none" strike="noStrike" kern="1200" cap="none" spc="0" normalizeH="0" baseline="0" noProof="0" dirty="1">
                <a:ln>
                  <a:noFill/>
                </a:ln>
                <a:solidFill>
                  <a:prstClr val="black"/>
                </a:solidFill>
                <a:effectLst/>
                <a:uLnTx/>
                <a:uFillTx/>
                <a:latin typeface="Calibri" panose="020f0502020204030204"/>
                <a:ea typeface="+mn-ea"/>
                <a:cs typeface="+mn-cs"/>
              </a:rPr>
              <a:t>Covered payments – interest, royalties and possibly gains on mobile assets</a:t>
            </a:r>
          </a:p>
          <a:p>
            <a:endParaRPr lang="en-US"/>
          </a:p>
        </p:txBody>
      </p:sp>
    </p:spTree>
    <p:extLst>
      <p:ext uri="{BB962C8B-B14F-4D97-AF65-F5344CB8AC3E}">
        <p14:creationId xmlns:p14="http://schemas.microsoft.com/office/powerpoint/2010/main" val="42138160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516896-5FFE-4E06-8FE7-E0F5A4E87A25}"/>
              </a:ext>
            </a:extLst>
          </p:cNvPr>
          <p:cNvSpPr>
            <a:spLocks noGrp="1"/>
          </p:cNvSpPr>
          <p:nvPr>
            <p:ph type="title"/>
          </p:nvPr>
        </p:nvSpPr>
        <p:spPr>
          <a:xfrm>
            <a:off x="838200" y="2766218"/>
            <a:ext cx="10515600" cy="1325563"/>
          </a:xfrm>
        </p:spPr>
        <p:txBody>
          <a:bodyPr/>
          <a:lstStyle/>
          <a:p>
            <a:pPr algn="ctr"/>
            <a:r>
              <a:rPr lang="en-US" b="1" dirty="1"/>
              <a:t>Selected Issues </a:t>
            </a:r>
          </a:p>
        </p:txBody>
      </p:sp>
    </p:spTree>
    <p:extLst>
      <p:ext uri="{BB962C8B-B14F-4D97-AF65-F5344CB8AC3E}">
        <p14:creationId xmlns:p14="http://schemas.microsoft.com/office/powerpoint/2010/main" val="15460403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4DE6E-DF34-4475-A2D1-C4F678C4373F}"/>
              </a:ext>
            </a:extLst>
          </p:cNvPr>
          <p:cNvSpPr>
            <a:spLocks noGrp="1"/>
          </p:cNvSpPr>
          <p:nvPr>
            <p:ph type="title"/>
          </p:nvPr>
        </p:nvSpPr>
        <p:spPr/>
        <p:txBody>
          <a:bodyPr/>
          <a:lstStyle/>
          <a:p>
            <a:r>
              <a:rPr lang="en-US" dirty="1"/>
              <a:t>Participation-Mandatory or Optional? </a:t>
            </a:r>
            <a:endParaRPr lang="en-US">
              <a:highlight>
                <a:srgbClr val="FFFF00"/>
              </a:highlight>
            </a:endParaRPr>
          </a:p>
        </p:txBody>
      </p:sp>
      <p:sp>
        <p:nvSpPr>
          <p:cNvPr id="3" name="Content Placeholder 2">
            <a:extLst>
              <a:ext uri="{FF2B5EF4-FFF2-40B4-BE49-F238E27FC236}">
                <a16:creationId xmlns:a16="http://schemas.microsoft.com/office/drawing/2014/main" id="{CDED58A4-750C-4A8E-ABB0-7E5A3E737D05}"/>
              </a:ext>
            </a:extLst>
          </p:cNvPr>
          <p:cNvSpPr>
            <a:spLocks noGrp="1"/>
          </p:cNvSpPr>
          <p:nvPr>
            <p:ph idx="1"/>
          </p:nvPr>
        </p:nvSpPr>
        <p:spPr/>
        <p:txBody>
          <a:bodyPr>
            <a:normAutofit fontScale="77500" lnSpcReduction="20000"/>
          </a:bodyPr>
          <a:lstStyle/>
          <a:p>
            <a:r>
              <a:rPr lang="en-US" dirty="1"/>
              <a:t>Countries are free to introduce Pillar II. However, Countries which agree to the international introduction of Pillar II have to accept that other countries introduce Pillar II with the consequence that the companies in countries which do not introduce Pillar II might be affected. - What happens if countries do not agree to Pillar II if their companies are  affected by Pillar II, in particular if the DTT is violated?</a:t>
            </a:r>
          </a:p>
          <a:p>
            <a:endParaRPr lang="en-US"/>
          </a:p>
          <a:p>
            <a:r>
              <a:rPr lang="en-US" dirty="1"/>
              <a:t>If UPE is in a country which has not accepted Pillar II, then the subholdings take over the function of the UPE. </a:t>
            </a:r>
          </a:p>
          <a:p>
            <a:pPr marL="0" indent="0">
              <a:buNone/>
            </a:pPr>
            <a:r>
              <a:rPr lang="en-US" dirty="1"/>
              <a:t>     </a:t>
            </a:r>
          </a:p>
          <a:p>
            <a:r>
              <a:rPr lang="en-US" dirty="1"/>
              <a:t>The EU Commission wants to have a directive for an international minimum tax (following the OECD outline) which requires, however, that all EU countries agree to that directive which is a requirement to become effective. Up to now, it is unclear whether consent can be reached. Question is whether non-EU countries which are members of EEA or EFTA will also implement laws in line with the EU-directive. What does the UK? </a:t>
            </a:r>
          </a:p>
          <a:p>
            <a:endParaRPr lang="en-US"/>
          </a:p>
        </p:txBody>
      </p:sp>
    </p:spTree>
    <p:extLst>
      <p:ext uri="{BB962C8B-B14F-4D97-AF65-F5344CB8AC3E}">
        <p14:creationId xmlns:p14="http://schemas.microsoft.com/office/powerpoint/2010/main" val="11311587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164372-5496-4014-9908-A9A7F30FFFF1}"/>
              </a:ext>
            </a:extLst>
          </p:cNvPr>
          <p:cNvSpPr>
            <a:spLocks noGrp="1"/>
          </p:cNvSpPr>
          <p:nvPr>
            <p:ph type="title"/>
          </p:nvPr>
        </p:nvSpPr>
        <p:spPr/>
        <p:txBody>
          <a:bodyPr/>
          <a:lstStyle/>
          <a:p>
            <a:r>
              <a:rPr lang="en-US" dirty="1"/>
              <a:t>U.S. Perspective </a:t>
            </a:r>
          </a:p>
        </p:txBody>
      </p:sp>
      <p:sp>
        <p:nvSpPr>
          <p:cNvPr id="5" name="Content Placeholder 4">
            <a:extLst>
              <a:ext uri="{FF2B5EF4-FFF2-40B4-BE49-F238E27FC236}">
                <a16:creationId xmlns:a16="http://schemas.microsoft.com/office/drawing/2014/main" id="{2AB764E9-4090-4ECB-B0F4-8C10C4F012A8}"/>
              </a:ext>
            </a:extLst>
          </p:cNvPr>
          <p:cNvSpPr>
            <a:spLocks noGrp="1"/>
          </p:cNvSpPr>
          <p:nvPr>
            <p:ph sz="half" idx="1"/>
          </p:nvPr>
        </p:nvSpPr>
        <p:spPr>
          <a:xfrm>
            <a:off x="730624" y="1565648"/>
            <a:ext cx="3358662" cy="4351338"/>
          </a:xfrm>
        </p:spPr>
        <p:txBody>
          <a:bodyPr>
            <a:normAutofit fontScale="70000" lnSpcReduction="20000"/>
          </a:bodyPr>
          <a:lstStyle/>
          <a:p>
            <a:pPr marL="0" indent="0">
              <a:buNone/>
            </a:pPr>
            <a:r>
              <a:rPr lang="en-US" u="sng" dirty="1"/>
              <a:t>Pillar Two</a:t>
            </a:r>
          </a:p>
          <a:p>
            <a:r>
              <a:rPr lang="en-US" dirty="1"/>
              <a:t>15% minimum rate</a:t>
            </a:r>
          </a:p>
          <a:p>
            <a:r>
              <a:rPr lang="en-US" dirty="1"/>
              <a:t>Applies only to groups with revenue of at least €750 million</a:t>
            </a:r>
          </a:p>
          <a:p>
            <a:r>
              <a:rPr lang="en-US" dirty="1"/>
              <a:t>Substance based carve-outs: 8% of carrying value of tangible assets +10% of payroll costs, both phasing down to 5% over to years</a:t>
            </a:r>
          </a:p>
          <a:p>
            <a:r>
              <a:rPr lang="en-US" dirty="1"/>
              <a:t>Applies on a country-by-country basis</a:t>
            </a:r>
          </a:p>
          <a:p>
            <a:r>
              <a:rPr lang="en-US" dirty="1"/>
              <a:t>100% credit for covered taxes</a:t>
            </a:r>
          </a:p>
          <a:p>
            <a:r>
              <a:rPr lang="en-US" dirty="1"/>
              <a:t>Carry forward of losses </a:t>
            </a:r>
          </a:p>
          <a:p>
            <a:endParaRPr lang="en-US"/>
          </a:p>
        </p:txBody>
      </p:sp>
      <p:sp>
        <p:nvSpPr>
          <p:cNvPr id="7" name="Content Placeholder 4">
            <a:extLst>
              <a:ext uri="{FF2B5EF4-FFF2-40B4-BE49-F238E27FC236}">
                <a16:creationId xmlns:a16="http://schemas.microsoft.com/office/drawing/2014/main" id="{F1C6AC97-DECA-43F8-9725-3AF40EBCE26D}"/>
              </a:ext>
            </a:extLst>
          </p:cNvPr>
          <p:cNvSpPr txBox="1"/>
          <p:nvPr/>
        </p:nvSpPr>
        <p:spPr>
          <a:xfrm>
            <a:off x="4362881" y="1544544"/>
            <a:ext cx="3358662" cy="4351338"/>
          </a:xfrm>
          <a:prstGeom prst="rect"/>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1"/>
              <a:t>Current GILTI</a:t>
            </a:r>
          </a:p>
          <a:p>
            <a:r>
              <a:rPr lang="en-US" dirty="1"/>
              <a:t>10% through 2025; 13.125% hereafter</a:t>
            </a:r>
          </a:p>
          <a:p>
            <a:r>
              <a:rPr lang="en-US" dirty="1"/>
              <a:t>No minimum threshold</a:t>
            </a:r>
          </a:p>
          <a:p>
            <a:r>
              <a:rPr lang="en-US" dirty="1"/>
              <a:t>&gt;50% U.S. ownership </a:t>
            </a:r>
          </a:p>
          <a:p>
            <a:r>
              <a:rPr lang="en-US" dirty="1"/>
              <a:t>“QBAI” exclusion: 10% of tax basis in tangible depreciable property</a:t>
            </a:r>
          </a:p>
          <a:p>
            <a:r>
              <a:rPr lang="en-US" dirty="1"/>
              <a:t>Not on a country-by-country basis (cross-crediting allowed)</a:t>
            </a:r>
          </a:p>
          <a:p>
            <a:r>
              <a:rPr lang="en-US" dirty="1"/>
              <a:t>High tax exception (effective tax rate 18.9% or more)</a:t>
            </a:r>
          </a:p>
          <a:p>
            <a:r>
              <a:rPr lang="en-US" dirty="1"/>
              <a:t>80% foreign tax credit</a:t>
            </a:r>
          </a:p>
          <a:p>
            <a:r>
              <a:rPr lang="en-US" dirty="1"/>
              <a:t>No loss or foreign tax credit carryforwards </a:t>
            </a:r>
          </a:p>
          <a:p>
            <a:endParaRPr lang="en-US"/>
          </a:p>
        </p:txBody>
      </p:sp>
      <p:sp>
        <p:nvSpPr>
          <p:cNvPr id="8" name="Content Placeholder 4">
            <a:extLst>
              <a:ext uri="{FF2B5EF4-FFF2-40B4-BE49-F238E27FC236}">
                <a16:creationId xmlns:a16="http://schemas.microsoft.com/office/drawing/2014/main" id="{BBE6E6B6-1039-45C8-9FE7-0D84D2CFA8A4}"/>
              </a:ext>
            </a:extLst>
          </p:cNvPr>
          <p:cNvSpPr txBox="1"/>
          <p:nvPr/>
        </p:nvSpPr>
        <p:spPr>
          <a:xfrm>
            <a:off x="7887562" y="1404284"/>
            <a:ext cx="3358662" cy="4351338"/>
          </a:xfrm>
          <a:prstGeom prst="rect"/>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u="sng" dirty="1"/>
              <a:t>Changes to GILTI Per Build Back Better Act (Pending)</a:t>
            </a:r>
          </a:p>
          <a:p>
            <a:r>
              <a:rPr lang="en-US" sz="2400" dirty="1"/>
              <a:t>15% rate</a:t>
            </a:r>
          </a:p>
          <a:p>
            <a:r>
              <a:rPr lang="en-US" sz="2400" dirty="1"/>
              <a:t>Reduces QBAI exclusion to 5%</a:t>
            </a:r>
          </a:p>
          <a:p>
            <a:r>
              <a:rPr lang="en-US" sz="2400" dirty="1"/>
              <a:t>Country-by-country basis (no blending)</a:t>
            </a:r>
          </a:p>
          <a:p>
            <a:r>
              <a:rPr lang="en-US" sz="2400" dirty="1"/>
              <a:t>95% foreign tax credit</a:t>
            </a:r>
          </a:p>
          <a:p>
            <a:r>
              <a:rPr lang="en-US" sz="2400" dirty="1"/>
              <a:t>5 and then 10-year foreign tax credit carryforward; 1-year loss carryforward  </a:t>
            </a:r>
          </a:p>
          <a:p>
            <a:r>
              <a:rPr lang="en-US" sz="2400" dirty="1"/>
              <a:t>Changes mostly effective in 2023</a:t>
            </a:r>
          </a:p>
        </p:txBody>
      </p:sp>
    </p:spTree>
    <p:extLst>
      <p:ext uri="{BB962C8B-B14F-4D97-AF65-F5344CB8AC3E}">
        <p14:creationId xmlns:p14="http://schemas.microsoft.com/office/powerpoint/2010/main" val="3168243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9EAFC-254F-4B9C-AFEB-78E5A5DB9739}"/>
              </a:ext>
            </a:extLst>
          </p:cNvPr>
          <p:cNvSpPr>
            <a:spLocks noGrp="1"/>
          </p:cNvSpPr>
          <p:nvPr>
            <p:ph type="title"/>
          </p:nvPr>
        </p:nvSpPr>
        <p:spPr/>
        <p:txBody>
          <a:bodyPr/>
          <a:lstStyle/>
          <a:p>
            <a:r>
              <a:rPr lang="en-US" dirty="1"/>
              <a:t>U.S. Perspective (Con’t)</a:t>
            </a:r>
          </a:p>
        </p:txBody>
      </p:sp>
      <p:sp>
        <p:nvSpPr>
          <p:cNvPr id="3" name="Content Placeholder 2">
            <a:extLst>
              <a:ext uri="{FF2B5EF4-FFF2-40B4-BE49-F238E27FC236}">
                <a16:creationId xmlns:a16="http://schemas.microsoft.com/office/drawing/2014/main" id="{5A3ED949-167F-4D91-9907-F0AA7525DFBF}"/>
              </a:ext>
            </a:extLst>
          </p:cNvPr>
          <p:cNvSpPr>
            <a:spLocks noGrp="1"/>
          </p:cNvSpPr>
          <p:nvPr>
            <p:ph sz="half" idx="1"/>
          </p:nvPr>
        </p:nvSpPr>
        <p:spPr/>
        <p:txBody>
          <a:bodyPr>
            <a:normAutofit fontScale="85000" lnSpcReduction="20000"/>
          </a:bodyPr>
          <a:lstStyle/>
          <a:p>
            <a:pPr marL="0" indent="0">
              <a:buNone/>
            </a:pPr>
            <a:r>
              <a:rPr lang="en-US" u="sng" dirty="1"/>
              <a:t>Current BEAT (Base Erosion and Anti-Abuse Tax) Rules</a:t>
            </a:r>
          </a:p>
          <a:p>
            <a:r>
              <a:rPr lang="en-US" dirty="1"/>
              <a:t>Minimum-tax add-on: 10% (12.5% after 2025) tax on deductible payments to foreign related parties</a:t>
            </a:r>
          </a:p>
          <a:p>
            <a:r>
              <a:rPr lang="en-US" dirty="1"/>
              <a:t>$500 million groupwide revenue minimum</a:t>
            </a:r>
          </a:p>
          <a:p>
            <a:r>
              <a:rPr lang="en-US" dirty="1"/>
              <a:t>Applies only to a corporation that makes more than 3% of its total deductible payments to non-U.S. affiliates (2% for groups that include banks and securities dealers)</a:t>
            </a:r>
          </a:p>
          <a:p>
            <a:r>
              <a:rPr lang="en-US" dirty="1"/>
              <a:t>Not applicable to cost of goods sold</a:t>
            </a:r>
          </a:p>
        </p:txBody>
      </p:sp>
      <p:sp>
        <p:nvSpPr>
          <p:cNvPr id="4" name="Content Placeholder 3">
            <a:extLst>
              <a:ext uri="{FF2B5EF4-FFF2-40B4-BE49-F238E27FC236}">
                <a16:creationId xmlns:a16="http://schemas.microsoft.com/office/drawing/2014/main" id="{AC5F618A-F03D-4C56-BCCD-DF4218B061DC}"/>
              </a:ext>
            </a:extLst>
          </p:cNvPr>
          <p:cNvSpPr>
            <a:spLocks noGrp="1"/>
          </p:cNvSpPr>
          <p:nvPr>
            <p:ph sz="half" idx="2"/>
          </p:nvPr>
        </p:nvSpPr>
        <p:spPr/>
        <p:txBody>
          <a:bodyPr>
            <a:normAutofit fontScale="85000" lnSpcReduction="20000"/>
          </a:bodyPr>
          <a:lstStyle/>
          <a:p>
            <a:pPr marL="0" indent="0">
              <a:buNone/>
            </a:pPr>
            <a:r>
              <a:rPr lang="en-US" u="sng" dirty="1"/>
              <a:t>BEAT Per Build Back Better Act (Pending)</a:t>
            </a:r>
          </a:p>
          <a:p>
            <a:r>
              <a:rPr lang="en-US" dirty="1"/>
              <a:t>Rate increased gradually over time to 12.5%, 15%, 18%</a:t>
            </a:r>
          </a:p>
          <a:p>
            <a:r>
              <a:rPr lang="en-US" dirty="1"/>
              <a:t>Revised the formula for calculating the income amount subject to BEAT (e.g., limits cost of goods sold exception)</a:t>
            </a:r>
          </a:p>
          <a:p>
            <a:r>
              <a:rPr lang="en-US" dirty="1"/>
              <a:t>Eliminates the 3%/2% exception</a:t>
            </a:r>
          </a:p>
          <a:p>
            <a:r>
              <a:rPr lang="en-US" dirty="1"/>
              <a:t>Exception for payments to high-tax recipients</a:t>
            </a:r>
          </a:p>
        </p:txBody>
      </p:sp>
    </p:spTree>
    <p:extLst>
      <p:ext uri="{BB962C8B-B14F-4D97-AF65-F5344CB8AC3E}">
        <p14:creationId xmlns:p14="http://schemas.microsoft.com/office/powerpoint/2010/main" val="34914951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043F6-E750-46BA-9EE4-791E742181ED}"/>
              </a:ext>
            </a:extLst>
          </p:cNvPr>
          <p:cNvSpPr>
            <a:spLocks noGrp="1"/>
          </p:cNvSpPr>
          <p:nvPr>
            <p:ph type="title"/>
          </p:nvPr>
        </p:nvSpPr>
        <p:spPr/>
        <p:txBody>
          <a:bodyPr>
            <a:normAutofit/>
          </a:bodyPr>
          <a:lstStyle/>
          <a:p>
            <a:r>
              <a:rPr lang="en-US" dirty="1"/>
              <a:t>E.U. Perspective</a:t>
            </a:r>
            <a:endParaRPr lang="en-US">
              <a:highlight>
                <a:srgbClr val="FFFF00"/>
              </a:highlight>
            </a:endParaRPr>
          </a:p>
        </p:txBody>
      </p:sp>
      <p:sp>
        <p:nvSpPr>
          <p:cNvPr id="3" name="Content Placeholder 2">
            <a:extLst>
              <a:ext uri="{FF2B5EF4-FFF2-40B4-BE49-F238E27FC236}">
                <a16:creationId xmlns:a16="http://schemas.microsoft.com/office/drawing/2014/main" id="{30D9C778-48D3-496A-937C-BC3D59C1BA6C}"/>
              </a:ext>
            </a:extLst>
          </p:cNvPr>
          <p:cNvSpPr>
            <a:spLocks noGrp="1"/>
          </p:cNvSpPr>
          <p:nvPr>
            <p:ph idx="1"/>
          </p:nvPr>
        </p:nvSpPr>
        <p:spPr/>
        <p:txBody>
          <a:bodyPr>
            <a:normAutofit fontScale="92500" lnSpcReduction="10000"/>
          </a:bodyPr>
          <a:lstStyle/>
          <a:p>
            <a:r>
              <a:rPr lang="en-US" dirty="1"/>
              <a:t>The European Commission has published a proposal for a Council Directive (COM(2021) 823 final) on the basis of Art 115 TFEU</a:t>
            </a:r>
          </a:p>
          <a:p>
            <a:pPr lvl="1"/>
            <a:r>
              <a:rPr lang="en-US" dirty="1"/>
              <a:t>Goal: common framework for implementation by all Member States</a:t>
            </a:r>
          </a:p>
          <a:p>
            <a:r>
              <a:rPr lang="en-US" dirty="1"/>
              <a:t>The proposal closely follows the OECD GloBE Model Rules with “necessary adjustments” to guarantee conformity with EU law</a:t>
            </a:r>
          </a:p>
          <a:p>
            <a:r>
              <a:rPr lang="en-US" dirty="1"/>
              <a:t>“Necessary adjustments” (I):</a:t>
            </a:r>
          </a:p>
          <a:p>
            <a:pPr lvl="1"/>
            <a:r>
              <a:rPr lang="en-US" dirty="1"/>
              <a:t>Different structure</a:t>
            </a:r>
          </a:p>
          <a:p>
            <a:pPr lvl="1"/>
            <a:r>
              <a:rPr lang="en-US" dirty="1"/>
              <a:t>Extended scope to large-scale domestic groups</a:t>
            </a:r>
          </a:p>
          <a:p>
            <a:pPr lvl="2"/>
            <a:r>
              <a:rPr lang="en-US" dirty="1"/>
              <a:t>GloBE rules explicitly exclude domestic groups </a:t>
            </a:r>
          </a:p>
          <a:p>
            <a:pPr lvl="2"/>
            <a:r>
              <a:rPr lang="en-US" dirty="1"/>
              <a:t>Necessary to prevent discrimination of cross-border cases</a:t>
            </a:r>
          </a:p>
          <a:p>
            <a:pPr lvl="2"/>
            <a:r>
              <a:rPr lang="en-US" dirty="1"/>
              <a:t>Transition phase of 5 years for domestic groups (top-up tax of zero)</a:t>
            </a:r>
          </a:p>
          <a:p>
            <a:pPr lvl="1"/>
            <a:endParaRPr lang="en-US"/>
          </a:p>
          <a:p>
            <a:pPr lvl="2"/>
            <a:endParaRPr lang="en-US"/>
          </a:p>
          <a:p>
            <a:endParaRPr lang="en-US"/>
          </a:p>
          <a:p>
            <a:endParaRPr lang="en-US"/>
          </a:p>
        </p:txBody>
      </p:sp>
    </p:spTree>
    <p:extLst>
      <p:ext uri="{BB962C8B-B14F-4D97-AF65-F5344CB8AC3E}">
        <p14:creationId xmlns:p14="http://schemas.microsoft.com/office/powerpoint/2010/main" val="38366798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043F6-E750-46BA-9EE4-791E742181ED}"/>
              </a:ext>
            </a:extLst>
          </p:cNvPr>
          <p:cNvSpPr>
            <a:spLocks noGrp="1"/>
          </p:cNvSpPr>
          <p:nvPr>
            <p:ph type="title"/>
          </p:nvPr>
        </p:nvSpPr>
        <p:spPr/>
        <p:txBody>
          <a:bodyPr>
            <a:normAutofit/>
          </a:bodyPr>
          <a:lstStyle/>
          <a:p>
            <a:r>
              <a:rPr lang="en-US" dirty="1"/>
              <a:t>E.U. Perspective</a:t>
            </a:r>
            <a:endParaRPr lang="en-US">
              <a:highlight>
                <a:srgbClr val="FFFF00"/>
              </a:highlight>
            </a:endParaRPr>
          </a:p>
        </p:txBody>
      </p:sp>
      <p:sp>
        <p:nvSpPr>
          <p:cNvPr id="3" name="Content Placeholder 2">
            <a:extLst>
              <a:ext uri="{FF2B5EF4-FFF2-40B4-BE49-F238E27FC236}">
                <a16:creationId xmlns:a16="http://schemas.microsoft.com/office/drawing/2014/main" id="{30D9C778-48D3-496A-937C-BC3D59C1BA6C}"/>
              </a:ext>
            </a:extLst>
          </p:cNvPr>
          <p:cNvSpPr>
            <a:spLocks noGrp="1"/>
          </p:cNvSpPr>
          <p:nvPr>
            <p:ph idx="1"/>
          </p:nvPr>
        </p:nvSpPr>
        <p:spPr/>
        <p:txBody>
          <a:bodyPr>
            <a:normAutofit lnSpcReduction="10000"/>
          </a:bodyPr>
          <a:lstStyle/>
          <a:p>
            <a:r>
              <a:rPr lang="en-US" dirty="1"/>
              <a:t>“Necessary adjustments” (II):</a:t>
            </a:r>
          </a:p>
          <a:p>
            <a:pPr lvl="1"/>
            <a:r>
              <a:rPr lang="en-US" dirty="1"/>
              <a:t>Transition phase of 5 years for groups in their initial phase of their international activity (top-up tax of zero) includes UTPR </a:t>
            </a:r>
            <a:r>
              <a:rPr lang="en-US" u="sng" dirty="1"/>
              <a:t>and</a:t>
            </a:r>
            <a:r>
              <a:rPr lang="en-US" dirty="1"/>
              <a:t> IIR</a:t>
            </a:r>
          </a:p>
          <a:p>
            <a:pPr lvl="1"/>
            <a:r>
              <a:rPr lang="en-US" dirty="1"/>
              <a:t>Option for domestic top-up tax for Member States</a:t>
            </a:r>
          </a:p>
          <a:p>
            <a:pPr lvl="1"/>
            <a:r>
              <a:rPr lang="en-US" dirty="1"/>
              <a:t>Constituent entity applying IIR must ensure effective taxation for foreign subsidiaries </a:t>
            </a:r>
            <a:r>
              <a:rPr lang="en-US" u="sng" dirty="1"/>
              <a:t>and</a:t>
            </a:r>
            <a:r>
              <a:rPr lang="en-US" dirty="1"/>
              <a:t> other constituent entities in the Member State</a:t>
            </a:r>
          </a:p>
          <a:p>
            <a:pPr lvl="1"/>
            <a:r>
              <a:rPr lang="en-US" dirty="1"/>
              <a:t>Proposed penalty of 5% of annual turnover for failing to comply with filing obligations</a:t>
            </a:r>
          </a:p>
          <a:p>
            <a:pPr lvl="1"/>
            <a:r>
              <a:rPr lang="en-US" dirty="1"/>
              <a:t>Assessment framework for non-EU country regimes with list to be published by the Commission</a:t>
            </a:r>
          </a:p>
          <a:p>
            <a:pPr lvl="1"/>
            <a:r>
              <a:rPr lang="en-US" dirty="1"/>
              <a:t>The EU may adopt bilateral agreements on simplified reporting obligations</a:t>
            </a:r>
          </a:p>
          <a:p>
            <a:pPr lvl="1"/>
            <a:endParaRPr lang="en-US"/>
          </a:p>
          <a:p>
            <a:pPr lvl="2"/>
            <a:endParaRPr lang="en-US"/>
          </a:p>
          <a:p>
            <a:endParaRPr lang="en-US"/>
          </a:p>
          <a:p>
            <a:endParaRPr lang="en-US"/>
          </a:p>
        </p:txBody>
      </p:sp>
    </p:spTree>
    <p:extLst>
      <p:ext uri="{BB962C8B-B14F-4D97-AF65-F5344CB8AC3E}">
        <p14:creationId xmlns:p14="http://schemas.microsoft.com/office/powerpoint/2010/main" val="15442101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043F6-E750-46BA-9EE4-791E742181ED}"/>
              </a:ext>
            </a:extLst>
          </p:cNvPr>
          <p:cNvSpPr>
            <a:spLocks noGrp="1"/>
          </p:cNvSpPr>
          <p:nvPr>
            <p:ph type="title"/>
          </p:nvPr>
        </p:nvSpPr>
        <p:spPr/>
        <p:txBody>
          <a:bodyPr>
            <a:normAutofit/>
          </a:bodyPr>
          <a:lstStyle/>
          <a:p>
            <a:r>
              <a:rPr lang="en-US" dirty="1"/>
              <a:t>E.U. Perspective</a:t>
            </a:r>
            <a:endParaRPr lang="en-US">
              <a:highlight>
                <a:srgbClr val="FFFF00"/>
              </a:highlight>
            </a:endParaRPr>
          </a:p>
        </p:txBody>
      </p:sp>
      <p:sp>
        <p:nvSpPr>
          <p:cNvPr id="3" name="Content Placeholder 2">
            <a:extLst>
              <a:ext uri="{FF2B5EF4-FFF2-40B4-BE49-F238E27FC236}">
                <a16:creationId xmlns:a16="http://schemas.microsoft.com/office/drawing/2014/main" id="{30D9C778-48D3-496A-937C-BC3D59C1BA6C}"/>
              </a:ext>
            </a:extLst>
          </p:cNvPr>
          <p:cNvSpPr>
            <a:spLocks noGrp="1"/>
          </p:cNvSpPr>
          <p:nvPr>
            <p:ph idx="1"/>
          </p:nvPr>
        </p:nvSpPr>
        <p:spPr/>
        <p:txBody>
          <a:bodyPr>
            <a:normAutofit lnSpcReduction="10000"/>
          </a:bodyPr>
          <a:lstStyle/>
          <a:p>
            <a:r>
              <a:rPr lang="en-US" dirty="1"/>
              <a:t>General:</a:t>
            </a:r>
          </a:p>
          <a:p>
            <a:pPr lvl="1"/>
            <a:r>
              <a:rPr lang="en-US" dirty="1"/>
              <a:t>Subject to tax rule (STTR) is </a:t>
            </a:r>
            <a:r>
              <a:rPr lang="en-US" u="sng" dirty="1"/>
              <a:t>not</a:t>
            </a:r>
            <a:r>
              <a:rPr lang="en-US" dirty="1"/>
              <a:t> included at this point</a:t>
            </a:r>
          </a:p>
          <a:p>
            <a:pPr lvl="2"/>
            <a:r>
              <a:rPr lang="en-US" dirty="1"/>
              <a:t>Commission expects revision of Interest and Royalties Directive which could include a subject to tax approach</a:t>
            </a:r>
          </a:p>
          <a:p>
            <a:pPr lvl="1"/>
            <a:r>
              <a:rPr lang="en-US" dirty="1"/>
              <a:t>(Key) details to be further specified</a:t>
            </a:r>
          </a:p>
          <a:p>
            <a:pPr lvl="2"/>
            <a:r>
              <a:rPr lang="en-US" dirty="1"/>
              <a:t>Safe harbour design to be released by OECD in 2022</a:t>
            </a:r>
          </a:p>
          <a:p>
            <a:pPr lvl="2"/>
            <a:r>
              <a:rPr lang="en-US" dirty="1"/>
              <a:t>OECD commentary to be released in 2022</a:t>
            </a:r>
          </a:p>
          <a:p>
            <a:pPr lvl="2"/>
            <a:r>
              <a:rPr lang="en-US" dirty="1"/>
              <a:t>Adjustments to be expected</a:t>
            </a:r>
          </a:p>
          <a:p>
            <a:pPr lvl="1"/>
            <a:r>
              <a:rPr lang="en-US" dirty="1"/>
              <a:t>Ambitious timeline: </a:t>
            </a:r>
          </a:p>
          <a:p>
            <a:pPr lvl="2"/>
            <a:r>
              <a:rPr lang="en-US" dirty="1"/>
              <a:t>Unanimous agreement in the Council of the EU required</a:t>
            </a:r>
          </a:p>
          <a:p>
            <a:pPr lvl="2"/>
            <a:r>
              <a:rPr lang="en-US" dirty="1"/>
              <a:t>Hearing / statement by EU Parliament and European Economic and Social Committee </a:t>
            </a:r>
          </a:p>
          <a:p>
            <a:pPr lvl="2"/>
            <a:r>
              <a:rPr lang="en-US" dirty="1"/>
              <a:t>Implementation on a domestic level in 2022, entry into force as of 2023 (UTPR 2024)</a:t>
            </a:r>
          </a:p>
          <a:p>
            <a:pPr lvl="1"/>
            <a:endParaRPr lang="en-US"/>
          </a:p>
          <a:p>
            <a:endParaRPr lang="en-US"/>
          </a:p>
          <a:p>
            <a:endParaRPr lang="en-US"/>
          </a:p>
        </p:txBody>
      </p:sp>
    </p:spTree>
    <p:extLst>
      <p:ext uri="{BB962C8B-B14F-4D97-AF65-F5344CB8AC3E}">
        <p14:creationId xmlns:p14="http://schemas.microsoft.com/office/powerpoint/2010/main" val="2994472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9FF3-11C3-4700-AB70-9CFE4B0B0FD1}"/>
              </a:ext>
            </a:extLst>
          </p:cNvPr>
          <p:cNvSpPr>
            <a:spLocks noGrp="1"/>
          </p:cNvSpPr>
          <p:nvPr>
            <p:ph type="title"/>
          </p:nvPr>
        </p:nvSpPr>
        <p:spPr/>
        <p:txBody>
          <a:bodyPr/>
          <a:lstStyle/>
          <a:p>
            <a:r>
              <a:rPr lang="en-US" dirty="1"/>
              <a:t>Introduction and Agenda</a:t>
            </a:r>
            <a:endParaRPr lang="en-US">
              <a:highlight>
                <a:srgbClr val="FFFF00"/>
              </a:highlight>
            </a:endParaRPr>
          </a:p>
        </p:txBody>
      </p:sp>
      <p:sp>
        <p:nvSpPr>
          <p:cNvPr id="3" name="Content Placeholder 2">
            <a:extLst>
              <a:ext uri="{FF2B5EF4-FFF2-40B4-BE49-F238E27FC236}">
                <a16:creationId xmlns:a16="http://schemas.microsoft.com/office/drawing/2014/main" id="{CC957DC0-578B-49BF-9DC3-28E570482C86}"/>
              </a:ext>
            </a:extLst>
          </p:cNvPr>
          <p:cNvSpPr>
            <a:spLocks noGrp="1"/>
          </p:cNvSpPr>
          <p:nvPr>
            <p:ph idx="1"/>
          </p:nvPr>
        </p:nvSpPr>
        <p:spPr/>
        <p:txBody>
          <a:bodyPr/>
          <a:lstStyle/>
          <a:p>
            <a:r>
              <a:rPr lang="en-US" dirty="1"/>
              <a:t>The basics</a:t>
            </a:r>
          </a:p>
          <a:p>
            <a:r>
              <a:rPr lang="en-US" dirty="1"/>
              <a:t>Selected issues</a:t>
            </a:r>
          </a:p>
          <a:p>
            <a:r>
              <a:rPr lang="en-US" dirty="1"/>
              <a:t>Policy comments</a:t>
            </a:r>
          </a:p>
          <a:p>
            <a:r>
              <a:rPr lang="en-US" dirty="1"/>
              <a:t>Conclusion—end of tax competition?  What’s left?</a:t>
            </a:r>
          </a:p>
        </p:txBody>
      </p:sp>
    </p:spTree>
    <p:extLst>
      <p:ext uri="{BB962C8B-B14F-4D97-AF65-F5344CB8AC3E}">
        <p14:creationId xmlns:p14="http://schemas.microsoft.com/office/powerpoint/2010/main" val="29212639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AC0E0-8480-4262-A406-9B91DD5CEAA8}"/>
              </a:ext>
            </a:extLst>
          </p:cNvPr>
          <p:cNvSpPr>
            <a:spLocks noGrp="1"/>
          </p:cNvSpPr>
          <p:nvPr>
            <p:ph type="title"/>
          </p:nvPr>
        </p:nvSpPr>
        <p:spPr/>
        <p:txBody>
          <a:bodyPr/>
          <a:lstStyle/>
          <a:p>
            <a:r>
              <a:rPr lang="en-US" dirty="1"/>
              <a:t>E.U. Perspective</a:t>
            </a:r>
            <a:br>
              <a:rPr lang="en-US" dirty="1"/>
            </a:br>
            <a:r>
              <a:rPr lang="en-US" dirty="1"/>
              <a:t>(Luxembourg) </a:t>
            </a:r>
          </a:p>
        </p:txBody>
      </p:sp>
      <p:sp>
        <p:nvSpPr>
          <p:cNvPr id="3" name="Content Placeholder 2">
            <a:extLst>
              <a:ext uri="{FF2B5EF4-FFF2-40B4-BE49-F238E27FC236}">
                <a16:creationId xmlns:a16="http://schemas.microsoft.com/office/drawing/2014/main" id="{62AF4C66-0619-4D0A-9B44-572F258FA460}"/>
              </a:ext>
            </a:extLst>
          </p:cNvPr>
          <p:cNvSpPr>
            <a:spLocks noGrp="1"/>
          </p:cNvSpPr>
          <p:nvPr>
            <p:ph idx="1"/>
          </p:nvPr>
        </p:nvSpPr>
        <p:spPr/>
        <p:txBody>
          <a:bodyPr>
            <a:normAutofit fontScale="70000" lnSpcReduction="20000"/>
          </a:bodyPr>
          <a:lstStyle/>
          <a:p>
            <a:r>
              <a:rPr lang="en-US" dirty="1"/>
              <a:t>Specific situation of Luxembourg wealth tax: </a:t>
            </a:r>
          </a:p>
          <a:p>
            <a:pPr lvl="1"/>
            <a:r>
              <a:rPr lang="en-US" dirty="1"/>
              <a:t>NWT is not a tax on income and profits, but can be a significant burden </a:t>
            </a:r>
          </a:p>
          <a:p>
            <a:pPr lvl="1"/>
            <a:r>
              <a:rPr lang="en-US" dirty="1"/>
              <a:t>Although NWT may be neutralised in case company pays sufficient income tax</a:t>
            </a:r>
          </a:p>
          <a:p>
            <a:pPr lvl="1"/>
            <a:r>
              <a:rPr lang="en-US" dirty="1"/>
              <a:t>No credit against income tax </a:t>
            </a:r>
          </a:p>
          <a:p>
            <a:r>
              <a:rPr lang="en-US" dirty="1"/>
              <a:t>Other taxes are also not considered « covered taxes » </a:t>
            </a:r>
          </a:p>
          <a:p>
            <a:r>
              <a:rPr lang="en-US" dirty="1"/>
              <a:t>Luxembourg is not a low-tax jurisdiction given the combination of national corporate income tax and municipal business tax</a:t>
            </a:r>
          </a:p>
          <a:p>
            <a:r>
              <a:rPr lang="en-US" dirty="1"/>
              <a:t>Important costs of proposed measures </a:t>
            </a:r>
          </a:p>
          <a:p>
            <a:pPr lvl="1"/>
            <a:r>
              <a:rPr lang="en-US" dirty="1"/>
              <a:t>for taxpayers </a:t>
            </a:r>
          </a:p>
          <a:p>
            <a:pPr lvl="1"/>
            <a:r>
              <a:rPr lang="en-US" dirty="1"/>
              <a:t>for tax administrations (especially in small countries)</a:t>
            </a:r>
          </a:p>
          <a:p>
            <a:r>
              <a:rPr lang="en-US" dirty="1"/>
              <a:t>Principle of proportionality (cost vs. benefit analysis) of EU proposal and impact on competition</a:t>
            </a:r>
          </a:p>
          <a:p>
            <a:r>
              <a:rPr lang="en-US" dirty="1"/>
              <a:t>Previous measures (in particular ATAD 1+2) have not yet proven their efficiency (timingwise this would be impossible); can pillar 2 be implemented without pillar 1? </a:t>
            </a:r>
          </a:p>
          <a:p>
            <a:r>
              <a:rPr lang="en-US" dirty="1"/>
              <a:t> Other more important issues : climate (green) taxation </a:t>
            </a:r>
          </a:p>
        </p:txBody>
      </p:sp>
    </p:spTree>
    <p:extLst>
      <p:ext uri="{BB962C8B-B14F-4D97-AF65-F5344CB8AC3E}">
        <p14:creationId xmlns:p14="http://schemas.microsoft.com/office/powerpoint/2010/main" val="12866419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043F6-E750-46BA-9EE4-791E742181ED}"/>
              </a:ext>
            </a:extLst>
          </p:cNvPr>
          <p:cNvSpPr>
            <a:spLocks noGrp="1"/>
          </p:cNvSpPr>
          <p:nvPr>
            <p:ph type="title"/>
          </p:nvPr>
        </p:nvSpPr>
        <p:spPr/>
        <p:txBody>
          <a:bodyPr>
            <a:normAutofit/>
          </a:bodyPr>
          <a:lstStyle/>
          <a:p>
            <a:r>
              <a:rPr lang="en-US" dirty="1"/>
              <a:t>E.U. Perspective (Germany)</a:t>
            </a:r>
            <a:endParaRPr lang="en-US">
              <a:highlight>
                <a:srgbClr val="FFFF00"/>
              </a:highlight>
            </a:endParaRPr>
          </a:p>
        </p:txBody>
      </p:sp>
      <p:sp>
        <p:nvSpPr>
          <p:cNvPr id="3" name="Content Placeholder 2">
            <a:extLst>
              <a:ext uri="{FF2B5EF4-FFF2-40B4-BE49-F238E27FC236}">
                <a16:creationId xmlns:a16="http://schemas.microsoft.com/office/drawing/2014/main" id="{30D9C778-48D3-496A-937C-BC3D59C1BA6C}"/>
              </a:ext>
            </a:extLst>
          </p:cNvPr>
          <p:cNvSpPr>
            <a:spLocks noGrp="1"/>
          </p:cNvSpPr>
          <p:nvPr>
            <p:ph idx="1"/>
          </p:nvPr>
        </p:nvSpPr>
        <p:spPr/>
        <p:txBody>
          <a:bodyPr/>
          <a:lstStyle/>
          <a:p>
            <a:r>
              <a:rPr lang="en-US" dirty="1"/>
              <a:t>Germany: The former governments had brought up the idea of Pillar II as condition to agree to Pillar I. Therefore, Germany is very much supporting Pillar II. This applies also to the new government. </a:t>
            </a:r>
          </a:p>
        </p:txBody>
      </p:sp>
    </p:spTree>
    <p:extLst>
      <p:ext uri="{BB962C8B-B14F-4D97-AF65-F5344CB8AC3E}">
        <p14:creationId xmlns:p14="http://schemas.microsoft.com/office/powerpoint/2010/main" val="34677280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043F6-E750-46BA-9EE4-791E742181ED}"/>
              </a:ext>
            </a:extLst>
          </p:cNvPr>
          <p:cNvSpPr>
            <a:spLocks noGrp="1"/>
          </p:cNvSpPr>
          <p:nvPr>
            <p:ph type="title"/>
          </p:nvPr>
        </p:nvSpPr>
        <p:spPr/>
        <p:txBody>
          <a:bodyPr>
            <a:normAutofit/>
          </a:bodyPr>
          <a:lstStyle/>
          <a:p>
            <a:r>
              <a:rPr lang="en-US" dirty="1"/>
              <a:t>E.U. Perspective (Ireland) </a:t>
            </a:r>
            <a:endParaRPr lang="en-US">
              <a:highlight>
                <a:srgbClr val="FFFF00"/>
              </a:highlight>
            </a:endParaRPr>
          </a:p>
        </p:txBody>
      </p:sp>
      <p:sp>
        <p:nvSpPr>
          <p:cNvPr id="3" name="Content Placeholder 2">
            <a:extLst>
              <a:ext uri="{FF2B5EF4-FFF2-40B4-BE49-F238E27FC236}">
                <a16:creationId xmlns:a16="http://schemas.microsoft.com/office/drawing/2014/main" id="{30D9C778-48D3-496A-937C-BC3D59C1BA6C}"/>
              </a:ext>
            </a:extLst>
          </p:cNvPr>
          <p:cNvSpPr>
            <a:spLocks noGrp="1"/>
          </p:cNvSpPr>
          <p:nvPr>
            <p:ph idx="1"/>
          </p:nvPr>
        </p:nvSpPr>
        <p:spPr/>
        <p:txBody>
          <a:bodyPr>
            <a:normAutofit/>
          </a:bodyPr>
          <a:lstStyle/>
          <a:p>
            <a:pPr marL="457200" indent="-457200"/>
            <a:r>
              <a:rPr lang="en-GB" sz="1800" dirty="1"/>
              <a:t>Pillar 2 proposals – initial reluctance based on “at least 15%” language</a:t>
            </a:r>
          </a:p>
          <a:p>
            <a:pPr marL="457200" indent="-457200"/>
            <a:r>
              <a:rPr lang="en-US" sz="1800" dirty="1"/>
              <a:t>Budgeted significant impact on corporation tax revenues </a:t>
            </a:r>
          </a:p>
          <a:p>
            <a:pPr marL="457200" indent="-457200">
              <a:buFont typeface="Arial" panose="020b0604020202020204" pitchFamily="34" charset="0"/>
              <a:buChar char="•"/>
            </a:pPr>
            <a:r>
              <a:rPr lang="en-US" sz="1800" dirty="1"/>
              <a:t>Broad agreement better than unilateral patchwork of measures</a:t>
            </a:r>
          </a:p>
          <a:p>
            <a:pPr marL="457200" indent="-457200"/>
            <a:r>
              <a:rPr lang="en-US" sz="1800" dirty="1"/>
              <a:t>Concerns about implementation in different countries</a:t>
            </a:r>
          </a:p>
          <a:p>
            <a:pPr marL="457200" indent="-457200"/>
            <a:r>
              <a:rPr lang="en-US" sz="1800" dirty="1"/>
              <a:t>Concerns about complexity, interaction with existing tax systems, treaties and dispute resolution</a:t>
            </a:r>
          </a:p>
          <a:p>
            <a:pPr marL="457200" indent="-457200">
              <a:buFont typeface="Arial" panose="020b0604020202020204" pitchFamily="34" charset="0"/>
              <a:buChar char="•"/>
            </a:pPr>
            <a:r>
              <a:rPr lang="en-US" sz="1800" dirty="1"/>
              <a:t>Constant change and instability not conducive to investment and growth</a:t>
            </a:r>
          </a:p>
          <a:p>
            <a:pPr marL="457200" indent="-457200">
              <a:buFont typeface="Arial" panose="020b0604020202020204" pitchFamily="34" charset="0"/>
              <a:buChar char="•"/>
            </a:pPr>
            <a:r>
              <a:rPr lang="en-US" sz="1800" dirty="1"/>
              <a:t>Maintain tax system that is competitive, fair and sustainable</a:t>
            </a:r>
            <a:endParaRPr lang="en-GB" sz="1800"/>
          </a:p>
          <a:p>
            <a:endParaRPr lang="en-US" sz="1800"/>
          </a:p>
        </p:txBody>
      </p:sp>
    </p:spTree>
    <p:extLst>
      <p:ext uri="{BB962C8B-B14F-4D97-AF65-F5344CB8AC3E}">
        <p14:creationId xmlns:p14="http://schemas.microsoft.com/office/powerpoint/2010/main" val="15673933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043F6-E750-46BA-9EE4-791E742181ED}"/>
              </a:ext>
            </a:extLst>
          </p:cNvPr>
          <p:cNvSpPr>
            <a:spLocks noGrp="1"/>
          </p:cNvSpPr>
          <p:nvPr>
            <p:ph type="title"/>
          </p:nvPr>
        </p:nvSpPr>
        <p:spPr/>
        <p:txBody>
          <a:bodyPr>
            <a:normAutofit/>
          </a:bodyPr>
          <a:lstStyle/>
          <a:p>
            <a:r>
              <a:rPr lang="en-US" dirty="1"/>
              <a:t>UK  Perspective  - 1</a:t>
            </a:r>
            <a:endParaRPr lang="en-US">
              <a:highlight>
                <a:srgbClr val="FFFF00"/>
              </a:highlight>
            </a:endParaRPr>
          </a:p>
        </p:txBody>
      </p:sp>
      <p:sp>
        <p:nvSpPr>
          <p:cNvPr id="3" name="Content Placeholder 2">
            <a:extLst>
              <a:ext uri="{FF2B5EF4-FFF2-40B4-BE49-F238E27FC236}">
                <a16:creationId xmlns:a16="http://schemas.microsoft.com/office/drawing/2014/main" id="{30D9C778-48D3-496A-937C-BC3D59C1BA6C}"/>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GB" sz="2800" dirty="1"/>
              <a:t>Consultation issued on 11 Jan 2022  on domestic legislation to be introduced to enact Pillar 2 rules into UK law  </a:t>
            </a:r>
          </a:p>
          <a:p>
            <a:pPr marL="457200" indent="-457200">
              <a:buFont typeface="Arial" panose="020b0604020202020204" pitchFamily="34" charset="0"/>
              <a:buChar char="•"/>
            </a:pPr>
            <a:r>
              <a:rPr lang="en-GB" sz="2800" dirty="1"/>
              <a:t>UK implementation expected  to take effect from 1 April 2023 in accordance with GLoBe Framework</a:t>
            </a:r>
          </a:p>
          <a:p>
            <a:pPr marL="457200" indent="-457200">
              <a:buFont typeface="Arial" panose="020b0604020202020204" pitchFamily="34" charset="0"/>
              <a:buChar char="•"/>
            </a:pPr>
            <a:r>
              <a:rPr lang="en-GB" sz="2800" dirty="1"/>
              <a:t>Expected to apply to MNEs only</a:t>
            </a:r>
          </a:p>
          <a:p>
            <a:pPr marL="457200" indent="-457200">
              <a:buFont typeface="Arial" panose="020b0604020202020204" pitchFamily="34" charset="0"/>
              <a:buChar char="•"/>
            </a:pPr>
            <a:r>
              <a:rPr lang="en-GB" sz="2800" dirty="1"/>
              <a:t>UK headquartered groups  to be covered by IIR (so UTPR calculations not generally required?)</a:t>
            </a:r>
          </a:p>
          <a:p>
            <a:pPr marL="457200" indent="-457200">
              <a:buFont typeface="Arial" panose="020b0604020202020204" pitchFamily="34" charset="0"/>
              <a:buChar char="•"/>
            </a:pPr>
            <a:r>
              <a:rPr lang="en-GB" sz="2800" dirty="1"/>
              <a:t>Possible introduction of domestic minimum tax (DMT)  for revenue protection and simplification purposes</a:t>
            </a:r>
          </a:p>
          <a:p>
            <a:endParaRPr lang="en-US"/>
          </a:p>
        </p:txBody>
      </p:sp>
    </p:spTree>
    <p:extLst>
      <p:ext uri="{BB962C8B-B14F-4D97-AF65-F5344CB8AC3E}">
        <p14:creationId xmlns:p14="http://schemas.microsoft.com/office/powerpoint/2010/main" val="9427108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043F6-E750-46BA-9EE4-791E742181ED}"/>
              </a:ext>
            </a:extLst>
          </p:cNvPr>
          <p:cNvSpPr>
            <a:spLocks noGrp="1"/>
          </p:cNvSpPr>
          <p:nvPr>
            <p:ph type="title"/>
          </p:nvPr>
        </p:nvSpPr>
        <p:spPr/>
        <p:txBody>
          <a:bodyPr>
            <a:normAutofit/>
          </a:bodyPr>
          <a:lstStyle/>
          <a:p>
            <a:r>
              <a:rPr lang="en-US" dirty="1"/>
              <a:t>UK  Perspective  - 2</a:t>
            </a:r>
            <a:endParaRPr lang="en-US">
              <a:highlight>
                <a:srgbClr val="FFFF00"/>
              </a:highlight>
            </a:endParaRPr>
          </a:p>
        </p:txBody>
      </p:sp>
      <p:sp>
        <p:nvSpPr>
          <p:cNvPr id="3" name="Content Placeholder 2">
            <a:extLst>
              <a:ext uri="{FF2B5EF4-FFF2-40B4-BE49-F238E27FC236}">
                <a16:creationId xmlns:a16="http://schemas.microsoft.com/office/drawing/2014/main" id="{30D9C778-48D3-496A-937C-BC3D59C1BA6C}"/>
              </a:ext>
            </a:extLst>
          </p:cNvPr>
          <p:cNvSpPr>
            <a:spLocks noGrp="1"/>
          </p:cNvSpPr>
          <p:nvPr>
            <p:ph idx="1"/>
          </p:nvPr>
        </p:nvSpPr>
        <p:spPr/>
        <p:txBody>
          <a:bodyPr>
            <a:normAutofit lnSpcReduction="10000"/>
          </a:bodyPr>
          <a:lstStyle/>
          <a:p>
            <a:pPr marL="0" indent="0">
              <a:buNone/>
            </a:pPr>
            <a:r>
              <a:rPr lang="en-GB" b="1" dirty="1"/>
              <a:t>Impact on UK operating companies</a:t>
            </a:r>
          </a:p>
          <a:p>
            <a:pPr marL="457200" indent="-457200">
              <a:buFont typeface="Arial" panose="020b0604020202020204" pitchFamily="34" charset="0"/>
              <a:buChar char="•"/>
            </a:pPr>
            <a:r>
              <a:rPr lang="en-GB" dirty="1"/>
              <a:t>NB. Expected increase of UK CT rate to 25% from 1 April 2023</a:t>
            </a:r>
          </a:p>
          <a:p>
            <a:pPr marL="457200" indent="-457200">
              <a:buFont typeface="Arial" panose="020b0604020202020204" pitchFamily="34" charset="0"/>
              <a:buChar char="•"/>
            </a:pPr>
            <a:r>
              <a:rPr lang="en-GB" dirty="1"/>
              <a:t>Impact of substance based carve-out  and safe harbour rules?</a:t>
            </a:r>
          </a:p>
          <a:p>
            <a:pPr marL="457200" indent="-457200">
              <a:buFont typeface="Arial" panose="020b0604020202020204" pitchFamily="34" charset="0"/>
              <a:buChar char="•"/>
            </a:pPr>
            <a:r>
              <a:rPr lang="en-GB" dirty="1"/>
              <a:t>Tax administration/compliance burden in UK</a:t>
            </a:r>
          </a:p>
          <a:p>
            <a:pPr marL="457200" indent="-457200">
              <a:buFont typeface="Arial" panose="020b0604020202020204" pitchFamily="34" charset="0"/>
              <a:buChar char="•"/>
            </a:pPr>
            <a:r>
              <a:rPr lang="en-GB" dirty="1"/>
              <a:t>UK DMT? </a:t>
            </a:r>
          </a:p>
          <a:p>
            <a:pPr marL="0" indent="0">
              <a:buNone/>
            </a:pPr>
            <a:r>
              <a:rPr lang="en-GB" b="1" dirty="1"/>
              <a:t>Impact on UK holding companies</a:t>
            </a:r>
          </a:p>
          <a:p>
            <a:pPr marL="457200" lvl="2" indent="-457200">
              <a:buFont typeface="Arial" panose="020b0604020202020204" pitchFamily="34" charset="0"/>
              <a:buChar char="•"/>
            </a:pPr>
            <a:r>
              <a:rPr lang="en-GB" sz="2800" dirty="1"/>
              <a:t>UK rules expected to apply only to in-scope MNEs</a:t>
            </a:r>
            <a:endParaRPr lang="en-GB" sz="2800" i="1"/>
          </a:p>
          <a:p>
            <a:pPr marL="457200" lvl="2" indent="-457200">
              <a:buFont typeface="Arial" panose="020b0604020202020204" pitchFamily="34" charset="0"/>
              <a:buChar char="•"/>
            </a:pPr>
            <a:r>
              <a:rPr lang="en-GB" sz="2800" dirty="1"/>
              <a:t>Impact of Excluded Entity Rules</a:t>
            </a:r>
          </a:p>
          <a:p>
            <a:pPr marL="457200" lvl="2" indent="-457200">
              <a:buFont typeface="Arial" panose="020b0604020202020204" pitchFamily="34" charset="0"/>
              <a:buChar char="•"/>
            </a:pPr>
            <a:r>
              <a:rPr lang="en-GB" sz="2800" dirty="1"/>
              <a:t>Covered Taxes, CFC Rules and Adjustments</a:t>
            </a:r>
          </a:p>
          <a:p>
            <a:endParaRPr lang="en-US"/>
          </a:p>
        </p:txBody>
      </p:sp>
    </p:spTree>
    <p:extLst>
      <p:ext uri="{BB962C8B-B14F-4D97-AF65-F5344CB8AC3E}">
        <p14:creationId xmlns:p14="http://schemas.microsoft.com/office/powerpoint/2010/main" val="7370123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1D7B7-2754-4075-B89D-CEA200D73135}"/>
              </a:ext>
            </a:extLst>
          </p:cNvPr>
          <p:cNvSpPr>
            <a:spLocks noGrp="1"/>
          </p:cNvSpPr>
          <p:nvPr>
            <p:ph type="title"/>
          </p:nvPr>
        </p:nvSpPr>
        <p:spPr/>
        <p:txBody>
          <a:bodyPr/>
          <a:lstStyle/>
          <a:p>
            <a:r>
              <a:rPr lang="en-US" dirty="1"/>
              <a:t>Low-Tax Countries</a:t>
            </a:r>
            <a:endParaRPr lang="en-US">
              <a:highlight>
                <a:srgbClr val="FFFF00"/>
              </a:highlight>
            </a:endParaRPr>
          </a:p>
        </p:txBody>
      </p:sp>
      <p:sp>
        <p:nvSpPr>
          <p:cNvPr id="3" name="Content Placeholder 2">
            <a:extLst>
              <a:ext uri="{FF2B5EF4-FFF2-40B4-BE49-F238E27FC236}">
                <a16:creationId xmlns:a16="http://schemas.microsoft.com/office/drawing/2014/main" id="{B4FD407F-408E-46DF-AAF0-275CA21471CC}"/>
              </a:ext>
            </a:extLst>
          </p:cNvPr>
          <p:cNvSpPr>
            <a:spLocks noGrp="1"/>
          </p:cNvSpPr>
          <p:nvPr>
            <p:ph idx="1"/>
          </p:nvPr>
        </p:nvSpPr>
        <p:spPr/>
        <p:txBody>
          <a:bodyPr>
            <a:normAutofit/>
          </a:bodyPr>
          <a:lstStyle/>
          <a:p>
            <a:r>
              <a:rPr lang="en-US" dirty="1"/>
              <a:t>Hungary a low tax country (nominal corporate tax rate 9%; effective tax rate likely to be </a:t>
            </a:r>
            <a:r>
              <a:rPr lang="hu-HU" dirty="1"/>
              <a:t>&lt;</a:t>
            </a:r>
            <a:r>
              <a:rPr lang="en-HU" dirty="1"/>
              <a:t> 5%</a:t>
            </a:r>
            <a:r>
              <a:rPr lang="en-US" dirty="1"/>
              <a:t>)</a:t>
            </a:r>
          </a:p>
          <a:p>
            <a:r>
              <a:rPr lang="en-US" dirty="1"/>
              <a:t>Difficulties to accept GloBE; UTPR and Substance Carve Out Rule combined have helped accepting it</a:t>
            </a:r>
          </a:p>
          <a:p>
            <a:r>
              <a:rPr lang="en-US" dirty="1"/>
              <a:t>How to implement GloBE and how much low tax countries will co-operate – huge question marks</a:t>
            </a:r>
          </a:p>
          <a:p>
            <a:r>
              <a:rPr lang="en-US" dirty="1"/>
              <a:t>General elections in Hungary in spring 2022 – theoretical chance for opposition (rainbow coalition) to win. If so, tax rules may substantially change then.</a:t>
            </a:r>
          </a:p>
        </p:txBody>
      </p:sp>
    </p:spTree>
    <p:extLst>
      <p:ext uri="{BB962C8B-B14F-4D97-AF65-F5344CB8AC3E}">
        <p14:creationId xmlns:p14="http://schemas.microsoft.com/office/powerpoint/2010/main" val="2016180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F49893-4A7A-4757-8EB2-1E3879465095}"/>
              </a:ext>
            </a:extLst>
          </p:cNvPr>
          <p:cNvSpPr>
            <a:spLocks noGrp="1"/>
          </p:cNvSpPr>
          <p:nvPr>
            <p:ph type="title"/>
          </p:nvPr>
        </p:nvSpPr>
        <p:spPr>
          <a:xfrm>
            <a:off x="838200" y="2766218"/>
            <a:ext cx="10515600" cy="1325563"/>
          </a:xfrm>
        </p:spPr>
        <p:txBody>
          <a:bodyPr/>
          <a:lstStyle/>
          <a:p>
            <a:pPr algn="ctr"/>
            <a:r>
              <a:rPr lang="en-US" b="1" dirty="1"/>
              <a:t>Policy Comments </a:t>
            </a:r>
          </a:p>
        </p:txBody>
      </p:sp>
    </p:spTree>
    <p:extLst>
      <p:ext uri="{BB962C8B-B14F-4D97-AF65-F5344CB8AC3E}">
        <p14:creationId xmlns:p14="http://schemas.microsoft.com/office/powerpoint/2010/main" val="13802578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B48E0-347E-4E69-8001-CF9D0CBEB92B}"/>
              </a:ext>
            </a:extLst>
          </p:cNvPr>
          <p:cNvSpPr>
            <a:spLocks noGrp="1"/>
          </p:cNvSpPr>
          <p:nvPr>
            <p:ph type="title"/>
          </p:nvPr>
        </p:nvSpPr>
        <p:spPr/>
        <p:txBody>
          <a:bodyPr/>
          <a:lstStyle/>
          <a:p>
            <a:r>
              <a:rPr lang="en-US" dirty="1"/>
              <a:t>Policy Comments I</a:t>
            </a:r>
            <a:endParaRPr lang="en-US">
              <a:highlight>
                <a:srgbClr val="FFFF00"/>
              </a:highlight>
            </a:endParaRPr>
          </a:p>
        </p:txBody>
      </p:sp>
      <p:sp>
        <p:nvSpPr>
          <p:cNvPr id="4" name="Content Placeholder 3">
            <a:extLst>
              <a:ext uri="{FF2B5EF4-FFF2-40B4-BE49-F238E27FC236}">
                <a16:creationId xmlns:a16="http://schemas.microsoft.com/office/drawing/2014/main" id="{55255C7C-5688-4481-8938-700BE502F78F}"/>
              </a:ext>
            </a:extLst>
          </p:cNvPr>
          <p:cNvSpPr>
            <a:spLocks noGrp="1"/>
          </p:cNvSpPr>
          <p:nvPr>
            <p:ph idx="1"/>
          </p:nvPr>
        </p:nvSpPr>
        <p:spPr/>
        <p:txBody>
          <a:bodyPr>
            <a:normAutofit fontScale="70000" lnSpcReduction="20000"/>
          </a:bodyPr>
          <a:lstStyle/>
          <a:p>
            <a:r>
              <a:rPr lang="en-US" dirty="1"/>
              <a:t>The rules of Pillar II are highly complex, with far reaching impact.</a:t>
            </a:r>
          </a:p>
          <a:p>
            <a:r>
              <a:rPr lang="en-US" dirty="1"/>
              <a:t>The companies affected have to hire people to cope with the new dimension of taxation. This is very costly.</a:t>
            </a:r>
          </a:p>
          <a:p>
            <a:r>
              <a:rPr lang="en-US" dirty="1"/>
              <a:t>The tax authorities are not prepared to deal with the rules. They do not know IFRS, deferred taxes and many other details of the rules. The tax authorities have difficulties to hire new personnel what they have to do   for the Pillar II rules. Further, the personnel has to be trained. This takes time and is costly</a:t>
            </a:r>
          </a:p>
          <a:p>
            <a:r>
              <a:rPr lang="en-US" dirty="1"/>
              <a:t>The tax revenue generated by Pillar II will not be in proportion to the cost incurred by the administration of the new rules for the companies and the government. The principle of proportionality is violated.</a:t>
            </a:r>
          </a:p>
          <a:p>
            <a:r>
              <a:rPr lang="en-US" dirty="1"/>
              <a:t>The interpretation of the new rules will not be identical in all countries. This will lead to frictions and the need to permanent monitoring. </a:t>
            </a:r>
          </a:p>
          <a:p>
            <a:r>
              <a:rPr lang="en-US" dirty="1"/>
              <a:t>Pillar II can have the consequence that local income is Zero and therefore no tax, but Globe income is positive. This leads to Top Up taxes. There are apparently more inconsistencies</a:t>
            </a:r>
          </a:p>
        </p:txBody>
      </p:sp>
    </p:spTree>
    <p:extLst>
      <p:ext uri="{BB962C8B-B14F-4D97-AF65-F5344CB8AC3E}">
        <p14:creationId xmlns:p14="http://schemas.microsoft.com/office/powerpoint/2010/main" val="16877978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7A8CA-7ECB-4613-96F9-7EFB69F9F038}"/>
              </a:ext>
            </a:extLst>
          </p:cNvPr>
          <p:cNvSpPr>
            <a:spLocks noGrp="1"/>
          </p:cNvSpPr>
          <p:nvPr>
            <p:ph type="title"/>
          </p:nvPr>
        </p:nvSpPr>
        <p:spPr/>
        <p:txBody>
          <a:bodyPr/>
          <a:lstStyle/>
          <a:p>
            <a:r>
              <a:rPr lang="en-US" dirty="1"/>
              <a:t>Policy Comments II</a:t>
            </a:r>
            <a:br>
              <a:rPr lang="en-US" dirty="1"/>
            </a:br>
            <a:endParaRPr lang="en-US">
              <a:highlight>
                <a:srgbClr val="FFFF00"/>
              </a:highlight>
            </a:endParaRPr>
          </a:p>
        </p:txBody>
      </p:sp>
      <p:sp>
        <p:nvSpPr>
          <p:cNvPr id="3" name="Content Placeholder 2">
            <a:extLst>
              <a:ext uri="{FF2B5EF4-FFF2-40B4-BE49-F238E27FC236}">
                <a16:creationId xmlns:a16="http://schemas.microsoft.com/office/drawing/2014/main" id="{67ADB3BE-3159-4C87-B417-32BBA0F13B5C}"/>
              </a:ext>
            </a:extLst>
          </p:cNvPr>
          <p:cNvSpPr>
            <a:spLocks noGrp="1"/>
          </p:cNvSpPr>
          <p:nvPr>
            <p:ph idx="1"/>
          </p:nvPr>
        </p:nvSpPr>
        <p:spPr/>
        <p:txBody>
          <a:bodyPr>
            <a:normAutofit fontScale="77500" lnSpcReduction="20000"/>
          </a:bodyPr>
          <a:lstStyle/>
          <a:p>
            <a:r>
              <a:rPr lang="en-US" dirty="1"/>
              <a:t>Tax planning becomes difficult because the 15 % minimum rate is not a statutory rate but a rate calculated individually on the basis of the Globe income of the Constituent Entity. Since the basis is not fixed, even countries with a 20 % tax rate might become low tax countries. The companies know this only after the year.</a:t>
            </a:r>
          </a:p>
          <a:p>
            <a:r>
              <a:rPr lang="en-US" dirty="1"/>
              <a:t>The Inclusive Framework on BEPS claims that low tax countries are unfair. Is that true? This might be true in case of passive income. However, there Subpart F or other imputation rules already cover this problem. With respect to active income, countries want to be competitive and attract business. In particular emerging markets use low taxes as stimulus for investments. Is this unfair? There are doubts. Corporate taxes are only a small amount in relation to all other taxes which result from the added value created in enterprises. The companies’ added value pays e.g. VAT, payroll taxes, net worth taxes, ground taxes, local taxes etc. Corporate taxes are a small portion of the total revenue of a country. Every country is free to choose whether it will generate its revenue through income related corporate taxes or through turnover related taxes or by taxing the individuals or by other means. It is not unfair to structure taxes in a way that corporate taxes are rather low. </a:t>
            </a:r>
          </a:p>
        </p:txBody>
      </p:sp>
    </p:spTree>
    <p:extLst>
      <p:ext uri="{BB962C8B-B14F-4D97-AF65-F5344CB8AC3E}">
        <p14:creationId xmlns:p14="http://schemas.microsoft.com/office/powerpoint/2010/main" val="165853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5AAB8-64C0-437F-8F51-927C4821E0F9}"/>
              </a:ext>
            </a:extLst>
          </p:cNvPr>
          <p:cNvSpPr>
            <a:spLocks noGrp="1"/>
          </p:cNvSpPr>
          <p:nvPr>
            <p:ph type="title"/>
          </p:nvPr>
        </p:nvSpPr>
        <p:spPr/>
        <p:txBody>
          <a:bodyPr/>
          <a:lstStyle/>
          <a:p>
            <a:r>
              <a:rPr lang="en-US" dirty="1"/>
              <a:t>Policy Comments III</a:t>
            </a:r>
          </a:p>
        </p:txBody>
      </p:sp>
      <p:sp>
        <p:nvSpPr>
          <p:cNvPr id="3" name="Content Placeholder 2">
            <a:extLst>
              <a:ext uri="{FF2B5EF4-FFF2-40B4-BE49-F238E27FC236}">
                <a16:creationId xmlns:a16="http://schemas.microsoft.com/office/drawing/2014/main" id="{D0E24C3D-A02A-4BC4-99B8-4DECA3DC4E27}"/>
              </a:ext>
            </a:extLst>
          </p:cNvPr>
          <p:cNvSpPr>
            <a:spLocks noGrp="1"/>
          </p:cNvSpPr>
          <p:nvPr>
            <p:ph idx="1"/>
          </p:nvPr>
        </p:nvSpPr>
        <p:spPr/>
        <p:txBody>
          <a:bodyPr>
            <a:normAutofit lnSpcReduction="10000"/>
          </a:bodyPr>
          <a:lstStyle/>
          <a:p>
            <a:r>
              <a:rPr lang="en-US" dirty="1"/>
              <a:t>If the U.S. does not change the GILTI rules, we do not have an equal playing field. Then, Pillar II must not come.  </a:t>
            </a:r>
          </a:p>
          <a:p>
            <a:r>
              <a:rPr lang="en-US" dirty="1"/>
              <a:t>Even if the U.S. changes the GILTI rules, we will not have an equal playing field since there will be countries not agreeing to the system, others not implementing the system and again others not well executing the rules. The top up tax is paid by the UPE to the revenue office of its country. Is this fair?? </a:t>
            </a:r>
          </a:p>
          <a:p>
            <a:r>
              <a:rPr lang="en-US" dirty="1"/>
              <a:t>Up to now, only Governments and Government-held organizations have agreed. (OECD, Inclusive Framework, G20). No Parliament has voted yet on the proposals. </a:t>
            </a:r>
          </a:p>
        </p:txBody>
      </p:sp>
    </p:spTree>
    <p:extLst>
      <p:ext uri="{BB962C8B-B14F-4D97-AF65-F5344CB8AC3E}">
        <p14:creationId xmlns:p14="http://schemas.microsoft.com/office/powerpoint/2010/main" val="1434923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EE2F7D-8AD1-4BFA-AEA3-D07F3B91420D}"/>
              </a:ext>
            </a:extLst>
          </p:cNvPr>
          <p:cNvSpPr>
            <a:spLocks noGrp="1"/>
          </p:cNvSpPr>
          <p:nvPr>
            <p:ph type="title"/>
          </p:nvPr>
        </p:nvSpPr>
        <p:spPr>
          <a:xfrm>
            <a:off x="838200" y="2766218"/>
            <a:ext cx="10515600" cy="1325563"/>
          </a:xfrm>
        </p:spPr>
        <p:txBody>
          <a:bodyPr/>
          <a:lstStyle/>
          <a:p>
            <a:pPr algn="ctr"/>
            <a:r>
              <a:rPr lang="en-US" b="1" dirty="1"/>
              <a:t>The Basics</a:t>
            </a:r>
          </a:p>
        </p:txBody>
      </p:sp>
    </p:spTree>
    <p:extLst>
      <p:ext uri="{BB962C8B-B14F-4D97-AF65-F5344CB8AC3E}">
        <p14:creationId xmlns:p14="http://schemas.microsoft.com/office/powerpoint/2010/main" val="17197279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35-E18B-469A-9B59-05158B40B92A}"/>
              </a:ext>
            </a:extLst>
          </p:cNvPr>
          <p:cNvSpPr>
            <a:spLocks noGrp="1"/>
          </p:cNvSpPr>
          <p:nvPr>
            <p:ph type="title"/>
          </p:nvPr>
        </p:nvSpPr>
        <p:spPr/>
        <p:txBody>
          <a:bodyPr/>
          <a:lstStyle/>
          <a:p>
            <a:r>
              <a:rPr lang="en-US" dirty="1"/>
              <a:t>End of Tax Competition? </a:t>
            </a:r>
            <a:endParaRPr lang="en-US">
              <a:highlight>
                <a:srgbClr val="FFFF00"/>
              </a:highlight>
            </a:endParaRPr>
          </a:p>
        </p:txBody>
      </p:sp>
      <p:sp>
        <p:nvSpPr>
          <p:cNvPr id="3" name="Content Placeholder 2">
            <a:extLst>
              <a:ext uri="{FF2B5EF4-FFF2-40B4-BE49-F238E27FC236}">
                <a16:creationId xmlns:a16="http://schemas.microsoft.com/office/drawing/2014/main" id="{92850B11-2E76-4C75-97C1-5B6EA9DE3FDD}"/>
              </a:ext>
            </a:extLst>
          </p:cNvPr>
          <p:cNvSpPr>
            <a:spLocks noGrp="1"/>
          </p:cNvSpPr>
          <p:nvPr>
            <p:ph idx="1"/>
          </p:nvPr>
        </p:nvSpPr>
        <p:spPr/>
        <p:txBody>
          <a:bodyPr>
            <a:normAutofit fontScale="70000" lnSpcReduction="20000"/>
          </a:bodyPr>
          <a:lstStyle/>
          <a:p>
            <a:pPr marL="0" indent="0">
              <a:buNone/>
            </a:pPr>
            <a:r>
              <a:rPr lang="en-US" dirty="1"/>
              <a:t>How can companies avoid the burden of the Pillar II taxation?</a:t>
            </a:r>
          </a:p>
          <a:p>
            <a:pPr marL="514350" indent="-514350">
              <a:buFont typeface="+mj-lt"/>
              <a:buAutoNum type="arabicPeriod" startAt="1"/>
            </a:pPr>
            <a:r>
              <a:rPr lang="en-US" dirty="1"/>
              <a:t>Try to stay under a group revenue of 750m EUR by spinning off entities, by splitting up companies or by creating an equal order group (group of companies which are legally separate entities, but under unified control without a parent company).</a:t>
            </a:r>
          </a:p>
          <a:p>
            <a:pPr marL="514350" indent="-514350">
              <a:buFont typeface="+mj-lt"/>
              <a:buAutoNum type="arabicPeriod" startAt="1"/>
            </a:pPr>
            <a:r>
              <a:rPr lang="en-US" dirty="1"/>
              <a:t>Setting up new start-ups in low tax countries by MNEs in which MNEs hold 19,9 % and Private Equity 80,1 % of the equity. The MNEs finance the start-up with bonds. </a:t>
            </a:r>
          </a:p>
          <a:p>
            <a:pPr marL="514350" indent="-514350">
              <a:buFont typeface="+mj-lt"/>
              <a:buAutoNum type="arabicPeriod" startAt="1"/>
            </a:pPr>
            <a:r>
              <a:rPr lang="en-US" dirty="1"/>
              <a:t>Setting up the group holding in a country which is not participating in the Pillar II project. Investments in low tax countries should be held directly by the UPE. There should be – if possible – no service or license agreements from the low tax country company to group companies in Pillar II countries, but – if possible – only to the UPE or to independent third parties. </a:t>
            </a:r>
          </a:p>
          <a:p>
            <a:pPr marL="514350" indent="-514350">
              <a:buFont typeface="+mj-lt"/>
              <a:buAutoNum type="arabicPeriod" startAt="1"/>
            </a:pPr>
            <a:r>
              <a:rPr lang="en-US" dirty="1"/>
              <a:t>Countries might tend to use more State Aid to attract business (to the extent possible under European or other law and WTO principles).</a:t>
            </a:r>
          </a:p>
          <a:p>
            <a:pPr marL="514350" indent="-514350">
              <a:buFont typeface="+mj-lt"/>
              <a:buAutoNum type="arabicPeriod" startAt="1"/>
            </a:pPr>
            <a:r>
              <a:rPr lang="en-US" dirty="1"/>
              <a:t>In any event, the competition will go on. The inventor countries of Pillar II will suffer because of loss of flexibility. </a:t>
            </a:r>
          </a:p>
          <a:p>
            <a:endParaRPr lang="en-US"/>
          </a:p>
        </p:txBody>
      </p:sp>
    </p:spTree>
    <p:extLst>
      <p:ext uri="{BB962C8B-B14F-4D97-AF65-F5344CB8AC3E}">
        <p14:creationId xmlns:p14="http://schemas.microsoft.com/office/powerpoint/2010/main" val="8849279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 name="Content Placeholder 9"/>
          <p:cNvPicPr>
            <a:picLocks noGrp="1" noChangeAspect="1"/>
          </p:cNvPicPr>
          <p:nvPr>
            <p:ph idx="1"/>
          </p:nvPr>
        </p:nvPicPr>
        <p:blipFill>
          <a:blip r:embed="rId2"/>
          <a:srcRect/>
          <a:stretch>
            <a:fillRect/>
          </a:stretch>
        </p:blipFill>
        <p:spPr>
          <a:xfrm>
            <a:off x="0" y="0"/>
            <a:ext cx="12192000" cy="6858000"/>
          </a:xfrm>
        </p:spPr>
      </p:pic>
    </p:spTree>
    <p:extLst>
      <p:ext uri="{BB962C8B-B14F-4D97-AF65-F5344CB8AC3E}">
        <p14:creationId xmlns:p14="http://schemas.microsoft.com/office/powerpoint/2010/main" val="1221242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7425A-5025-4C79-8907-EDF627F7539E}"/>
              </a:ext>
            </a:extLst>
          </p:cNvPr>
          <p:cNvSpPr>
            <a:spLocks noGrp="1"/>
          </p:cNvSpPr>
          <p:nvPr>
            <p:ph type="title"/>
          </p:nvPr>
        </p:nvSpPr>
        <p:spPr/>
        <p:txBody>
          <a:bodyPr/>
          <a:lstStyle/>
          <a:p>
            <a:r>
              <a:rPr lang="en-US" dirty="1"/>
              <a:t>Historical Background and Timeline</a:t>
            </a:r>
          </a:p>
        </p:txBody>
      </p:sp>
      <p:sp>
        <p:nvSpPr>
          <p:cNvPr id="3" name="Content Placeholder 2">
            <a:extLst>
              <a:ext uri="{FF2B5EF4-FFF2-40B4-BE49-F238E27FC236}">
                <a16:creationId xmlns:a16="http://schemas.microsoft.com/office/drawing/2014/main" id="{ADD6F666-CC57-41DB-9318-4E12D8865C78}"/>
              </a:ext>
            </a:extLst>
          </p:cNvPr>
          <p:cNvSpPr>
            <a:spLocks noGrp="1"/>
          </p:cNvSpPr>
          <p:nvPr>
            <p:ph idx="1"/>
          </p:nvPr>
        </p:nvSpPr>
        <p:spPr/>
        <p:txBody>
          <a:bodyPr>
            <a:normAutofit lnSpcReduction="10000"/>
          </a:bodyPr>
          <a:lstStyle/>
          <a:p>
            <a:r>
              <a:rPr lang="en-US" dirty="1"/>
              <a:t>2013: OECD and G20 develop 15 Action Plans to address BEPS</a:t>
            </a:r>
          </a:p>
          <a:p>
            <a:r>
              <a:rPr lang="en-US" dirty="1"/>
              <a:t>2015: Package of BEPS Reports Released </a:t>
            </a:r>
          </a:p>
          <a:p>
            <a:r>
              <a:rPr lang="en-US" dirty="1"/>
              <a:t>January 2019: OECD releases Policy Note setting forth a two-pillar approach</a:t>
            </a:r>
          </a:p>
          <a:p>
            <a:r>
              <a:rPr lang="en-US" dirty="1"/>
              <a:t>February –March 2019: OECD issues a Public Consultation Document and hosts Public Consultation </a:t>
            </a:r>
          </a:p>
          <a:p>
            <a:r>
              <a:rPr lang="en-US" dirty="1"/>
              <a:t>January 2020: “Statement by the OECD/G20 Inclusive Framework on BEPS on the Two-Pillar Approach to Address the Tax Challenges Arising From the Digitalisation of the Economy” </a:t>
            </a:r>
          </a:p>
          <a:p>
            <a:endParaRPr lang="en-US"/>
          </a:p>
        </p:txBody>
      </p:sp>
    </p:spTree>
    <p:extLst>
      <p:ext uri="{BB962C8B-B14F-4D97-AF65-F5344CB8AC3E}">
        <p14:creationId xmlns:p14="http://schemas.microsoft.com/office/powerpoint/2010/main" val="4248076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7425A-5025-4C79-8907-EDF627F7539E}"/>
              </a:ext>
            </a:extLst>
          </p:cNvPr>
          <p:cNvSpPr>
            <a:spLocks noGrp="1"/>
          </p:cNvSpPr>
          <p:nvPr>
            <p:ph type="title"/>
          </p:nvPr>
        </p:nvSpPr>
        <p:spPr/>
        <p:txBody>
          <a:bodyPr/>
          <a:lstStyle/>
          <a:p>
            <a:r>
              <a:rPr lang="en-US" dirty="1"/>
              <a:t>Historical Background and Timeline (Con’t)</a:t>
            </a:r>
          </a:p>
        </p:txBody>
      </p:sp>
      <p:sp>
        <p:nvSpPr>
          <p:cNvPr id="3" name="Content Placeholder 2">
            <a:extLst>
              <a:ext uri="{FF2B5EF4-FFF2-40B4-BE49-F238E27FC236}">
                <a16:creationId xmlns:a16="http://schemas.microsoft.com/office/drawing/2014/main" id="{ADD6F666-CC57-41DB-9318-4E12D8865C78}"/>
              </a:ext>
            </a:extLst>
          </p:cNvPr>
          <p:cNvSpPr>
            <a:spLocks noGrp="1"/>
          </p:cNvSpPr>
          <p:nvPr>
            <p:ph idx="1"/>
          </p:nvPr>
        </p:nvSpPr>
        <p:spPr/>
        <p:txBody>
          <a:bodyPr>
            <a:normAutofit fontScale="85000" lnSpcReduction="20000"/>
          </a:bodyPr>
          <a:lstStyle/>
          <a:p>
            <a:r>
              <a:rPr lang="en-US" dirty="1"/>
              <a:t>October 2020-January 2021: OECD issues detailed blueprints for both Pillars and hosts public consultation </a:t>
            </a:r>
          </a:p>
          <a:p>
            <a:r>
              <a:rPr lang="en-US" dirty="1"/>
              <a:t>July 2021: Release of high-level statement reflecting agreement of members of the OECD/G20 Inclusive Framework on key parameters with respect to the two Pillars</a:t>
            </a:r>
          </a:p>
          <a:p>
            <a:r>
              <a:rPr lang="en-US" dirty="1"/>
              <a:t>October 2021: OECD releases a statement on the final political agreement on the two Pillars (136 countries) </a:t>
            </a:r>
          </a:p>
          <a:p>
            <a:r>
              <a:rPr lang="en-US" dirty="1"/>
              <a:t>December 2021: OECD issues Pillar Two Model Rules (appx. 70 pages) </a:t>
            </a:r>
          </a:p>
          <a:p>
            <a:r>
              <a:rPr lang="en-US" dirty="1"/>
              <a:t>Early 2022: Public consultations on the implementation aspects of Pillars</a:t>
            </a:r>
          </a:p>
          <a:p>
            <a:r>
              <a:rPr lang="en-US" dirty="1"/>
              <a:t>Expected in early 2022: OECD Commentary to Model Rules</a:t>
            </a:r>
          </a:p>
          <a:p>
            <a:r>
              <a:rPr lang="en-US" dirty="1"/>
              <a:t>2023: implementation expected (see discussion in future slides)</a:t>
            </a:r>
          </a:p>
        </p:txBody>
      </p:sp>
    </p:spTree>
    <p:extLst>
      <p:ext uri="{BB962C8B-B14F-4D97-AF65-F5344CB8AC3E}">
        <p14:creationId xmlns:p14="http://schemas.microsoft.com/office/powerpoint/2010/main" val="2978730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E47D8-4B40-4565-A3E4-A33EF538AD40}"/>
              </a:ext>
            </a:extLst>
          </p:cNvPr>
          <p:cNvSpPr>
            <a:spLocks noGrp="1"/>
          </p:cNvSpPr>
          <p:nvPr>
            <p:ph type="title"/>
          </p:nvPr>
        </p:nvSpPr>
        <p:spPr/>
        <p:txBody>
          <a:bodyPr/>
          <a:lstStyle/>
          <a:p>
            <a:r>
              <a:rPr lang="en-US" dirty="1"/>
              <a:t>Pillar Two-Outline</a:t>
            </a:r>
            <a:endParaRPr lang="en-US">
              <a:highlight>
                <a:srgbClr val="FFFF00"/>
              </a:highlight>
            </a:endParaRPr>
          </a:p>
        </p:txBody>
      </p:sp>
      <p:sp>
        <p:nvSpPr>
          <p:cNvPr id="3" name="Content Placeholder 2">
            <a:extLst>
              <a:ext uri="{FF2B5EF4-FFF2-40B4-BE49-F238E27FC236}">
                <a16:creationId xmlns:a16="http://schemas.microsoft.com/office/drawing/2014/main" id="{C0122407-9890-4A54-AFEB-A356EACBC0AB}"/>
              </a:ext>
            </a:extLst>
          </p:cNvPr>
          <p:cNvSpPr>
            <a:spLocks noGrp="1"/>
          </p:cNvSpPr>
          <p:nvPr>
            <p:ph idx="1"/>
          </p:nvPr>
        </p:nvSpPr>
        <p:spPr/>
        <p:txBody>
          <a:bodyPr/>
          <a:lstStyle/>
          <a:p>
            <a:r>
              <a:rPr lang="en-US" dirty="1"/>
              <a:t>“Global anti-Base Erosion Rules (“GloBE”) rules</a:t>
            </a:r>
          </a:p>
          <a:p>
            <a:pPr lvl="1"/>
            <a:r>
              <a:rPr lang="en-US" dirty="1"/>
              <a:t>Income Inclusion Rule (“IIR”)</a:t>
            </a:r>
          </a:p>
          <a:p>
            <a:pPr lvl="1"/>
            <a:r>
              <a:rPr lang="en-US" dirty="1"/>
              <a:t>“Undertaxed Payment Rule” (“UTPR”)</a:t>
            </a:r>
          </a:p>
          <a:p>
            <a:r>
              <a:rPr lang="en-US" dirty="1"/>
              <a:t>Treaty-based “Subject to Tax Rule” (“STTR”) </a:t>
            </a:r>
          </a:p>
        </p:txBody>
      </p:sp>
    </p:spTree>
    <p:extLst>
      <p:ext uri="{BB962C8B-B14F-4D97-AF65-F5344CB8AC3E}">
        <p14:creationId xmlns:p14="http://schemas.microsoft.com/office/powerpoint/2010/main" val="2024713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F5D81-06E4-4E25-B5EB-99B258CB2E82}"/>
              </a:ext>
            </a:extLst>
          </p:cNvPr>
          <p:cNvSpPr>
            <a:spLocks noGrp="1"/>
          </p:cNvSpPr>
          <p:nvPr>
            <p:ph type="title"/>
          </p:nvPr>
        </p:nvSpPr>
        <p:spPr/>
        <p:txBody>
          <a:bodyPr/>
          <a:lstStyle/>
          <a:p>
            <a:r>
              <a:rPr lang="en-US" dirty="1"/>
              <a:t>Pillar Two-Effective Dates</a:t>
            </a:r>
            <a:endParaRPr lang="en-US">
              <a:highlight>
                <a:srgbClr val="FFFF00"/>
              </a:highlight>
            </a:endParaRPr>
          </a:p>
        </p:txBody>
      </p:sp>
      <p:sp>
        <p:nvSpPr>
          <p:cNvPr id="3" name="Content Placeholder 2">
            <a:extLst>
              <a:ext uri="{FF2B5EF4-FFF2-40B4-BE49-F238E27FC236}">
                <a16:creationId xmlns:a16="http://schemas.microsoft.com/office/drawing/2014/main" id="{6F24084F-C8EB-47DF-B8C7-947F919DF65F}"/>
              </a:ext>
            </a:extLst>
          </p:cNvPr>
          <p:cNvSpPr>
            <a:spLocks noGrp="1"/>
          </p:cNvSpPr>
          <p:nvPr>
            <p:ph idx="1"/>
          </p:nvPr>
        </p:nvSpPr>
        <p:spPr/>
        <p:txBody>
          <a:bodyPr>
            <a:normAutofit fontScale="92500" lnSpcReduction="20000"/>
          </a:bodyPr>
          <a:lstStyle/>
          <a:p>
            <a:r>
              <a:rPr lang="en-US" dirty="1"/>
              <a:t>2015 BEPS</a:t>
            </a:r>
          </a:p>
          <a:p>
            <a:r>
              <a:rPr lang="en-US" dirty="1"/>
              <a:t>October 2021 GloBE Pillar II.</a:t>
            </a:r>
          </a:p>
          <a:p>
            <a:r>
              <a:rPr lang="en-US" dirty="1"/>
              <a:t>December 2021 Pillar II OECD Model Rules</a:t>
            </a:r>
          </a:p>
          <a:p>
            <a:r>
              <a:rPr lang="en-US" dirty="1"/>
              <a:t>December 2021 Draft EU Directive</a:t>
            </a:r>
          </a:p>
          <a:p>
            <a:r>
              <a:rPr lang="en-US" dirty="1"/>
              <a:t>Q1 2022 OECD Commentary on Model Rules (expected)</a:t>
            </a:r>
          </a:p>
          <a:p>
            <a:r>
              <a:rPr lang="en-US" dirty="1"/>
              <a:t>End of Q1 2022 EU States’ Input on Draft EU Directive (expected)</a:t>
            </a:r>
          </a:p>
          <a:p>
            <a:r>
              <a:rPr lang="en-US" dirty="1"/>
              <a:t>Q2-Q3 2022 (Final) EU Directive to be Adopted (expected)</a:t>
            </a:r>
          </a:p>
          <a:p>
            <a:r>
              <a:rPr lang="en-US" dirty="1"/>
              <a:t>2023 Implementation of the GloBE Rules by Participating States (expected)</a:t>
            </a:r>
          </a:p>
          <a:p>
            <a:r>
              <a:rPr lang="en-US" dirty="1"/>
              <a:t>2024 Launch of UTPR (expected)</a:t>
            </a:r>
          </a:p>
          <a:p>
            <a:r>
              <a:rPr lang="en-US" dirty="1"/>
              <a:t>Note: all working toward an extremely tight timeline</a:t>
            </a:r>
          </a:p>
          <a:p>
            <a:endParaRPr lang="en-US">
              <a:highlight>
                <a:srgbClr val="FFFF00"/>
              </a:highlight>
            </a:endParaRPr>
          </a:p>
          <a:p>
            <a:endParaRPr lang="en-US"/>
          </a:p>
        </p:txBody>
      </p:sp>
    </p:spTree>
    <p:extLst>
      <p:ext uri="{BB962C8B-B14F-4D97-AF65-F5344CB8AC3E}">
        <p14:creationId xmlns:p14="http://schemas.microsoft.com/office/powerpoint/2010/main" val="332615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72D11-1316-4608-9792-BFEF5379A692}"/>
              </a:ext>
            </a:extLst>
          </p:cNvPr>
          <p:cNvSpPr>
            <a:spLocks noGrp="1"/>
          </p:cNvSpPr>
          <p:nvPr>
            <p:ph type="title"/>
          </p:nvPr>
        </p:nvSpPr>
        <p:spPr/>
        <p:txBody>
          <a:bodyPr/>
          <a:lstStyle/>
          <a:p>
            <a:r>
              <a:rPr lang="en-US" dirty="1"/>
              <a:t>GloBE Rules-Scope </a:t>
            </a:r>
          </a:p>
        </p:txBody>
      </p:sp>
      <p:sp>
        <p:nvSpPr>
          <p:cNvPr id="3" name="Content Placeholder 2">
            <a:extLst>
              <a:ext uri="{FF2B5EF4-FFF2-40B4-BE49-F238E27FC236}">
                <a16:creationId xmlns:a16="http://schemas.microsoft.com/office/drawing/2014/main" id="{A75ED8FE-4162-42E1-9892-DF4E8107DE96}"/>
              </a:ext>
            </a:extLst>
          </p:cNvPr>
          <p:cNvSpPr>
            <a:spLocks noGrp="1"/>
          </p:cNvSpPr>
          <p:nvPr>
            <p:ph idx="1"/>
          </p:nvPr>
        </p:nvSpPr>
        <p:spPr/>
        <p:txBody>
          <a:bodyPr>
            <a:normAutofit fontScale="92500" lnSpcReduction="20000"/>
          </a:bodyPr>
          <a:lstStyle/>
          <a:p>
            <a:r>
              <a:rPr lang="en-US" dirty="1"/>
              <a:t>Multinational group with annual consolidated revenues exceeding EUR 750 mio. </a:t>
            </a:r>
          </a:p>
          <a:p>
            <a:r>
              <a:rPr lang="en-US" dirty="1"/>
              <a:t>Over two of the four years preceding the tested year</a:t>
            </a:r>
          </a:p>
          <a:p>
            <a:r>
              <a:rPr lang="en-US" dirty="1"/>
              <a:t>Ultimate parent entity is relevant (an entity which is not controlled by another entity)</a:t>
            </a:r>
          </a:p>
          <a:p>
            <a:r>
              <a:rPr lang="en-US" dirty="1"/>
              <a:t>At country level as part of consolidated group: companies and branches (located outside parent jurisdictions) are covered; group includes all entities normally covered in the consolidated accounts of UPE</a:t>
            </a:r>
          </a:p>
          <a:p>
            <a:r>
              <a:rPr lang="en-US" dirty="1"/>
              <a:t>Based on financial accounts </a:t>
            </a:r>
          </a:p>
          <a:p>
            <a:r>
              <a:rPr lang="en-US" dirty="1"/>
              <a:t>Application of IFRS or equivalent accounting norms   </a:t>
            </a:r>
          </a:p>
          <a:p>
            <a:r>
              <a:rPr lang="en-US" dirty="1"/>
              <a:t>EU will include purely domestic groups </a:t>
            </a:r>
          </a:p>
        </p:txBody>
      </p:sp>
    </p:spTree>
    <p:extLst>
      <p:ext uri="{BB962C8B-B14F-4D97-AF65-F5344CB8AC3E}">
        <p14:creationId xmlns:p14="http://schemas.microsoft.com/office/powerpoint/2010/main" val="530877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游ゴシック Light"/>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等线 Light"/>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游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等线"/>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otalTime>0</TotalTime>
  <Application>Microsoft Office PowerPoint</Application>
  <PresentationFormat/>
  <Slides>41</Slide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2022-01-17T10:49:18Z</cp:lastPrinted>
  <dcterms:created xsi:type="dcterms:W3CDTF">2022-01-17T10:49:18Z</dcterms:created>
  <dcterms:modified xsi:type="dcterms:W3CDTF">2022-01-17T10:49:18Z</dcterms:modified>
</cp:coreProperties>
</file>