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1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8"/>
  </p:notesMasterIdLst>
  <p:sldIdLst>
    <p:sldId id="256" r:id="rId4"/>
    <p:sldId id="411" r:id="rId5"/>
    <p:sldId id="351" r:id="rId6"/>
    <p:sldId id="413" r:id="rId7"/>
  </p:sldIdLst>
  <p:sldSz cx="9144000" cy="5143500" type="screen16x9"/>
  <p:notesSz cx="6858000" cy="9144000"/>
  <p:defaultTextStyle>
    <a:defPPr>
      <a:defRPr lang="es-ES"/>
    </a:defPPr>
    <a:lvl1pPr marL="0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08121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816244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224364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632485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040607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448728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2856850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264971" algn="l" defTabSz="816244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63E52"/>
    <a:srgbClr val="000000"/>
    <a:srgbClr val="085672"/>
    <a:srgbClr val="CCCC00"/>
    <a:srgbClr val="00AC4E"/>
    <a:srgbClr val="A20000"/>
    <a:srgbClr val="1C1C1C"/>
    <a:srgbClr val="8E47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3950" autoAdjust="0"/>
  </p:normalViewPr>
  <p:slideViewPr>
    <p:cSldViewPr>
      <p:cViewPr varScale="1">
        <p:scale>
          <a:sx n="104" d="100"/>
          <a:sy n="104" d="100"/>
        </p:scale>
        <p:origin x="792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005A07-182B-458D-BAC2-712BE27094E2}" type="datetimeFigureOut">
              <a:rPr lang="es-ES" smtClean="0"/>
              <a:t>08/03/2023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9E30C-ED4A-48E4-9850-44E4420C623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6212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65149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30297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95446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60595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25742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0891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56040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21189" algn="l" defTabSz="93029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E30C-ED4A-48E4-9850-44E4420C623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5376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E30C-ED4A-48E4-9850-44E4420C623E}" type="slidenum">
              <a:rPr lang="es-ES" smtClean="0">
                <a:solidFill>
                  <a:prstClr val="black"/>
                </a:solidFill>
              </a:rPr>
              <a:pPr/>
              <a:t>3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4658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39E30C-ED4A-48E4-9850-44E4420C623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9604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1" y="1597819"/>
            <a:ext cx="7772400" cy="11025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2" y="2914652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7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8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9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52630-09F0-4131-9AFD-A4DC3EEAE4FA}" type="datetime1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626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AC9E2E-A5BE-4A31-96B2-B071C837561B}" type="datetime1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61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26215" y="151213"/>
            <a:ext cx="2025650" cy="3225403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49266" y="151213"/>
            <a:ext cx="5924550" cy="3225403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C063-1291-402E-B447-7D117DA683F9}" type="datetime1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8972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31"/>
          <p:cNvSpPr>
            <a:spLocks noChangeShapeType="1"/>
          </p:cNvSpPr>
          <p:nvPr userDrawn="1"/>
        </p:nvSpPr>
        <p:spPr bwMode="auto">
          <a:xfrm>
            <a:off x="4932040" y="3679031"/>
            <a:ext cx="3529334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s-ES" sz="1275" dirty="0">
              <a:solidFill>
                <a:schemeClr val="bg1"/>
              </a:solidFill>
            </a:endParaRPr>
          </a:p>
        </p:txBody>
      </p:sp>
      <p:sp>
        <p:nvSpPr>
          <p:cNvPr id="7" name="Rectangle 4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688975" y="2841780"/>
            <a:ext cx="7772400" cy="7501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/>
          <a:lstStyle>
            <a:lvl1pPr algn="r">
              <a:defRPr sz="210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Título a una o dos líneas</a:t>
            </a:r>
            <a:br>
              <a:rPr lang="es-ES" dirty="0"/>
            </a:br>
            <a:r>
              <a:rPr lang="es-ES" dirty="0"/>
              <a:t>Título a una o dos líneas</a:t>
            </a:r>
          </a:p>
        </p:txBody>
      </p:sp>
      <p:sp>
        <p:nvSpPr>
          <p:cNvPr id="8" name="24 Marcador de texto"/>
          <p:cNvSpPr>
            <a:spLocks noGrp="1"/>
          </p:cNvSpPr>
          <p:nvPr>
            <p:ph type="body" sz="quarter" idx="11" hasCustomPrompt="1"/>
          </p:nvPr>
        </p:nvSpPr>
        <p:spPr>
          <a:xfrm>
            <a:off x="5039370" y="3776280"/>
            <a:ext cx="3421062" cy="323775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r">
              <a:buNone/>
              <a:defRPr lang="es-ES" sz="1350" kern="1200" baseline="0" dirty="0" smtClean="0">
                <a:ln>
                  <a:noFill/>
                </a:ln>
                <a:solidFill>
                  <a:schemeClr val="bg1"/>
                </a:solidFill>
                <a:latin typeface="Calibri" pitchFamily="34" charset="0"/>
                <a:ea typeface="+mn-ea"/>
                <a:cs typeface="Calibri" pitchFamily="34" charset="0"/>
              </a:defRPr>
            </a:lvl1pPr>
            <a:lvl2pPr marL="342900" indent="0">
              <a:buNone/>
              <a:defRPr/>
            </a:lvl2pPr>
          </a:lstStyle>
          <a:p>
            <a:pPr lvl="0"/>
            <a:r>
              <a:rPr lang="es-ES" dirty="0"/>
              <a:t>Mes, Año</a:t>
            </a:r>
          </a:p>
        </p:txBody>
      </p:sp>
    </p:spTree>
    <p:extLst>
      <p:ext uri="{BB962C8B-B14F-4D97-AF65-F5344CB8AC3E}">
        <p14:creationId xmlns:p14="http://schemas.microsoft.com/office/powerpoint/2010/main" val="7733386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7969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0558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6A562-AFBC-4CFA-8E7F-5AD816905ECE}" type="datetime1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89262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21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162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4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6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872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685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49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53AB0-17D9-4872-864C-9A8404211CD8}" type="datetime1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9442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49263" y="882254"/>
            <a:ext cx="3975100" cy="24943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6763" y="882254"/>
            <a:ext cx="3975100" cy="2494359"/>
          </a:xfrm>
        </p:spPr>
        <p:txBody>
          <a:bodyPr/>
          <a:lstStyle>
            <a:lvl1pPr>
              <a:defRPr sz="2600"/>
            </a:lvl1pPr>
            <a:lvl2pPr>
              <a:defRPr sz="21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8B0A2-88AE-44A3-AA43-754230A1ADB3}" type="datetime1">
              <a:rPr lang="es-ES" smtClean="0"/>
              <a:t>08/03/2023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1704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5981"/>
            <a:ext cx="8229601" cy="857249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1" indent="0">
              <a:buNone/>
              <a:defRPr sz="1800" b="1"/>
            </a:lvl2pPr>
            <a:lvl3pPr marL="816244" indent="0">
              <a:buNone/>
              <a:defRPr sz="1700" b="1"/>
            </a:lvl3pPr>
            <a:lvl4pPr marL="1224364" indent="0">
              <a:buNone/>
              <a:defRPr sz="1400" b="1"/>
            </a:lvl4pPr>
            <a:lvl5pPr marL="1632485" indent="0">
              <a:buNone/>
              <a:defRPr sz="1400" b="1"/>
            </a:lvl5pPr>
            <a:lvl6pPr marL="2040607" indent="0">
              <a:buNone/>
              <a:defRPr sz="1400" b="1"/>
            </a:lvl6pPr>
            <a:lvl7pPr marL="2448728" indent="0">
              <a:buNone/>
              <a:defRPr sz="1400" b="1"/>
            </a:lvl7pPr>
            <a:lvl8pPr marL="2856850" indent="0">
              <a:buNone/>
              <a:defRPr sz="1400" b="1"/>
            </a:lvl8pPr>
            <a:lvl9pPr marL="3264971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151336"/>
            <a:ext cx="4041774" cy="479821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8121" indent="0">
              <a:buNone/>
              <a:defRPr sz="1800" b="1"/>
            </a:lvl2pPr>
            <a:lvl3pPr marL="816244" indent="0">
              <a:buNone/>
              <a:defRPr sz="1700" b="1"/>
            </a:lvl3pPr>
            <a:lvl4pPr marL="1224364" indent="0">
              <a:buNone/>
              <a:defRPr sz="1400" b="1"/>
            </a:lvl4pPr>
            <a:lvl5pPr marL="1632485" indent="0">
              <a:buNone/>
              <a:defRPr sz="1400" b="1"/>
            </a:lvl5pPr>
            <a:lvl6pPr marL="2040607" indent="0">
              <a:buNone/>
              <a:defRPr sz="1400" b="1"/>
            </a:lvl6pPr>
            <a:lvl7pPr marL="2448728" indent="0">
              <a:buNone/>
              <a:defRPr sz="1400" b="1"/>
            </a:lvl7pPr>
            <a:lvl8pPr marL="2856850" indent="0">
              <a:buNone/>
              <a:defRPr sz="1400" b="1"/>
            </a:lvl8pPr>
            <a:lvl9pPr marL="3264971" indent="0">
              <a:buNone/>
              <a:defRPr sz="14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631157"/>
            <a:ext cx="4041774" cy="2963466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B97AF-B878-45D1-8CE6-805C5FA6CEEB}" type="datetime1">
              <a:rPr lang="es-ES" smtClean="0"/>
              <a:t>08/03/2023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89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4CB26-D04C-4586-A9F5-315221EFD02E}" type="datetime1">
              <a:rPr lang="es-ES" smtClean="0"/>
              <a:t>08/03/2023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57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863C7-9BB6-4AF3-B21C-192F02957BF7}" type="datetime1">
              <a:rPr lang="es-ES" smtClean="0"/>
              <a:t>08/03/2023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6891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2" y="204789"/>
            <a:ext cx="5111750" cy="4389835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6"/>
          </a:xfrm>
        </p:spPr>
        <p:txBody>
          <a:bodyPr/>
          <a:lstStyle>
            <a:lvl1pPr marL="0" indent="0">
              <a:buNone/>
              <a:defRPr sz="1200"/>
            </a:lvl1pPr>
            <a:lvl2pPr marL="408121" indent="0">
              <a:buNone/>
              <a:defRPr sz="1100"/>
            </a:lvl2pPr>
            <a:lvl3pPr marL="816244" indent="0">
              <a:buNone/>
              <a:defRPr sz="900"/>
            </a:lvl3pPr>
            <a:lvl4pPr marL="1224364" indent="0">
              <a:buNone/>
              <a:defRPr sz="800"/>
            </a:lvl4pPr>
            <a:lvl5pPr marL="1632485" indent="0">
              <a:buNone/>
              <a:defRPr sz="800"/>
            </a:lvl5pPr>
            <a:lvl6pPr marL="2040607" indent="0">
              <a:buNone/>
              <a:defRPr sz="800"/>
            </a:lvl6pPr>
            <a:lvl7pPr marL="2448728" indent="0">
              <a:buNone/>
              <a:defRPr sz="800"/>
            </a:lvl7pPr>
            <a:lvl8pPr marL="2856850" indent="0">
              <a:buNone/>
              <a:defRPr sz="800"/>
            </a:lvl8pPr>
            <a:lvl9pPr marL="326497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F9A2-BADD-4DAD-A8A4-DB6B04D6AA17}" type="datetime1">
              <a:rPr lang="es-ES" smtClean="0"/>
              <a:t>08/03/2023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606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90" y="3600451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90" y="459581"/>
            <a:ext cx="5486400" cy="3086100"/>
          </a:xfrm>
        </p:spPr>
        <p:txBody>
          <a:bodyPr/>
          <a:lstStyle>
            <a:lvl1pPr marL="0" indent="0">
              <a:buNone/>
              <a:defRPr sz="2900"/>
            </a:lvl1pPr>
            <a:lvl2pPr marL="408121" indent="0">
              <a:buNone/>
              <a:defRPr sz="2600"/>
            </a:lvl2pPr>
            <a:lvl3pPr marL="816244" indent="0">
              <a:buNone/>
              <a:defRPr sz="2100"/>
            </a:lvl3pPr>
            <a:lvl4pPr marL="1224364" indent="0">
              <a:buNone/>
              <a:defRPr sz="1800"/>
            </a:lvl4pPr>
            <a:lvl5pPr marL="1632485" indent="0">
              <a:buNone/>
              <a:defRPr sz="1800"/>
            </a:lvl5pPr>
            <a:lvl6pPr marL="2040607" indent="0">
              <a:buNone/>
              <a:defRPr sz="1800"/>
            </a:lvl6pPr>
            <a:lvl7pPr marL="2448728" indent="0">
              <a:buNone/>
              <a:defRPr sz="1800"/>
            </a:lvl7pPr>
            <a:lvl8pPr marL="2856850" indent="0">
              <a:buNone/>
              <a:defRPr sz="1800"/>
            </a:lvl8pPr>
            <a:lvl9pPr marL="3264971" indent="0">
              <a:buNone/>
              <a:defRPr sz="18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90" y="4025507"/>
            <a:ext cx="5486400" cy="603646"/>
          </a:xfrm>
        </p:spPr>
        <p:txBody>
          <a:bodyPr/>
          <a:lstStyle>
            <a:lvl1pPr marL="0" indent="0">
              <a:buNone/>
              <a:defRPr sz="1200"/>
            </a:lvl1pPr>
            <a:lvl2pPr marL="408121" indent="0">
              <a:buNone/>
              <a:defRPr sz="1100"/>
            </a:lvl2pPr>
            <a:lvl3pPr marL="816244" indent="0">
              <a:buNone/>
              <a:defRPr sz="900"/>
            </a:lvl3pPr>
            <a:lvl4pPr marL="1224364" indent="0">
              <a:buNone/>
              <a:defRPr sz="800"/>
            </a:lvl4pPr>
            <a:lvl5pPr marL="1632485" indent="0">
              <a:buNone/>
              <a:defRPr sz="800"/>
            </a:lvl5pPr>
            <a:lvl6pPr marL="2040607" indent="0">
              <a:buNone/>
              <a:defRPr sz="800"/>
            </a:lvl6pPr>
            <a:lvl7pPr marL="2448728" indent="0">
              <a:buNone/>
              <a:defRPr sz="800"/>
            </a:lvl7pPr>
            <a:lvl8pPr marL="2856850" indent="0">
              <a:buNone/>
              <a:defRPr sz="800"/>
            </a:lvl8pPr>
            <a:lvl9pPr marL="3264971" indent="0">
              <a:buNone/>
              <a:defRPr sz="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85E96-0361-48DF-AEDE-41A400930425}" type="datetime1">
              <a:rPr lang="es-ES" smtClean="0"/>
              <a:t>08/03/2023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167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7" Type="http://schemas.openxmlformats.org/officeDocument/2006/relationships/hyperlink" Target="http://www.broseta.com/" TargetMode="Externa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info@broseta.com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2" y="205981"/>
            <a:ext cx="8229601" cy="857249"/>
          </a:xfrm>
          <a:prstGeom prst="rect">
            <a:avLst/>
          </a:prstGeom>
        </p:spPr>
        <p:txBody>
          <a:bodyPr vert="horz" lIns="81624" tIns="40813" rIns="81624" bIns="40813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2" y="1200153"/>
            <a:ext cx="8229601" cy="3394472"/>
          </a:xfrm>
          <a:prstGeom prst="rect">
            <a:avLst/>
          </a:prstGeom>
        </p:spPr>
        <p:txBody>
          <a:bodyPr vert="horz" lIns="81624" tIns="40813" rIns="81624" bIns="40813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2" y="4767265"/>
            <a:ext cx="2133600" cy="273844"/>
          </a:xfrm>
          <a:prstGeom prst="rect">
            <a:avLst/>
          </a:prstGeom>
        </p:spPr>
        <p:txBody>
          <a:bodyPr vert="horz" lIns="81624" tIns="40813" rIns="81624" bIns="40813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1FD97D-4348-47D9-B345-51B9D2F987D4}" type="datetime1">
              <a:rPr lang="es-ES" smtClean="0"/>
              <a:t>08/03/2023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1" y="4767265"/>
            <a:ext cx="2895600" cy="273844"/>
          </a:xfrm>
          <a:prstGeom prst="rect">
            <a:avLst/>
          </a:prstGeom>
        </p:spPr>
        <p:txBody>
          <a:bodyPr vert="horz" lIns="81624" tIns="40813" rIns="81624" bIns="40813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1" y="4767265"/>
            <a:ext cx="2133600" cy="273844"/>
          </a:xfrm>
          <a:prstGeom prst="rect">
            <a:avLst/>
          </a:prstGeom>
        </p:spPr>
        <p:txBody>
          <a:bodyPr vert="horz" lIns="81624" tIns="40813" rIns="81624" bIns="40813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B192D-282A-41BF-BF4E-5E15A54507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428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816244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091" indent="-306091" algn="l" defTabSz="816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96" indent="-255076" algn="l" defTabSz="816244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303" indent="-204061" algn="l" defTabSz="816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425" indent="-204061" algn="l" defTabSz="816244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546" indent="-204061" algn="l" defTabSz="816244" rtl="0" eaLnBrk="1" latinLnBrk="0" hangingPunct="1">
        <a:spcBef>
          <a:spcPct val="20000"/>
        </a:spcBef>
        <a:buFont typeface="Arial" panose="020B0604020202020204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668" indent="-204061" algn="l" defTabSz="816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789" indent="-204061" algn="l" defTabSz="816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910" indent="-204061" algn="l" defTabSz="816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032" indent="-204061" algn="l" defTabSz="816244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21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44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64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85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607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728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850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971" algn="l" defTabSz="81624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 userDrawn="1"/>
        </p:nvSpPr>
        <p:spPr>
          <a:xfrm>
            <a:off x="323528" y="4655337"/>
            <a:ext cx="1800200" cy="207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8588" indent="-128588" algn="l" fontAlgn="auto">
              <a:spcBef>
                <a:spcPts val="0"/>
              </a:spcBef>
              <a:spcAft>
                <a:spcPts val="0"/>
              </a:spcAft>
              <a:buFont typeface="Arial Narrow" panose="020B0606020202030204" pitchFamily="34" charset="0"/>
              <a:buChar char="©"/>
            </a:pPr>
            <a:r>
              <a:rPr lang="es-ES" sz="750" dirty="0">
                <a:solidFill>
                  <a:schemeClr val="bg1"/>
                </a:solidFill>
                <a:latin typeface="Arial Narrow" panose="020B0606020202030204" pitchFamily="34" charset="0"/>
                <a:cs typeface="Arial"/>
              </a:rPr>
              <a:t>BROSETA 2020</a:t>
            </a:r>
          </a:p>
        </p:txBody>
      </p:sp>
      <p:pic>
        <p:nvPicPr>
          <p:cNvPr id="4" name="Imagen 3" descr="Diagrama&#10;&#10;Descripción generada automáticamente">
            <a:extLst>
              <a:ext uri="{FF2B5EF4-FFF2-40B4-BE49-F238E27FC236}">
                <a16:creationId xmlns:a16="http://schemas.microsoft.com/office/drawing/2014/main" id="{2CBED518-B0A9-4C66-B663-AC64D529C0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713304"/>
            <a:ext cx="9144000" cy="3716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171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Marcador de texto"/>
          <p:cNvSpPr txBox="1">
            <a:spLocks/>
          </p:cNvSpPr>
          <p:nvPr userDrawn="1"/>
        </p:nvSpPr>
        <p:spPr>
          <a:xfrm>
            <a:off x="0" y="1599159"/>
            <a:ext cx="9144000" cy="1188616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endParaRPr lang="es-ES" sz="2100" dirty="0">
              <a:solidFill>
                <a:prstClr val="white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  <p:sp>
        <p:nvSpPr>
          <p:cNvPr id="8" name="CuadroTexto 4">
            <a:extLst>
              <a:ext uri="{FF2B5EF4-FFF2-40B4-BE49-F238E27FC236}">
                <a16:creationId xmlns:a16="http://schemas.microsoft.com/office/drawing/2014/main" id="{5002D991-8C3A-0447-A07C-00BA4174BEDD}"/>
              </a:ext>
            </a:extLst>
          </p:cNvPr>
          <p:cNvSpPr txBox="1"/>
          <p:nvPr userDrawn="1"/>
        </p:nvSpPr>
        <p:spPr>
          <a:xfrm>
            <a:off x="2915816" y="3327834"/>
            <a:ext cx="3312368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60"/>
              </a:lnSpc>
              <a:defRPr/>
            </a:pPr>
            <a:r>
              <a:rPr lang="es-ES" sz="675" dirty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Madrid. Goya, 29. 28001. Tel. +34 914 323 144</a:t>
            </a:r>
          </a:p>
          <a:p>
            <a:pPr>
              <a:lnSpc>
                <a:spcPts val="660"/>
              </a:lnSpc>
            </a:pPr>
            <a:r>
              <a:rPr lang="es-ES" sz="675" dirty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Valencia. Pascual y Genís, 5. 46002. Tel. +34 963 921 006</a:t>
            </a:r>
          </a:p>
          <a:p>
            <a:pPr>
              <a:lnSpc>
                <a:spcPts val="660"/>
              </a:lnSpc>
            </a:pPr>
            <a:r>
              <a:rPr lang="es-ES" sz="675" dirty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Lisboa. Av. António Augusto Aguiar, 15. 1050-012. T. +351 300 509 035</a:t>
            </a:r>
          </a:p>
          <a:p>
            <a:pPr>
              <a:lnSpc>
                <a:spcPts val="660"/>
              </a:lnSpc>
            </a:pPr>
            <a:r>
              <a:rPr lang="es-ES" sz="675" dirty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info@broseta.com · www.broseta.com</a:t>
            </a:r>
          </a:p>
        </p:txBody>
      </p:sp>
      <p:sp>
        <p:nvSpPr>
          <p:cNvPr id="9" name="CuadroTexto 6">
            <a:extLst>
              <a:ext uri="{FF2B5EF4-FFF2-40B4-BE49-F238E27FC236}">
                <a16:creationId xmlns:a16="http://schemas.microsoft.com/office/drawing/2014/main" id="{E425B411-979D-1345-9C28-BA6DC8002C0B}"/>
              </a:ext>
            </a:extLst>
          </p:cNvPr>
          <p:cNvSpPr txBox="1"/>
          <p:nvPr userDrawn="1"/>
        </p:nvSpPr>
        <p:spPr>
          <a:xfrm>
            <a:off x="2915816" y="4029912"/>
            <a:ext cx="3312368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60"/>
              </a:lnSpc>
            </a:pPr>
            <a:r>
              <a:rPr lang="es-ES" sz="713" dirty="0">
                <a:solidFill>
                  <a:prstClr val="white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España · Portugal · Suiza · Red Legal Iberoamericana</a:t>
            </a:r>
          </a:p>
        </p:txBody>
      </p:sp>
      <p:pic>
        <p:nvPicPr>
          <p:cNvPr id="13" name="Imagen 10">
            <a:extLst>
              <a:ext uri="{FF2B5EF4-FFF2-40B4-BE49-F238E27FC236}">
                <a16:creationId xmlns:a16="http://schemas.microsoft.com/office/drawing/2014/main" id="{97F07CB1-1F0C-BD45-B1CF-84EE65194E1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24275" y="2835281"/>
            <a:ext cx="1695450" cy="355498"/>
          </a:xfrm>
          <a:prstGeom prst="rect">
            <a:avLst/>
          </a:prstGeom>
        </p:spPr>
      </p:pic>
      <p:sp>
        <p:nvSpPr>
          <p:cNvPr id="11" name="Rectángulo 2">
            <a:extLst>
              <a:ext uri="{FF2B5EF4-FFF2-40B4-BE49-F238E27FC236}">
                <a16:creationId xmlns:a16="http://schemas.microsoft.com/office/drawing/2014/main" id="{FBF7CF51-CBAA-2F41-BCED-35FD4A324780}"/>
              </a:ext>
            </a:extLst>
          </p:cNvPr>
          <p:cNvSpPr/>
          <p:nvPr userDrawn="1"/>
        </p:nvSpPr>
        <p:spPr>
          <a:xfrm>
            <a:off x="28575" y="0"/>
            <a:ext cx="910850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" sz="1275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15" name="14 Imagen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3896" y="2625757"/>
            <a:ext cx="2396210" cy="756084"/>
          </a:xfrm>
          <a:prstGeom prst="rect">
            <a:avLst/>
          </a:prstGeom>
        </p:spPr>
      </p:pic>
      <p:sp>
        <p:nvSpPr>
          <p:cNvPr id="16" name="1 Marcador de texto"/>
          <p:cNvSpPr txBox="1">
            <a:spLocks/>
          </p:cNvSpPr>
          <p:nvPr userDrawn="1"/>
        </p:nvSpPr>
        <p:spPr>
          <a:xfrm>
            <a:off x="0" y="3489852"/>
            <a:ext cx="9144000" cy="1296144"/>
          </a:xfrm>
          <a:prstGeom prst="rect">
            <a:avLst/>
          </a:prstGeom>
        </p:spPr>
        <p:txBody>
          <a:bodyPr anchor="ctr" anchorCtr="1"/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4000" kern="1200" baseline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s-ES_tradnl" sz="675" b="1" dirty="0">
                <a:solidFill>
                  <a:srgbClr val="9900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Madrid</a:t>
            </a:r>
            <a:r>
              <a:rPr lang="es-ES_tradnl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Goya, 29. 28001. T. +34 91 432 31 44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s-ES_tradnl" sz="675" b="1" dirty="0">
                <a:solidFill>
                  <a:srgbClr val="9900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Barcelona</a:t>
            </a:r>
            <a:r>
              <a:rPr lang="es-ES_tradnl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</a:t>
            </a:r>
            <a:r>
              <a:rPr lang="es-ES_tradnl" sz="675" dirty="0" err="1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Tuset</a:t>
            </a:r>
            <a:r>
              <a:rPr lang="es-ES_tradnl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, 23. 08006. T. +34 93 362 05 45</a:t>
            </a:r>
          </a:p>
          <a:p>
            <a:pPr fontAlgn="auto">
              <a:spcAft>
                <a:spcPts val="0"/>
              </a:spcAft>
            </a:pPr>
            <a:r>
              <a:rPr lang="es-ES_tradnl" sz="675" b="1" dirty="0">
                <a:solidFill>
                  <a:srgbClr val="9900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Valencia</a:t>
            </a:r>
            <a:r>
              <a:rPr lang="es-ES_tradnl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Pascual y Genís, 5. 46002. T. +34 96 392 10 06</a:t>
            </a:r>
          </a:p>
          <a:p>
            <a:pPr fontAlgn="auto">
              <a:spcAft>
                <a:spcPts val="0"/>
              </a:spcAft>
            </a:pPr>
            <a:r>
              <a:rPr lang="es-ES_tradnl" sz="675" b="1" dirty="0">
                <a:solidFill>
                  <a:srgbClr val="990020"/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Lisboa</a:t>
            </a:r>
            <a:r>
              <a:rPr lang="es-ES_tradnl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Av. António Augusto de Aguiar, 15. 1050-012. T. +351 300 509 035</a:t>
            </a:r>
          </a:p>
          <a:p>
            <a:pPr fontAlgn="auto">
              <a:spcAft>
                <a:spcPts val="0"/>
              </a:spcAft>
            </a:pPr>
            <a:r>
              <a:rPr lang="de-DE" sz="675" b="1" kern="1200" baseline="0" dirty="0">
                <a:solidFill>
                  <a:srgbClr val="990020"/>
                </a:solidFill>
                <a:latin typeface="Arial Narrow" panose="020B0604020202020204" pitchFamily="34" charset="0"/>
                <a:ea typeface="+mn-ea"/>
                <a:cs typeface="Arial Narrow" panose="020B0604020202020204" pitchFamily="34" charset="0"/>
              </a:rPr>
              <a:t>Zúrich</a:t>
            </a:r>
            <a:r>
              <a:rPr lang="de-DE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. Schifflände 22. 8001. T. +41 445 51 45 22</a:t>
            </a:r>
          </a:p>
          <a:p>
            <a:pPr fontAlgn="auto">
              <a:spcAft>
                <a:spcPts val="0"/>
              </a:spcAft>
            </a:pPr>
            <a:r>
              <a:rPr lang="es-ES_tradnl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6"/>
              </a:rPr>
              <a:t>info@broseta.com</a:t>
            </a:r>
            <a:r>
              <a:rPr lang="es-ES_tradnl" sz="675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· </a:t>
            </a:r>
            <a:r>
              <a:rPr lang="es-ES_tradnl" sz="675" b="1" dirty="0">
                <a:solidFill>
                  <a:srgbClr val="990020"/>
                </a:solidFill>
                <a:latin typeface="Arial Narrow" panose="020B0604020202020204" pitchFamily="34" charset="0"/>
                <a:cs typeface="Arial Narrow" panose="020B0604020202020204" pitchFamily="34" charset="0"/>
                <a:hlinkClick r:id="rId7"/>
              </a:rPr>
              <a:t>www.broseta.com</a:t>
            </a:r>
            <a:endParaRPr lang="es-ES_tradnl" sz="675" b="1" dirty="0">
              <a:solidFill>
                <a:srgbClr val="990020"/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endParaRPr lang="es-ES_tradnl" sz="675" b="1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  <a:p>
            <a:pPr fontAlgn="auto">
              <a:spcAft>
                <a:spcPts val="0"/>
              </a:spcAft>
            </a:pPr>
            <a:r>
              <a:rPr lang="es-ES_tradnl" sz="675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España · Portugal · Suiza · Red</a:t>
            </a:r>
            <a:r>
              <a:rPr lang="es-ES_tradnl" sz="675" b="1" baseline="0" dirty="0">
                <a:solidFill>
                  <a:prstClr val="black">
                    <a:lumMod val="85000"/>
                    <a:lumOff val="15000"/>
                  </a:prstClr>
                </a:solidFill>
                <a:latin typeface="Arial Narrow" panose="020B0604020202020204" pitchFamily="34" charset="0"/>
                <a:cs typeface="Arial Narrow" panose="020B0604020202020204" pitchFamily="34" charset="0"/>
              </a:rPr>
              <a:t> Legal Iberoamericana</a:t>
            </a:r>
            <a:endParaRPr lang="es-ES_tradnl" sz="675" b="1" dirty="0">
              <a:solidFill>
                <a:prstClr val="black">
                  <a:lumMod val="85000"/>
                  <a:lumOff val="15000"/>
                </a:prstClr>
              </a:solidFill>
              <a:latin typeface="Arial Narrow" panose="020B0604020202020204" pitchFamily="34" charset="0"/>
              <a:cs typeface="Arial Narrow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59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685800" rtl="0" eaLnBrk="1" latinLnBrk="0" hangingPunct="1">
        <a:spcBef>
          <a:spcPct val="20000"/>
        </a:spcBef>
        <a:buFont typeface="Arial" pitchFamily="34" charset="0"/>
        <a:buNone/>
        <a:defRPr sz="3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8950" y="0"/>
            <a:ext cx="6118093" cy="51435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025902" y="1379913"/>
            <a:ext cx="6118095" cy="3763265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3047384" y="-24848"/>
            <a:ext cx="5143499" cy="5192552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6">
            <a:extLst>
              <a:ext uri="{FF2B5EF4-FFF2-40B4-BE49-F238E27FC236}">
                <a16:creationId xmlns:a16="http://schemas.microsoft.com/office/drawing/2014/main" id="{3487D01F-73A2-B34D-D464-523B0494C9BC}"/>
              </a:ext>
            </a:extLst>
          </p:cNvPr>
          <p:cNvSpPr txBox="1">
            <a:spLocks/>
          </p:cNvSpPr>
          <p:nvPr/>
        </p:nvSpPr>
        <p:spPr>
          <a:xfrm>
            <a:off x="3668671" y="1945252"/>
            <a:ext cx="5476146" cy="1969770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3200" b="1" kern="1200" cap="small" normalizeH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21st Annual International Conference on Private Investment Funds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Arial Narrow" panose="020B0606020202030204" pitchFamily="34" charset="0"/>
              </a:rPr>
              <a:t>THE LP PERSPECTIVE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5AA4AC95-CF34-24E6-9D77-403C426EDA38}"/>
              </a:ext>
            </a:extLst>
          </p:cNvPr>
          <p:cNvSpPr/>
          <p:nvPr/>
        </p:nvSpPr>
        <p:spPr>
          <a:xfrm>
            <a:off x="1835146" y="1995686"/>
            <a:ext cx="1944766" cy="18002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5EF884F-690A-F3CA-16A3-B73250D4F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96" y="384926"/>
            <a:ext cx="2614773" cy="493777"/>
          </a:xfrm>
          <a:prstGeom prst="rect">
            <a:avLst/>
          </a:prstGeom>
        </p:spPr>
      </p:pic>
      <p:pic>
        <p:nvPicPr>
          <p:cNvPr id="1026" name="Picture 2" descr="International Bar Association - Wikipedia">
            <a:extLst>
              <a:ext uri="{FF2B5EF4-FFF2-40B4-BE49-F238E27FC236}">
                <a16:creationId xmlns:a16="http://schemas.microsoft.com/office/drawing/2014/main" id="{1C8CC0D9-FBD7-ABA6-6F80-EAED744CE3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607" y="2090664"/>
            <a:ext cx="1648966" cy="1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5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ágrima 1">
            <a:extLst>
              <a:ext uri="{FF2B5EF4-FFF2-40B4-BE49-F238E27FC236}">
                <a16:creationId xmlns:a16="http://schemas.microsoft.com/office/drawing/2014/main" id="{BCD3A189-9FC4-41FD-A3F5-97900C276E34}"/>
              </a:ext>
            </a:extLst>
          </p:cNvPr>
          <p:cNvSpPr/>
          <p:nvPr/>
        </p:nvSpPr>
        <p:spPr>
          <a:xfrm>
            <a:off x="4131259" y="-17548"/>
            <a:ext cx="5040560" cy="3809975"/>
          </a:xfrm>
          <a:prstGeom prst="teardrop">
            <a:avLst/>
          </a:prstGeom>
          <a:solidFill>
            <a:srgbClr val="0033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Title 6"/>
          <p:cNvSpPr txBox="1">
            <a:spLocks/>
          </p:cNvSpPr>
          <p:nvPr/>
        </p:nvSpPr>
        <p:spPr>
          <a:xfrm>
            <a:off x="4860032" y="1103319"/>
            <a:ext cx="3744416" cy="954107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3200" b="1" kern="1200" cap="small" normalizeH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THE LP PERSPECTIVE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Arial Narrow" panose="020B0606020202030204" pitchFamily="34" charset="0"/>
              </a:rPr>
              <a:t> (London 13 March 2023)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572BDC4-FEC1-4EBB-BF2F-45AE7DCC41EF}"/>
              </a:ext>
            </a:extLst>
          </p:cNvPr>
          <p:cNvCxnSpPr>
            <a:cxnSpLocks/>
          </p:cNvCxnSpPr>
          <p:nvPr/>
        </p:nvCxnSpPr>
        <p:spPr>
          <a:xfrm>
            <a:off x="3635896" y="2211710"/>
            <a:ext cx="5508104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nternational Bar Association - Wikipedia">
            <a:extLst>
              <a:ext uri="{FF2B5EF4-FFF2-40B4-BE49-F238E27FC236}">
                <a16:creationId xmlns:a16="http://schemas.microsoft.com/office/drawing/2014/main" id="{DCC299A4-347F-5BD1-F64F-FE4E4A9CC1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63838"/>
            <a:ext cx="1648966" cy="1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4767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1"/>
          <p:cNvCxnSpPr>
            <a:cxnSpLocks/>
            <a:endCxn id="30" idx="3"/>
          </p:cNvCxnSpPr>
          <p:nvPr/>
        </p:nvCxnSpPr>
        <p:spPr>
          <a:xfrm flipH="1">
            <a:off x="3203848" y="506006"/>
            <a:ext cx="4608512" cy="0"/>
          </a:xfrm>
          <a:prstGeom prst="line">
            <a:avLst/>
          </a:prstGeom>
          <a:ln w="38100"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6"/>
          <p:cNvSpPr txBox="1">
            <a:spLocks/>
          </p:cNvSpPr>
          <p:nvPr/>
        </p:nvSpPr>
        <p:spPr>
          <a:xfrm>
            <a:off x="80160" y="90509"/>
            <a:ext cx="3123688" cy="8309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1436" tIns="45718" rIns="91436" bIns="45718">
            <a:sp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3200" b="1" kern="1200" cap="small" normalizeH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l"/>
            <a:r>
              <a:rPr lang="es-ES" sz="2400" dirty="0">
                <a:solidFill>
                  <a:srgbClr val="003366"/>
                </a:solidFill>
                <a:latin typeface="Arial Narrow" panose="020B0606020202030204" pitchFamily="34" charset="0"/>
              </a:rPr>
              <a:t>THE </a:t>
            </a:r>
            <a:r>
              <a:rPr lang="es-ES" dirty="0">
                <a:solidFill>
                  <a:srgbClr val="003366"/>
                </a:solidFill>
                <a:latin typeface="Arial Narrow" panose="020B0606020202030204" pitchFamily="34" charset="0"/>
              </a:rPr>
              <a:t>LP</a:t>
            </a:r>
            <a:r>
              <a:rPr lang="es-ES" sz="2400" dirty="0">
                <a:solidFill>
                  <a:srgbClr val="003366"/>
                </a:solidFill>
                <a:latin typeface="Arial Narrow" panose="020B0606020202030204" pitchFamily="34" charset="0"/>
              </a:rPr>
              <a:t> </a:t>
            </a:r>
            <a:r>
              <a:rPr lang="es-ES" dirty="0">
                <a:solidFill>
                  <a:srgbClr val="003366"/>
                </a:solidFill>
                <a:latin typeface="Arial Narrow" panose="020B0606020202030204" pitchFamily="34" charset="0"/>
              </a:rPr>
              <a:t>P</a:t>
            </a:r>
            <a:r>
              <a:rPr lang="es-ES" sz="2400" dirty="0">
                <a:solidFill>
                  <a:srgbClr val="003366"/>
                </a:solidFill>
                <a:latin typeface="Arial Narrow" panose="020B0606020202030204" pitchFamily="34" charset="0"/>
              </a:rPr>
              <a:t>ERSPECTIVE</a:t>
            </a:r>
          </a:p>
          <a:p>
            <a:pPr algn="l"/>
            <a:endParaRPr lang="es-ES" sz="1600" dirty="0">
              <a:solidFill>
                <a:srgbClr val="003366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BDFE8E65-6E1B-6142-0F6E-E6E70AEC6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770" y="259930"/>
            <a:ext cx="2042070" cy="385626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98A7D1FC-5415-F552-49EB-5CF1013A726D}"/>
              </a:ext>
            </a:extLst>
          </p:cNvPr>
          <p:cNvSpPr txBox="1"/>
          <p:nvPr/>
        </p:nvSpPr>
        <p:spPr>
          <a:xfrm>
            <a:off x="611560" y="1075877"/>
            <a:ext cx="8064896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CURRENT FUNDRAISING ENVIRONMENT; LP/GP BALANCE OF POWER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COMMINGLED FUND VS. SEPARATE ACCOUNT; STRUCTURING CONSIDERATIONS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MULTI-PRODUCT FIRMS; HOW FOCUSED ARE LPS ON THE CONSISTENCY IN TERMS AND STRUCTURE ACROSS A FIRM’S VARIOUS PRODUCTS?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RETAILIZATION OF ALTERNATIVE INVESTMENTS (AKA “DEMOCRATIZATION” OF ALTS)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INNOVATIVE WAYS MISSION-BASED GPS AND LPS ARE WORKING TOGETHER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LP PERSPECTIVE ON CONTINUATION FUND/SECONDARIES TREND </a:t>
            </a:r>
          </a:p>
        </p:txBody>
      </p:sp>
    </p:spTree>
    <p:extLst>
      <p:ext uri="{BB962C8B-B14F-4D97-AF65-F5344CB8AC3E}">
        <p14:creationId xmlns:p14="http://schemas.microsoft.com/office/powerpoint/2010/main" val="395654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6">
            <a:extLst>
              <a:ext uri="{FF2B5EF4-FFF2-40B4-BE49-F238E27FC236}">
                <a16:creationId xmlns:a16="http://schemas.microsoft.com/office/drawing/2014/main" id="{3487D01F-73A2-B34D-D464-523B0494C9BC}"/>
              </a:ext>
            </a:extLst>
          </p:cNvPr>
          <p:cNvSpPr txBox="1">
            <a:spLocks/>
          </p:cNvSpPr>
          <p:nvPr/>
        </p:nvSpPr>
        <p:spPr>
          <a:xfrm>
            <a:off x="3346876" y="2067694"/>
            <a:ext cx="5476146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3200" b="1" kern="1200" cap="small" normalizeH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21st Annual International Conference on Private Investment Funds</a:t>
            </a: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28F03762-EBE6-B704-09BE-840771770FC9}"/>
              </a:ext>
            </a:extLst>
          </p:cNvPr>
          <p:cNvSpPr txBox="1">
            <a:spLocks/>
          </p:cNvSpPr>
          <p:nvPr/>
        </p:nvSpPr>
        <p:spPr>
          <a:xfrm>
            <a:off x="0" y="1635646"/>
            <a:ext cx="9144000" cy="120032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>
            <a:spAutoFit/>
          </a:bodyPr>
          <a:lstStyle>
            <a:lvl1pPr algn="r" defTabSz="914354" rtl="0" eaLnBrk="1" latinLnBrk="0" hangingPunct="1">
              <a:spcBef>
                <a:spcPct val="0"/>
              </a:spcBef>
              <a:buNone/>
              <a:defRPr sz="3200" b="1" kern="1200" cap="small" normalizeH="0" baseline="0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algn="ctr"/>
            <a:r>
              <a:rPr lang="en-US" sz="3600" dirty="0">
                <a:solidFill>
                  <a:schemeClr val="bg1"/>
                </a:solidFill>
                <a:latin typeface="Arial Narrow" panose="020B0606020202030204" pitchFamily="34" charset="0"/>
              </a:rPr>
              <a:t>21st Annual International Conference on Private Investment Funds</a:t>
            </a:r>
          </a:p>
        </p:txBody>
      </p:sp>
      <p:pic>
        <p:nvPicPr>
          <p:cNvPr id="4" name="Picture 2" descr="International Bar Association - Wikipedia">
            <a:extLst>
              <a:ext uri="{FF2B5EF4-FFF2-40B4-BE49-F238E27FC236}">
                <a16:creationId xmlns:a16="http://schemas.microsoft.com/office/drawing/2014/main" id="{4CF8A735-DDCD-8CFD-EA71-19FA5E479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517" y="3258017"/>
            <a:ext cx="1648966" cy="1648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691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PLANTILLA BROSET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ln>
          <a:noFill/>
        </a:ln>
        <a:extLst>
          <a:ext uri="{91240B29-F687-4F45-9708-019B960494DF}">
            <a14:hiddenLine xmlns:a14="http://schemas.microsoft.com/office/drawing/2010/main" w="9525" algn="ctr">
              <a:solidFill>
                <a:schemeClr val="bg1"/>
              </a:solidFill>
              <a:miter lim="800000"/>
              <a:headEnd/>
              <a:tailEnd/>
            </a14:hiddenLine>
          </a:ext>
        </a:extLst>
      </a:spPr>
      <a:bodyPr/>
      <a:lstStyle>
        <a:defPPr fontAlgn="auto">
          <a:spcAft>
            <a:spcPts val="0"/>
          </a:spcAft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3_PORTADILL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0E39C1D9C9714ABABD696E07F4C479" ma:contentTypeVersion="13" ma:contentTypeDescription="Create a new document." ma:contentTypeScope="" ma:versionID="6a3f26c0510475af6a330c9f4e6cf903">
  <xsd:schema xmlns:xsd="http://www.w3.org/2001/XMLSchema" xmlns:xs="http://www.w3.org/2001/XMLSchema" xmlns:p="http://schemas.microsoft.com/office/2006/metadata/properties" xmlns:ns2="f50acb61-8b61-4267-b321-ea4c36992d90" xmlns:ns3="fffeffa3-ff0f-466c-8df3-2978f4fd750f" targetNamespace="http://schemas.microsoft.com/office/2006/metadata/properties" ma:root="true" ma:fieldsID="775c3b4af7e5b11190ab73e0d21d3c42" ns2:_="" ns3:_="">
    <xsd:import namespace="f50acb61-8b61-4267-b321-ea4c36992d90"/>
    <xsd:import namespace="fffeffa3-ff0f-466c-8df3-2978f4fd7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0acb61-8b61-4267-b321-ea4c36992d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9bbc5412-facb-47f6-beca-cc3ad60e99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feffa3-ff0f-466c-8df3-2978f4fd750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bae08b4-23f3-419b-a35c-8362e10fd578}" ma:internalName="TaxCatchAll" ma:showField="CatchAllData" ma:web="fffeffa3-ff0f-466c-8df3-2978f4fd7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50acb61-8b61-4267-b321-ea4c36992d90">
      <Terms xmlns="http://schemas.microsoft.com/office/infopath/2007/PartnerControls"/>
    </lcf76f155ced4ddcb4097134ff3c332f>
    <TaxCatchAll xmlns="fffeffa3-ff0f-466c-8df3-2978f4fd750f" xsi:nil="true"/>
  </documentManagement>
</p:properties>
</file>

<file path=customXml/itemProps1.xml><?xml version="1.0" encoding="utf-8"?>
<ds:datastoreItem xmlns:ds="http://schemas.openxmlformats.org/officeDocument/2006/customXml" ds:itemID="{493A1E43-3DCA-4431-B884-AE74FD75450B}"/>
</file>

<file path=customXml/itemProps2.xml><?xml version="1.0" encoding="utf-8"?>
<ds:datastoreItem xmlns:ds="http://schemas.openxmlformats.org/officeDocument/2006/customXml" ds:itemID="{A6E0139C-3A6A-466D-A586-C3E17FB1AB70}"/>
</file>

<file path=customXml/itemProps3.xml><?xml version="1.0" encoding="utf-8"?>
<ds:datastoreItem xmlns:ds="http://schemas.openxmlformats.org/officeDocument/2006/customXml" ds:itemID="{0A9DDA5A-BAC0-4EEE-B4C9-ECC01D9428B2}"/>
</file>

<file path=docProps/app.xml><?xml version="1.0" encoding="utf-8"?>
<Properties xmlns="http://schemas.openxmlformats.org/officeDocument/2006/extended-properties" xmlns:vt="http://schemas.openxmlformats.org/officeDocument/2006/docPropsVTypes">
  <TotalTime>5397</TotalTime>
  <Words>111</Words>
  <Application>Microsoft Office PowerPoint</Application>
  <PresentationFormat>Presentación en pantalla (16:9)</PresentationFormat>
  <Paragraphs>16</Paragraphs>
  <Slides>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4</vt:i4>
      </vt:variant>
    </vt:vector>
  </HeadingPairs>
  <TitlesOfParts>
    <vt:vector size="10" baseType="lpstr">
      <vt:lpstr>Arial</vt:lpstr>
      <vt:lpstr>Arial Narrow</vt:lpstr>
      <vt:lpstr>Calibri</vt:lpstr>
      <vt:lpstr>Tema de Office</vt:lpstr>
      <vt:lpstr>PLANTILLA BROSETA</vt:lpstr>
      <vt:lpstr>3_PORTADILLA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Sánchez Quero</dc:creator>
  <cp:lastModifiedBy>Julio Veloso</cp:lastModifiedBy>
  <cp:revision>249</cp:revision>
  <dcterms:created xsi:type="dcterms:W3CDTF">2020-07-07T12:03:46Z</dcterms:created>
  <dcterms:modified xsi:type="dcterms:W3CDTF">2023-03-08T08:16:43Z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0x010100BF0E39C1D9C9714ABABD696E07F4C479</vt:lpwstr>
  </property>
</Properties>
</file>