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1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7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4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02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8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84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7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9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1347C6-E852-5D48-AA8A-B9374799604A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AA7682B-9891-BC43-8DAA-30287A99C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95757-5094-8960-8CFF-F858DC7B7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87" y="1900940"/>
            <a:ext cx="8321040" cy="1305151"/>
          </a:xfrm>
        </p:spPr>
        <p:txBody>
          <a:bodyPr>
            <a:noAutofit/>
          </a:bodyPr>
          <a:lstStyle/>
          <a:p>
            <a:r>
              <a:rPr lang="en-US" altLang="ja-JP" sz="6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Road</a:t>
            </a:r>
            <a:r>
              <a:rPr kumimoji="1" lang="en-US" altLang="ja-JP" sz="66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 to e-B/L Law</a:t>
            </a:r>
            <a:endParaRPr kumimoji="1" lang="ja-JP" altLang="en-US" sz="66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8364AD-2481-6424-780B-34DCFC1F2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473" y="3762701"/>
            <a:ext cx="5383912" cy="1672367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24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Visiting Professor of Chuo Law School</a:t>
            </a:r>
          </a:p>
          <a:p>
            <a:pPr algn="ctr"/>
            <a:r>
              <a:rPr lang="en-US" altLang="ja-JP" sz="24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Japanese Lawyer</a:t>
            </a:r>
          </a:p>
          <a:p>
            <a:pPr algn="ctr"/>
            <a:r>
              <a:rPr kumimoji="1" lang="en-US" altLang="ja-JP" sz="24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SHUJI YAMAGUCHI</a:t>
            </a:r>
            <a:endParaRPr kumimoji="1" lang="ja-JP" altLang="en-US" sz="24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1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0B9C6-29BB-E8BA-6877-242ECDB8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Bill of Lading or Sea Waybill ?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D55632D-6431-AB42-8473-7F020CD0E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58999"/>
              </p:ext>
            </p:extLst>
          </p:nvPr>
        </p:nvGraphicFramePr>
        <p:xfrm>
          <a:off x="3968854" y="1468879"/>
          <a:ext cx="7266495" cy="357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165">
                  <a:extLst>
                    <a:ext uri="{9D8B030D-6E8A-4147-A177-3AD203B41FA5}">
                      <a16:colId xmlns:a16="http://schemas.microsoft.com/office/drawing/2014/main" val="3358862600"/>
                    </a:ext>
                  </a:extLst>
                </a:gridCol>
                <a:gridCol w="2422165">
                  <a:extLst>
                    <a:ext uri="{9D8B030D-6E8A-4147-A177-3AD203B41FA5}">
                      <a16:colId xmlns:a16="http://schemas.microsoft.com/office/drawing/2014/main" val="1415203056"/>
                    </a:ext>
                  </a:extLst>
                </a:gridCol>
                <a:gridCol w="2422165">
                  <a:extLst>
                    <a:ext uri="{9D8B030D-6E8A-4147-A177-3AD203B41FA5}">
                      <a16:colId xmlns:a16="http://schemas.microsoft.com/office/drawing/2014/main" val="2395659393"/>
                    </a:ext>
                  </a:extLst>
                </a:gridCol>
              </a:tblGrid>
              <a:tr h="714780">
                <a:tc>
                  <a:txBody>
                    <a:bodyPr/>
                    <a:lstStyle/>
                    <a:p>
                      <a:pPr algn="l"/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Shipping Company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Freight Forwarder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25063"/>
                  </a:ext>
                </a:extLst>
              </a:tr>
              <a:tr h="71478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Bill of Lading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80%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10%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891267"/>
                  </a:ext>
                </a:extLst>
              </a:tr>
              <a:tr h="71478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Surrendered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10%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25%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97743"/>
                  </a:ext>
                </a:extLst>
              </a:tr>
              <a:tr h="71478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Waybill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0.5%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15%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96955"/>
                  </a:ext>
                </a:extLst>
              </a:tr>
              <a:tr h="71478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e-Waybill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0.4%</a:t>
                      </a:r>
                      <a:endParaRPr kumimoji="1" lang="ja-JP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>
                          <a:solidFill>
                            <a:schemeClr val="tx1"/>
                          </a:solidFill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50%</a:t>
                      </a:r>
                      <a:endParaRPr kumimoji="1" lang="ja-JP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05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74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F01E1-D874-6893-A482-D90D5165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Future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46D79B-CF9F-7719-C64B-6A0920F9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Recognized by many countries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Accepted by market, banks and insurance companies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Multi-Modal Transport Bill of Lading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e-FBL Data Standard</a:t>
            </a:r>
          </a:p>
          <a:p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Quick trade, payment, custom clearance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Safety and Cyber Secu</a:t>
            </a:r>
            <a:r>
              <a:rPr lang="en-US" altLang="ja-JP" sz="2800" dirty="0">
                <a:solidFill>
                  <a:schemeClr val="tx1"/>
                </a:solidFill>
              </a:rPr>
              <a:t>rity.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6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9FC59-444E-5506-C867-320137DE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THANK YOU ALL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538194-471A-AE67-806D-84AB1C85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515" y="797606"/>
            <a:ext cx="7315200" cy="5120640"/>
          </a:xfrm>
        </p:spPr>
        <p:txBody>
          <a:bodyPr>
            <a:normAutofit/>
          </a:bodyPr>
          <a:lstStyle/>
          <a:p>
            <a:pPr algn="ctr"/>
            <a:endParaRPr kumimoji="1" lang="en-US" altLang="ja-JP" sz="3200" b="1" dirty="0">
              <a:solidFill>
                <a:schemeClr val="tx1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marL="0" indent="0" algn="ctr">
              <a:buNone/>
            </a:pPr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Okabe &amp; Yamaguchi Managing Partner</a:t>
            </a:r>
            <a:br>
              <a:rPr kumimoji="1" lang="en-US" altLang="ja-JP" sz="3200" b="1" dirty="0">
                <a:solidFill>
                  <a:schemeClr val="tx1"/>
                </a:solidFill>
                <a:latin typeface="+mn-ea"/>
              </a:rPr>
            </a:br>
            <a:br>
              <a:rPr kumimoji="1" lang="en-US" altLang="ja-JP" sz="3200" b="1" dirty="0">
                <a:solidFill>
                  <a:schemeClr val="tx1"/>
                </a:solidFill>
                <a:latin typeface="+mn-ea"/>
              </a:rPr>
            </a:br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Chuo Law Schoo</a:t>
            </a: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l Visiting Professor</a:t>
            </a:r>
          </a:p>
          <a:p>
            <a:pPr marL="0" indent="0" algn="ctr">
              <a:buNone/>
            </a:pPr>
            <a:r>
              <a:rPr kumimoji="1" lang="en-US" altLang="ja-JP" sz="3200" b="1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marL="0" indent="0" algn="ctr">
              <a:buNone/>
            </a:pPr>
            <a:r>
              <a:rPr lang="en-US" altLang="ja-JP" sz="3200" b="1" dirty="0">
                <a:solidFill>
                  <a:schemeClr val="tx1"/>
                </a:solidFill>
                <a:latin typeface="+mn-ea"/>
              </a:rPr>
              <a:t>SHUJI YAMAGUCHI</a:t>
            </a:r>
          </a:p>
          <a:p>
            <a:pPr marL="0" indent="0" algn="ctr">
              <a:buNone/>
            </a:pPr>
            <a:r>
              <a:rPr lang="en-US" altLang="ja-JP" sz="3200" b="1" dirty="0" err="1">
                <a:solidFill>
                  <a:schemeClr val="tx1"/>
                </a:solidFill>
                <a:latin typeface="+mn-ea"/>
              </a:rPr>
              <a:t>s</a:t>
            </a:r>
            <a:r>
              <a:rPr kumimoji="1" lang="en-US" altLang="ja-JP" sz="3200" b="1" dirty="0" err="1">
                <a:solidFill>
                  <a:schemeClr val="tx1"/>
                </a:solidFill>
                <a:latin typeface="+mn-ea"/>
              </a:rPr>
              <a:t>-yamaguchi@olo.gr.jp</a:t>
            </a:r>
            <a:endParaRPr kumimoji="1" lang="en-US" altLang="ja-JP" sz="3200" b="1" dirty="0">
              <a:solidFill>
                <a:schemeClr val="tx1"/>
              </a:solidFill>
              <a:latin typeface="+mn-ea"/>
            </a:endParaRPr>
          </a:p>
          <a:p>
            <a:pPr marL="0" indent="0" algn="ctr">
              <a:buNone/>
            </a:pPr>
            <a:endParaRPr kumimoji="1" lang="ja-JP" altLang="en-US" sz="3200" b="1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610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BF405-B273-21D1-B3F4-D12F41E5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PGothic" panose="020B0600070205080204" pitchFamily="34" charset="-128"/>
                <a:ea typeface="MS PGothic" panose="020B0600070205080204" pitchFamily="34" charset="-128"/>
              </a:rPr>
              <a:t>E-B/L Law necessary ?</a:t>
            </a:r>
            <a:endParaRPr kumimoji="1" lang="ja-JP" altLang="en-US" sz="4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8917AA-A7E5-AFFD-B784-49D664AF2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Paper to E-trade</a:t>
            </a:r>
            <a:b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36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COVID-19</a:t>
            </a:r>
            <a:b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remote work </a:t>
            </a:r>
            <a:b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paperless trade except B/L</a:t>
            </a:r>
            <a:b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36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E-Bill</a:t>
            </a:r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of Lading </a:t>
            </a:r>
            <a:r>
              <a:rPr lang="ja-JP" altLang="en-US" sz="36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→</a:t>
            </a:r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indispensable</a:t>
            </a:r>
            <a:b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6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No more paper</a:t>
            </a:r>
            <a:endParaRPr kumimoji="1" lang="en-US" altLang="ja-JP" sz="36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98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A9F96-5581-44A7-10A0-64BF35EE0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E-Bill </a:t>
            </a:r>
            <a:b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of Lading Rules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770C3-B5BA-52A5-925C-CD2095F2B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890" y="772668"/>
            <a:ext cx="7315200" cy="5536692"/>
          </a:xfrm>
        </p:spPr>
        <p:txBody>
          <a:bodyPr>
            <a:noAutofit/>
          </a:bodyPr>
          <a:lstStyle/>
          <a:p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Rotterdam Rules (2008)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UN Convention on Contracts for the International Carriage of Goods Wholly or Partly by Sea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Chapter 8 (Art 35)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Transport documents and electronic transport records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32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UNCITRAL 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Model Law of Electronic Transferable Record(2017)</a:t>
            </a:r>
          </a:p>
        </p:txBody>
      </p:sp>
    </p:spTree>
    <p:extLst>
      <p:ext uri="{BB962C8B-B14F-4D97-AF65-F5344CB8AC3E}">
        <p14:creationId xmlns:p14="http://schemas.microsoft.com/office/powerpoint/2010/main" val="329544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86B37-980B-BF58-7E63-BD6001BB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P&amp;I coverage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9343A8-0452-723A-0949-FE38D013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890" y="789293"/>
            <a:ext cx="7315200" cy="5120640"/>
          </a:xfrm>
        </p:spPr>
        <p:txBody>
          <a:bodyPr>
            <a:noAutofit/>
          </a:bodyPr>
          <a:lstStyle/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International Group P&amp;I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PI coverage from 20 Feb 2010 for liability arising in respect of the carriage of cargo under electronic and paperless trading systems.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Electronic Shipping Solution (</a:t>
            </a:r>
            <a:r>
              <a:rPr lang="en-US" altLang="ja-JP" sz="2800" dirty="0" err="1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essdocs</a:t>
            </a: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), Bolero, E-Title,</a:t>
            </a: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altLang="ja-JP" sz="2800" dirty="0" err="1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edox</a:t>
            </a: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Online, Cargo X, WAVE Application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altLang="ja-JP" sz="2800" dirty="0" err="1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TradeLens</a:t>
            </a: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(24 March 2021)</a:t>
            </a:r>
            <a:endParaRPr lang="ja-JP" altLang="en-US" sz="280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5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F9D2F-96DA-3769-140C-4B8E8322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Model Law is World </a:t>
            </a:r>
            <a:r>
              <a:rPr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T</a:t>
            </a:r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rend?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C6328-2B44-FD30-59DB-77A6E52B0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577" y="782205"/>
            <a:ext cx="7315200" cy="5284445"/>
          </a:xfrm>
        </p:spPr>
        <p:txBody>
          <a:bodyPr>
            <a:noAutofit/>
          </a:bodyPr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Singapore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Electronic Transaction (Amendment) Act (2021)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Electronic Transaction Act Part II A(16A-16S)</a:t>
            </a:r>
          </a:p>
          <a:p>
            <a:endParaRPr kumimoji="1"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Bahrain, Belize, Kiribati, Paraguay, 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UAE Abu Dhabi Global Market,</a:t>
            </a: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United Kingdom Law Commission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7AF8D-1659-6FCD-A06A-8DF39EA5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UK Law Commission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608650-0CAC-C728-E398-1AE88B9F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b="1" dirty="0">
                <a:latin typeface="+mj-ea"/>
                <a:ea typeface="+mj-ea"/>
              </a:rPr>
              <a:t>R</a:t>
            </a:r>
            <a:r>
              <a:rPr kumimoji="1" lang="en-US" altLang="ja-JP" sz="2800" b="1" dirty="0">
                <a:latin typeface="+mj-ea"/>
                <a:ea typeface="+mj-ea"/>
              </a:rPr>
              <a:t>ecommendation to allow electronic documents would revolutionize trade </a:t>
            </a:r>
            <a:br>
              <a:rPr kumimoji="1" lang="en-US" altLang="ja-JP" sz="2800" b="1" dirty="0">
                <a:latin typeface="+mj-ea"/>
                <a:ea typeface="+mj-ea"/>
              </a:rPr>
            </a:br>
            <a:endParaRPr kumimoji="1" lang="en-US" altLang="ja-JP" sz="2800" b="1" dirty="0">
              <a:latin typeface="+mj-ea"/>
              <a:ea typeface="+mj-ea"/>
            </a:endParaRPr>
          </a:p>
          <a:p>
            <a:r>
              <a:rPr lang="en-US" altLang="ja-JP" sz="2800" b="1" dirty="0">
                <a:latin typeface="+mj-ea"/>
                <a:ea typeface="+mj-ea"/>
              </a:rPr>
              <a:t>CRITERIA TO BE MET</a:t>
            </a:r>
            <a:endParaRPr kumimoji="1" lang="en-US" altLang="ja-JP" sz="2800" b="1" dirty="0">
              <a:latin typeface="+mj-ea"/>
              <a:ea typeface="+mj-ea"/>
            </a:endParaRPr>
          </a:p>
          <a:p>
            <a:r>
              <a:rPr lang="en-US" altLang="ja-JP" sz="2800" b="1" dirty="0">
                <a:latin typeface="+mj-ea"/>
                <a:ea typeface="+mj-ea"/>
              </a:rPr>
              <a:t>Susceptible to exclusive control</a:t>
            </a:r>
          </a:p>
          <a:p>
            <a:r>
              <a:rPr kumimoji="1" lang="en-US" altLang="ja-JP" sz="2800" b="1" dirty="0">
                <a:latin typeface="+mj-ea"/>
                <a:ea typeface="+mj-ea"/>
              </a:rPr>
              <a:t>Fully divested on transfer</a:t>
            </a:r>
          </a:p>
          <a:p>
            <a:r>
              <a:rPr lang="en-US" altLang="ja-JP" sz="2800" b="1" dirty="0">
                <a:latin typeface="+mj-ea"/>
                <a:ea typeface="+mj-ea"/>
              </a:rPr>
              <a:t>Reliable system</a:t>
            </a:r>
            <a:br>
              <a:rPr kumimoji="1" lang="en-US" altLang="ja-JP" sz="2800" b="1" dirty="0">
                <a:latin typeface="+mj-ea"/>
                <a:ea typeface="+mj-ea"/>
              </a:rPr>
            </a:br>
            <a:endParaRPr kumimoji="1" lang="en-US" altLang="ja-JP" sz="2800" b="1" dirty="0">
              <a:latin typeface="+mj-ea"/>
              <a:ea typeface="+mj-ea"/>
            </a:endParaRPr>
          </a:p>
          <a:p>
            <a:endParaRPr kumimoji="1" lang="ja-JP" altLang="en-US" b="1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0733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EF7C8-BA90-7F2C-36B8-A2279334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Japan </a:t>
            </a:r>
            <a:r>
              <a:rPr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Recognition of e- B/L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9CA126-2CAD-E212-EA8D-E0E14DAA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17" y="805919"/>
            <a:ext cx="7315200" cy="5120640"/>
          </a:xfrm>
        </p:spPr>
        <p:txBody>
          <a:bodyPr>
            <a:normAutofit/>
          </a:bodyPr>
          <a:lstStyle/>
          <a:p>
            <a:r>
              <a:rPr kumimoji="1"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April 2021</a:t>
            </a:r>
            <a:br>
              <a:rPr kumimoji="1"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E-B/L research working group</a:t>
            </a:r>
            <a:br>
              <a:rPr kumimoji="1"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32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April 2022 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Councils Committee For Ministry of Justice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32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Catching up the e-B/L trend</a:t>
            </a:r>
            <a:b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en-US" altLang="ja-JP" sz="32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32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We will make draft of e-B/L Law.</a:t>
            </a:r>
          </a:p>
        </p:txBody>
      </p:sp>
    </p:spTree>
    <p:extLst>
      <p:ext uri="{BB962C8B-B14F-4D97-AF65-F5344CB8AC3E}">
        <p14:creationId xmlns:p14="http://schemas.microsoft.com/office/powerpoint/2010/main" val="187236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58DCF-99D6-8124-5EE7-7378E12D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95" y="1537844"/>
            <a:ext cx="2827713" cy="3782312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Model Law or not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94A415-49AD-EEC7-31DB-C67A74E2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Continental Law 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Adjusting to Civil Law, Commercial Law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Carriage of Goods by Sea Act</a:t>
            </a:r>
            <a:br>
              <a:rPr kumimoji="1"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8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Electronic Transferable Record?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Property ?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No possession?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Title document?</a:t>
            </a: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Difficult to adjust to present Civil Law System</a:t>
            </a:r>
          </a:p>
        </p:txBody>
      </p:sp>
    </p:spTree>
    <p:extLst>
      <p:ext uri="{BB962C8B-B14F-4D97-AF65-F5344CB8AC3E}">
        <p14:creationId xmlns:p14="http://schemas.microsoft.com/office/powerpoint/2010/main" val="175953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44080-BDB5-DFDC-F3CA-9FF263CE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N</a:t>
            </a:r>
            <a:r>
              <a:rPr kumimoji="1" lang="en-US" altLang="ja-JP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egotiable Instruments of Value</a:t>
            </a:r>
            <a:endParaRPr kumimoji="1" lang="ja-JP" altLang="en-US" sz="4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0D59DF-8F05-FB73-9301-D1B6268A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890" y="789292"/>
            <a:ext cx="7315200" cy="5528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1. Negotiable Instrument Payable to Order</a:t>
            </a:r>
            <a:b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  Negotiable Bill of Lading  (by endorsement)</a:t>
            </a:r>
            <a:b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4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2. Registered Negotiable Instrument Payable 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  </a:t>
            </a:r>
            <a: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to Holder</a:t>
            </a:r>
            <a:b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4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3. Other Registered Instrument</a:t>
            </a:r>
            <a:b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  Non-negotiable Bill of Lading</a:t>
            </a:r>
            <a:br>
              <a:rPr kumimoji="1"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kumimoji="1" lang="en-US" altLang="ja-JP" sz="24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4. Instrument Payable to Holder</a:t>
            </a:r>
            <a:b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en-US" altLang="ja-JP" sz="24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  Transferring Instrument without endorsement</a:t>
            </a:r>
            <a:endParaRPr kumimoji="1" lang="ja-JP" altLang="en-US" sz="240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647777"/>
      </p:ext>
    </p:extLst>
  </p:cSld>
  <p:clrMapOvr>
    <a:masterClrMapping/>
  </p:clrMapOvr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{712AFF37-8878-1A4C-A65C-8D0F036A48F3}tf10001124</Template>
  <TotalTime>738</TotalTime>
  <Words>477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MS Gothic</vt:lpstr>
      <vt:lpstr>MS PGothic</vt:lpstr>
      <vt:lpstr>Corbel</vt:lpstr>
      <vt:lpstr>Wingdings 2</vt:lpstr>
      <vt:lpstr>フレーム</vt:lpstr>
      <vt:lpstr>Road to e-B/L Law</vt:lpstr>
      <vt:lpstr>E-B/L Law necessary ?</vt:lpstr>
      <vt:lpstr>E-Bill  of Lading Rules</vt:lpstr>
      <vt:lpstr>P&amp;I coverage</vt:lpstr>
      <vt:lpstr>Model Law is World Trend?</vt:lpstr>
      <vt:lpstr>UK Law Commission</vt:lpstr>
      <vt:lpstr>Japan Recognition of e- B/L</vt:lpstr>
      <vt:lpstr>Model Law or not</vt:lpstr>
      <vt:lpstr>Negotiable Instruments of Value</vt:lpstr>
      <vt:lpstr>Bill of Lading or Sea Waybill ?</vt:lpstr>
      <vt:lpstr>Future</vt:lpstr>
      <vt:lpstr>THANK YOU 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Struggle to e-B/L Law</dc:title>
  <dc:creator>yamaguchi</dc:creator>
  <cp:lastModifiedBy>lee haesung</cp:lastModifiedBy>
  <cp:revision>13</cp:revision>
  <dcterms:created xsi:type="dcterms:W3CDTF">2022-05-07T03:48:08Z</dcterms:created>
  <dcterms:modified xsi:type="dcterms:W3CDTF">2022-05-30T02:03:24Z</dcterms:modified>
</cp:coreProperties>
</file>