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Lst>
  <p:notesMasterIdLst>
    <p:notesMasterId r:id="rId12"/>
  </p:notesMasterIdLst>
  <p:sldIdLst>
    <p:sldId id="1475" r:id="rId2"/>
    <p:sldId id="1473" r:id="rId3"/>
    <p:sldId id="1479" r:id="rId4"/>
    <p:sldId id="268" r:id="rId5"/>
    <p:sldId id="1481" r:id="rId6"/>
    <p:sldId id="1480" r:id="rId7"/>
    <p:sldId id="1482" r:id="rId8"/>
    <p:sldId id="272" r:id="rId9"/>
    <p:sldId id="1483" r:id="rId10"/>
    <p:sldId id="148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4" userDrawn="1">
          <p15:clr>
            <a:srgbClr val="A4A3A4"/>
          </p15:clr>
        </p15:guide>
        <p15:guide id="4" pos="316" userDrawn="1">
          <p15:clr>
            <a:srgbClr val="A4A3A4"/>
          </p15:clr>
        </p15:guide>
        <p15:guide id="5" pos="7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F84"/>
    <a:srgbClr val="F7F7F7"/>
    <a:srgbClr val="DBDBDB"/>
    <a:srgbClr val="003B82"/>
    <a:srgbClr val="F9E5E5"/>
    <a:srgbClr val="C5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93528" autoAdjust="0"/>
  </p:normalViewPr>
  <p:slideViewPr>
    <p:cSldViewPr snapToGrid="0" showGuides="1">
      <p:cViewPr varScale="1">
        <p:scale>
          <a:sx n="76" d="100"/>
          <a:sy n="76" d="100"/>
        </p:scale>
        <p:origin x="498" y="84"/>
      </p:cViewPr>
      <p:guideLst>
        <p:guide pos="3840"/>
        <p:guide orient="horz" pos="2184"/>
        <p:guide pos="316"/>
        <p:guide pos="7368"/>
      </p:guideLst>
    </p:cSldViewPr>
  </p:slideViewPr>
  <p:outlineViewPr>
    <p:cViewPr>
      <p:scale>
        <a:sx n="33" d="100"/>
        <a:sy n="33" d="100"/>
      </p:scale>
      <p:origin x="0" y="-168"/>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F538E-5348-4DA0-B274-727C94202400}" type="datetimeFigureOut">
              <a:rPr lang="en-IN" smtClean="0"/>
              <a:t>15-04-2023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CBEB7-5FD9-4AAB-8969-C81DDFEE2028}" type="slidenum">
              <a:rPr lang="en-IN" smtClean="0"/>
              <a:t>‹#›</a:t>
            </a:fld>
            <a:endParaRPr lang="en-IN"/>
          </a:p>
        </p:txBody>
      </p:sp>
    </p:spTree>
    <p:extLst>
      <p:ext uri="{BB962C8B-B14F-4D97-AF65-F5344CB8AC3E}">
        <p14:creationId xmlns:p14="http://schemas.microsoft.com/office/powerpoint/2010/main" val="305940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24F2C0-0D45-FEFC-E36C-A14F97626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561"/>
          <a:stretch/>
        </p:blipFill>
        <p:spPr>
          <a:xfrm>
            <a:off x="0" y="244202"/>
            <a:ext cx="12192000" cy="6613798"/>
          </a:xfrm>
          <a:prstGeom prst="rect">
            <a:avLst/>
          </a:prstGeom>
        </p:spPr>
      </p:pic>
      <p:pic>
        <p:nvPicPr>
          <p:cNvPr id="5" name="Picture 4" descr="A picture containing circle, screenshot, graphics, art&#10;&#10;Description automatically generated">
            <a:extLst>
              <a:ext uri="{FF2B5EF4-FFF2-40B4-BE49-F238E27FC236}">
                <a16:creationId xmlns:a16="http://schemas.microsoft.com/office/drawing/2014/main" id="{266B594A-FE86-E24B-5572-912C3716D5D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974" t="23738" r="11974" b="23738"/>
          <a:stretch/>
        </p:blipFill>
        <p:spPr>
          <a:xfrm>
            <a:off x="2899487" y="6319513"/>
            <a:ext cx="1101952" cy="414662"/>
          </a:xfrm>
          <a:prstGeom prst="rect">
            <a:avLst/>
          </a:prstGeom>
        </p:spPr>
      </p:pic>
      <p:pic>
        <p:nvPicPr>
          <p:cNvPr id="6" name="Picture 5" descr="A black text on a black background&#10;&#10;Description automatically generated with low confidence">
            <a:extLst>
              <a:ext uri="{FF2B5EF4-FFF2-40B4-BE49-F238E27FC236}">
                <a16:creationId xmlns:a16="http://schemas.microsoft.com/office/drawing/2014/main" id="{1704ECF5-677E-8591-6774-3D09BC63C0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6319513"/>
            <a:ext cx="1520740" cy="414662"/>
          </a:xfrm>
          <a:prstGeom prst="rect">
            <a:avLst/>
          </a:prstGeom>
        </p:spPr>
      </p:pic>
      <p:pic>
        <p:nvPicPr>
          <p:cNvPr id="8" name="Picture 7" descr="A blue and red logo&#10;&#10;Description automatically generated with low confidence">
            <a:extLst>
              <a:ext uri="{FF2B5EF4-FFF2-40B4-BE49-F238E27FC236}">
                <a16:creationId xmlns:a16="http://schemas.microsoft.com/office/drawing/2014/main" id="{32B3E2BC-C0B7-2072-6DCC-48254018AF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70586" y="6319513"/>
            <a:ext cx="637942" cy="414662"/>
          </a:xfrm>
          <a:prstGeom prst="rect">
            <a:avLst/>
          </a:prstGeom>
        </p:spPr>
      </p:pic>
      <p:pic>
        <p:nvPicPr>
          <p:cNvPr id="7" name="Picture 6">
            <a:extLst>
              <a:ext uri="{FF2B5EF4-FFF2-40B4-BE49-F238E27FC236}">
                <a16:creationId xmlns:a16="http://schemas.microsoft.com/office/drawing/2014/main" id="{235B48CF-BCA2-1186-6E1C-EC20D41B8B8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21336" y="6319513"/>
            <a:ext cx="1036654" cy="414662"/>
          </a:xfrm>
          <a:prstGeom prst="rect">
            <a:avLst/>
          </a:prstGeom>
        </p:spPr>
      </p:pic>
      <p:pic>
        <p:nvPicPr>
          <p:cNvPr id="10" name="Picture 9" descr="Red text on a black background&#10;&#10;Description automatically generated with medium confidence">
            <a:extLst>
              <a:ext uri="{FF2B5EF4-FFF2-40B4-BE49-F238E27FC236}">
                <a16:creationId xmlns:a16="http://schemas.microsoft.com/office/drawing/2014/main" id="{AEB10CA4-6D00-76FB-BBAB-380A7B0747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77675" y="6319513"/>
            <a:ext cx="1074516" cy="414662"/>
          </a:xfrm>
          <a:prstGeom prst="rect">
            <a:avLst/>
          </a:prstGeom>
        </p:spPr>
      </p:pic>
      <p:sp>
        <p:nvSpPr>
          <p:cNvPr id="2" name="Title 1"/>
          <p:cNvSpPr>
            <a:spLocks noGrp="1"/>
          </p:cNvSpPr>
          <p:nvPr userDrawn="1">
            <p:ph type="title"/>
          </p:nvPr>
        </p:nvSpPr>
        <p:spPr/>
        <p:txBody>
          <a:bodyPr anchor="ctr"/>
          <a:lstStyle>
            <a:lvl1pPr algn="ctr" defTabSz="914400" rtl="0" eaLnBrk="1" latinLnBrk="0" hangingPunct="1">
              <a:lnSpc>
                <a:spcPct val="109000"/>
              </a:lnSpc>
              <a:spcBef>
                <a:spcPct val="0"/>
              </a:spcBef>
              <a:buNone/>
              <a:defRPr lang="en-US" sz="3200" b="1" kern="1200" cap="all" baseline="0" dirty="0">
                <a:solidFill>
                  <a:schemeClr val="accent3">
                    <a:lumMod val="75000"/>
                  </a:schemeClr>
                </a:solidFill>
                <a:latin typeface="+mj-lt"/>
                <a:ea typeface="+mj-ea"/>
                <a:cs typeface="+mj-cs"/>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9DFD2D9A-9D0B-D69B-2C2E-8B959F441DC3}"/>
              </a:ext>
            </a:extLst>
          </p:cNvPr>
          <p:cNvSpPr txBox="1">
            <a:spLocks/>
          </p:cNvSpPr>
          <p:nvPr userDrawn="1"/>
        </p:nvSpPr>
        <p:spPr>
          <a:xfrm>
            <a:off x="11895503" y="57150"/>
            <a:ext cx="208390" cy="184666"/>
          </a:xfrm>
          <a:prstGeom prst="rect">
            <a:avLst/>
          </a:prstGeom>
        </p:spPr>
        <p:txBody>
          <a:bodyPr vert="horz" wrap="none" lIns="0" tIns="0" rIns="0" bIns="0" rtlCol="0" anchor="ctr">
            <a:spAutoFit/>
          </a:bodyPr>
          <a:lstStyle>
            <a:defPPr>
              <a:defRPr lang="en-US"/>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pic>
        <p:nvPicPr>
          <p:cNvPr id="2050" name="Picture 2" descr="SEBI unveils new logo on Foundation Day: Here's how it looks - BusinessToday">
            <a:extLst>
              <a:ext uri="{FF2B5EF4-FFF2-40B4-BE49-F238E27FC236}">
                <a16:creationId xmlns:a16="http://schemas.microsoft.com/office/drawing/2014/main" id="{D8C1A280-236B-B08F-5915-3C6F2953B2BD}"/>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33276" t="33490" r="31434" b="35400"/>
          <a:stretch/>
        </p:blipFill>
        <p:spPr bwMode="auto">
          <a:xfrm>
            <a:off x="9554304" y="6319512"/>
            <a:ext cx="836601" cy="4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1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24F2C0-0D45-FEFC-E36C-A14F97626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561"/>
          <a:stretch/>
        </p:blipFill>
        <p:spPr>
          <a:xfrm>
            <a:off x="0" y="244202"/>
            <a:ext cx="12192000" cy="6613798"/>
          </a:xfrm>
          <a:prstGeom prst="rect">
            <a:avLst/>
          </a:prstGeom>
        </p:spPr>
      </p:pic>
      <p:sp>
        <p:nvSpPr>
          <p:cNvPr id="2" name="Title 1"/>
          <p:cNvSpPr>
            <a:spLocks noGrp="1"/>
          </p:cNvSpPr>
          <p:nvPr userDrawn="1">
            <p:ph type="title"/>
          </p:nvPr>
        </p:nvSpPr>
        <p:spPr/>
        <p:txBody>
          <a:bodyPr anchor="ctr"/>
          <a:lstStyle>
            <a:lvl1pPr algn="ctr" defTabSz="914400" rtl="0" eaLnBrk="1" latinLnBrk="0" hangingPunct="1">
              <a:lnSpc>
                <a:spcPct val="109000"/>
              </a:lnSpc>
              <a:spcBef>
                <a:spcPct val="0"/>
              </a:spcBef>
              <a:buNone/>
              <a:defRPr lang="en-US" sz="3200" b="1" kern="1200" cap="all" baseline="0" dirty="0">
                <a:solidFill>
                  <a:schemeClr val="accent3">
                    <a:lumMod val="75000"/>
                  </a:schemeClr>
                </a:solidFill>
                <a:latin typeface="+mj-lt"/>
                <a:ea typeface="+mj-ea"/>
                <a:cs typeface="+mj-cs"/>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9DFD2D9A-9D0B-D69B-2C2E-8B959F441DC3}"/>
              </a:ext>
            </a:extLst>
          </p:cNvPr>
          <p:cNvSpPr txBox="1">
            <a:spLocks/>
          </p:cNvSpPr>
          <p:nvPr userDrawn="1"/>
        </p:nvSpPr>
        <p:spPr>
          <a:xfrm>
            <a:off x="11895503" y="57150"/>
            <a:ext cx="208390" cy="184666"/>
          </a:xfrm>
          <a:prstGeom prst="rect">
            <a:avLst/>
          </a:prstGeom>
        </p:spPr>
        <p:txBody>
          <a:bodyPr vert="horz" wrap="none" lIns="0" tIns="0" rIns="0" bIns="0" rtlCol="0" anchor="ctr">
            <a:spAutoFit/>
          </a:bodyPr>
          <a:lstStyle>
            <a:defPPr>
              <a:defRPr lang="en-US"/>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6818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9609E1B-A9F6-4A4D-871C-C62E326F2B0D}"/>
              </a:ext>
            </a:extLst>
          </p:cNvPr>
          <p:cNvSpPr>
            <a:spLocks noGrp="1"/>
          </p:cNvSpPr>
          <p:nvPr>
            <p:ph type="sldNum" sz="quarter" idx="4"/>
          </p:nvPr>
        </p:nvSpPr>
        <p:spPr>
          <a:xfrm>
            <a:off x="11895503" y="57150"/>
            <a:ext cx="208390" cy="184666"/>
          </a:xfrm>
          <a:prstGeom prst="rect">
            <a:avLst/>
          </a:prstGeom>
        </p:spPr>
        <p:txBody>
          <a:bodyPr vert="horz" wrap="none" lIns="0" tIns="0" rIns="0" bIns="0" rtlCol="0" anchor="ctr">
            <a:spAutoFit/>
          </a:bodyPr>
          <a:lstStyle>
            <a:lvl1pPr algn="r">
              <a:defRPr sz="1200">
                <a:solidFill>
                  <a:schemeClr val="accent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4613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852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304800"/>
            <a:ext cx="11887200" cy="82296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265325"/>
            <a:ext cx="11887200" cy="473542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B2FD9ACD-E251-9D25-8084-40C42B2E84A5}"/>
              </a:ext>
            </a:extLst>
          </p:cNvPr>
          <p:cNvSpPr>
            <a:spLocks noGrp="1"/>
          </p:cNvSpPr>
          <p:nvPr>
            <p:ph type="sldNum" sz="quarter" idx="4"/>
          </p:nvPr>
        </p:nvSpPr>
        <p:spPr>
          <a:xfrm>
            <a:off x="11895503" y="57150"/>
            <a:ext cx="208390" cy="184666"/>
          </a:xfrm>
          <a:prstGeom prst="rect">
            <a:avLst/>
          </a:prstGeom>
        </p:spPr>
        <p:txBody>
          <a:bodyPr vert="horz" wrap="none" lIns="0" tIns="0" rIns="0" bIns="0" rtlCol="0" anchor="ctr">
            <a:spAutoFit/>
          </a:bodyPr>
          <a:lstStyle>
            <a:lvl1pPr algn="r">
              <a:defRPr sz="1200">
                <a:solidFill>
                  <a:schemeClr val="accent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10047278"/>
      </p:ext>
    </p:extLst>
  </p:cSld>
  <p:clrMap bg1="lt1" tx1="dk1" bg2="lt2" tx2="dk2" accent1="accent1" accent2="accent2" accent3="accent3" accent4="accent4" accent5="accent5" accent6="accent6" hlink="hlink" folHlink="folHlink"/>
  <p:sldLayoutIdLst>
    <p:sldLayoutId id="2147483656" r:id="rId1"/>
    <p:sldLayoutId id="2147483669" r:id="rId2"/>
    <p:sldLayoutId id="2147483667" r:id="rId3"/>
    <p:sldLayoutId id="2147483662" r:id="rId4"/>
  </p:sldLayoutIdLst>
  <p:hf hdr="0"/>
  <p:txStyles>
    <p:titleStyle>
      <a:lvl1pPr algn="ctr" defTabSz="914400" rtl="0" eaLnBrk="1" latinLnBrk="0" hangingPunct="1">
        <a:lnSpc>
          <a:spcPct val="109000"/>
        </a:lnSpc>
        <a:spcBef>
          <a:spcPct val="0"/>
        </a:spcBef>
        <a:buNone/>
        <a:defRPr sz="3200" b="1" kern="1200" cap="all"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9000"/>
        </a:lnSpc>
        <a:spcBef>
          <a:spcPts val="0"/>
        </a:spcBef>
        <a:spcAft>
          <a:spcPts val="120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92" userDrawn="1">
          <p15:clr>
            <a:srgbClr val="F26B43"/>
          </p15:clr>
        </p15:guide>
        <p15:guide id="4" orient="horz" pos="4130" userDrawn="1">
          <p15:clr>
            <a:srgbClr val="F26B43"/>
          </p15:clr>
        </p15:guide>
        <p15:guide id="5" pos="96" userDrawn="1">
          <p15:clr>
            <a:srgbClr val="F26B43"/>
          </p15:clr>
        </p15:guide>
        <p15:guide id="6" pos="7584" userDrawn="1">
          <p15:clr>
            <a:srgbClr val="F26B43"/>
          </p15:clr>
        </p15:guide>
        <p15:guide id="7" orient="horz" pos="3780" userDrawn="1">
          <p15:clr>
            <a:srgbClr val="F26B43"/>
          </p15:clr>
        </p15:guide>
        <p15:guide id="8" orient="horz" pos="4008" userDrawn="1">
          <p15:clr>
            <a:srgbClr val="F26B43"/>
          </p15:clr>
        </p15:guide>
        <p15:guide id="9" orient="horz" pos="3840" userDrawn="1">
          <p15:clr>
            <a:srgbClr val="F26B43"/>
          </p15:clr>
        </p15:guide>
        <p15:guide id="10" orient="horz" pos="712" userDrawn="1">
          <p15:clr>
            <a:srgbClr val="F26B43"/>
          </p15:clr>
        </p15:guide>
        <p15:guide id="11" orient="horz" pos="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jpg"/><Relationship Id="rId5" Type="http://schemas.openxmlformats.org/officeDocument/2006/relationships/image" Target="../media/image5.png"/><Relationship Id="rId10"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jpg"/><Relationship Id="rId5" Type="http://schemas.openxmlformats.org/officeDocument/2006/relationships/image" Target="../media/image5.png"/><Relationship Id="rId10"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building with red domes with Taj Mahal in the background&#10;&#10;Description automatically generated with low confidence">
            <a:extLst>
              <a:ext uri="{FF2B5EF4-FFF2-40B4-BE49-F238E27FC236}">
                <a16:creationId xmlns:a16="http://schemas.microsoft.com/office/drawing/2014/main" id="{1AAEF66F-4863-AD27-0251-62464FEB56F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5417" b="19583"/>
          <a:stretch/>
        </p:blipFill>
        <p:spPr>
          <a:xfrm>
            <a:off x="1" y="1"/>
            <a:ext cx="12191998" cy="6857998"/>
          </a:xfrm>
          <a:prstGeom prst="rect">
            <a:avLst/>
          </a:prstGeom>
        </p:spPr>
      </p:pic>
      <p:sp>
        <p:nvSpPr>
          <p:cNvPr id="13" name="Rectangle 12">
            <a:extLst>
              <a:ext uri="{FF2B5EF4-FFF2-40B4-BE49-F238E27FC236}">
                <a16:creationId xmlns:a16="http://schemas.microsoft.com/office/drawing/2014/main" id="{4C14DA42-7BDC-24CC-E809-6944C50CDC26}"/>
              </a:ext>
            </a:extLst>
          </p:cNvPr>
          <p:cNvSpPr/>
          <p:nvPr/>
        </p:nvSpPr>
        <p:spPr>
          <a:xfrm>
            <a:off x="-1" y="-2"/>
            <a:ext cx="12191999" cy="685800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FE1F7940-B77C-4C41-BD8C-547483A1BE77}"/>
              </a:ext>
            </a:extLst>
          </p:cNvPr>
          <p:cNvSpPr txBox="1"/>
          <p:nvPr/>
        </p:nvSpPr>
        <p:spPr>
          <a:xfrm>
            <a:off x="501650" y="1073150"/>
            <a:ext cx="9529972" cy="4190763"/>
          </a:xfrm>
          <a:prstGeom prst="rect">
            <a:avLst/>
          </a:prstGeom>
          <a:noFill/>
        </p:spPr>
        <p:txBody>
          <a:bodyPr wrap="square" lIns="0" tIns="0" rIns="0" bIns="0" rtlCol="0">
            <a:spAutoFit/>
          </a:bodyPr>
          <a:lstStyle/>
          <a:p>
            <a:pPr>
              <a:lnSpc>
                <a:spcPct val="109000"/>
              </a:lnSpc>
              <a:spcAft>
                <a:spcPts val="600"/>
              </a:spcAft>
            </a:pPr>
            <a:r>
              <a:rPr lang="en-US" sz="3600" b="1" dirty="0">
                <a:solidFill>
                  <a:schemeClr val="bg1"/>
                </a:solidFill>
                <a:effectLst/>
                <a:ea typeface="Calibri" panose="020F0502020204030204" pitchFamily="34" charset="0"/>
                <a:cs typeface="Times New Roman" panose="02020603050405020304" pitchFamily="18" charset="0"/>
              </a:rPr>
              <a:t>Is India the last oasis of hope in a world that is slowing down?</a:t>
            </a:r>
          </a:p>
          <a:p>
            <a:pPr>
              <a:lnSpc>
                <a:spcPct val="109000"/>
              </a:lnSpc>
              <a:spcAft>
                <a:spcPts val="600"/>
              </a:spcAft>
            </a:pPr>
            <a:r>
              <a:rPr lang="en-US" dirty="0">
                <a:solidFill>
                  <a:schemeClr val="bg1"/>
                </a:solidFill>
                <a:cs typeface="Times New Roman" panose="02020603050405020304" pitchFamily="18" charset="0"/>
              </a:rPr>
              <a:t>A conference presented by the IBA Corporate and M&amp;A Law Committee</a:t>
            </a:r>
          </a:p>
          <a:p>
            <a:pPr>
              <a:lnSpc>
                <a:spcPct val="109000"/>
              </a:lnSpc>
              <a:spcAft>
                <a:spcPts val="600"/>
              </a:spcAft>
            </a:pPr>
            <a:r>
              <a:rPr lang="en-US" dirty="0">
                <a:solidFill>
                  <a:schemeClr val="bg1"/>
                </a:solidFill>
                <a:cs typeface="Times New Roman" panose="02020603050405020304" pitchFamily="18" charset="0"/>
              </a:rPr>
              <a:t>#IBAMA23</a:t>
            </a:r>
            <a:endParaRPr lang="en-IN" dirty="0">
              <a:solidFill>
                <a:schemeClr val="bg1"/>
              </a:solidFill>
              <a:cs typeface="Times New Roman" panose="02020603050405020304" pitchFamily="18" charset="0"/>
            </a:endParaRPr>
          </a:p>
          <a:p>
            <a:pPr>
              <a:lnSpc>
                <a:spcPct val="109000"/>
              </a:lnSpc>
              <a:spcAft>
                <a:spcPts val="600"/>
              </a:spcAft>
            </a:pPr>
            <a:endParaRPr lang="en-IN" dirty="0">
              <a:solidFill>
                <a:schemeClr val="bg1"/>
              </a:solidFill>
              <a:effectLst/>
              <a:ea typeface="Calibri" panose="020F0502020204030204" pitchFamily="34" charset="0"/>
              <a:cs typeface="Times New Roman" panose="02020603050405020304" pitchFamily="18" charset="0"/>
            </a:endParaRPr>
          </a:p>
          <a:p>
            <a:pPr>
              <a:lnSpc>
                <a:spcPct val="109000"/>
              </a:lnSpc>
              <a:spcAft>
                <a:spcPts val="600"/>
              </a:spcAft>
            </a:pPr>
            <a:endParaRPr lang="en-IN" dirty="0">
              <a:solidFill>
                <a:schemeClr val="bg1"/>
              </a:solidFill>
              <a:effectLst/>
              <a:ea typeface="Calibri" panose="020F0502020204030204" pitchFamily="34" charset="0"/>
              <a:cs typeface="Times New Roman" panose="02020603050405020304" pitchFamily="18" charset="0"/>
            </a:endParaRPr>
          </a:p>
          <a:p>
            <a:pPr algn="just">
              <a:lnSpc>
                <a:spcPct val="109000"/>
              </a:lnSpc>
              <a:spcAft>
                <a:spcPts val="600"/>
              </a:spcAft>
            </a:pPr>
            <a:r>
              <a:rPr lang="en-IN" dirty="0">
                <a:solidFill>
                  <a:schemeClr val="bg1"/>
                </a:solidFill>
                <a:effectLst/>
                <a:ea typeface="Calibri" panose="020F0502020204030204" pitchFamily="34" charset="0"/>
                <a:cs typeface="Times New Roman" panose="02020603050405020304" pitchFamily="18" charset="0"/>
              </a:rPr>
              <a:t>Session Co-Chairs</a:t>
            </a:r>
          </a:p>
          <a:p>
            <a:pPr marL="342900" lvl="0" indent="-342900" algn="just">
              <a:lnSpc>
                <a:spcPct val="109000"/>
              </a:lnSpc>
              <a:spcAft>
                <a:spcPts val="600"/>
              </a:spcAft>
              <a:buFont typeface="Wingdings" panose="05000000000000000000" pitchFamily="2" charset="2"/>
              <a:buChar char=""/>
            </a:pPr>
            <a:r>
              <a:rPr lang="en-US" dirty="0">
                <a:solidFill>
                  <a:schemeClr val="bg1"/>
                </a:solidFill>
                <a:effectLst/>
                <a:ea typeface="Calibri" panose="020F0502020204030204" pitchFamily="34" charset="0"/>
                <a:cs typeface="Times New Roman" panose="02020603050405020304" pitchFamily="18" charset="0"/>
              </a:rPr>
              <a:t>Rabindra Jhunjhunwala Khaitan &amp; Co, Mumbai</a:t>
            </a:r>
          </a:p>
          <a:p>
            <a:pPr marL="342900" lvl="0" algn="just">
              <a:lnSpc>
                <a:spcPct val="109000"/>
              </a:lnSpc>
              <a:spcAft>
                <a:spcPts val="600"/>
              </a:spcAft>
            </a:pPr>
            <a:r>
              <a:rPr lang="en-US" sz="1600" i="1" dirty="0">
                <a:solidFill>
                  <a:schemeClr val="bg1"/>
                </a:solidFill>
                <a:effectLst/>
                <a:ea typeface="Calibri" panose="020F0502020204030204" pitchFamily="34" charset="0"/>
                <a:cs typeface="Times New Roman" panose="02020603050405020304" pitchFamily="18" charset="0"/>
              </a:rPr>
              <a:t>(Membership Officer, Corporate and M&amp;A Law Committee)</a:t>
            </a:r>
          </a:p>
          <a:p>
            <a:pPr marL="342900" lvl="0" indent="-342900" algn="just">
              <a:lnSpc>
                <a:spcPct val="109000"/>
              </a:lnSpc>
              <a:spcAft>
                <a:spcPts val="600"/>
              </a:spcAft>
              <a:buFont typeface="Wingdings" panose="05000000000000000000" pitchFamily="2" charset="2"/>
              <a:buChar char=""/>
            </a:pPr>
            <a:r>
              <a:rPr lang="en-US" dirty="0">
                <a:solidFill>
                  <a:schemeClr val="bg1"/>
                </a:solidFill>
                <a:effectLst/>
                <a:ea typeface="Calibri" panose="020F0502020204030204" pitchFamily="34" charset="0"/>
                <a:cs typeface="Times New Roman" panose="02020603050405020304" pitchFamily="18" charset="0"/>
              </a:rPr>
              <a:t>Chris Parsons Herbert Smith Freehills, London</a:t>
            </a:r>
            <a:endParaRPr lang="en-IN" dirty="0">
              <a:solidFill>
                <a:schemeClr val="bg1"/>
              </a:solidFill>
            </a:endParaRPr>
          </a:p>
        </p:txBody>
      </p:sp>
      <p:sp>
        <p:nvSpPr>
          <p:cNvPr id="14" name="Rectangle 13">
            <a:extLst>
              <a:ext uri="{FF2B5EF4-FFF2-40B4-BE49-F238E27FC236}">
                <a16:creationId xmlns:a16="http://schemas.microsoft.com/office/drawing/2014/main" id="{9323D53F-471A-869A-3BA7-6B5999F6D0B3}"/>
              </a:ext>
            </a:extLst>
          </p:cNvPr>
          <p:cNvSpPr/>
          <p:nvPr/>
        </p:nvSpPr>
        <p:spPr>
          <a:xfrm>
            <a:off x="0" y="5783390"/>
            <a:ext cx="12192000" cy="37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A2C7A7F-BDAB-3028-0DF3-130826CBC53A}"/>
              </a:ext>
            </a:extLst>
          </p:cNvPr>
          <p:cNvSpPr/>
          <p:nvPr/>
        </p:nvSpPr>
        <p:spPr>
          <a:xfrm>
            <a:off x="10403112" y="5173557"/>
            <a:ext cx="1623788" cy="1623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16" name="Picture 15" descr="A blue and black logo&#10;&#10;Description automatically generated with low confidence">
            <a:extLst>
              <a:ext uri="{FF2B5EF4-FFF2-40B4-BE49-F238E27FC236}">
                <a16:creationId xmlns:a16="http://schemas.microsoft.com/office/drawing/2014/main" id="{6753E24B-8C8C-2242-93F8-4B7859FE8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777" y="5245222"/>
            <a:ext cx="1480458" cy="1480458"/>
          </a:xfrm>
          <a:prstGeom prst="rect">
            <a:avLst/>
          </a:prstGeom>
        </p:spPr>
      </p:pic>
    </p:spTree>
    <p:extLst>
      <p:ext uri="{BB962C8B-B14F-4D97-AF65-F5344CB8AC3E}">
        <p14:creationId xmlns:p14="http://schemas.microsoft.com/office/powerpoint/2010/main" val="337220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A0EE1D-2A8D-6C7D-6011-76009DABA0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39"/>
          <a:stretch/>
        </p:blipFill>
        <p:spPr>
          <a:xfrm>
            <a:off x="8302026" y="1613832"/>
            <a:ext cx="1405468" cy="1602243"/>
          </a:xfrm>
          <a:prstGeom prst="rect">
            <a:avLst/>
          </a:prstGeom>
          <a:effectLst>
            <a:outerShdw blurRad="63500" sx="102000" sy="102000" algn="ctr" rotWithShape="0">
              <a:srgbClr val="000000">
                <a:alpha val="40000"/>
              </a:srgbClr>
            </a:outerShdw>
          </a:effectLst>
        </p:spPr>
      </p:pic>
      <p:sp>
        <p:nvSpPr>
          <p:cNvPr id="37" name="Title 36">
            <a:extLst>
              <a:ext uri="{FF2B5EF4-FFF2-40B4-BE49-F238E27FC236}">
                <a16:creationId xmlns:a16="http://schemas.microsoft.com/office/drawing/2014/main" id="{4EA50BCC-0E37-5021-30EC-4B2C222559BE}"/>
              </a:ext>
            </a:extLst>
          </p:cNvPr>
          <p:cNvSpPr>
            <a:spLocks noGrp="1"/>
          </p:cNvSpPr>
          <p:nvPr>
            <p:ph type="title"/>
          </p:nvPr>
        </p:nvSpPr>
        <p:spPr/>
        <p:txBody>
          <a:bodyPr/>
          <a:lstStyle/>
          <a:p>
            <a:r>
              <a:rPr lang="en-US" dirty="0"/>
              <a:t>Thank you!</a:t>
            </a:r>
            <a:endParaRPr lang="en-IN" dirty="0"/>
          </a:p>
        </p:txBody>
      </p:sp>
      <p:sp>
        <p:nvSpPr>
          <p:cNvPr id="18" name="Rectangle 17">
            <a:extLst>
              <a:ext uri="{FF2B5EF4-FFF2-40B4-BE49-F238E27FC236}">
                <a16:creationId xmlns:a16="http://schemas.microsoft.com/office/drawing/2014/main" id="{D6AFC08C-6D36-7B8F-5753-E9E0B5EB32A5}"/>
              </a:ext>
            </a:extLst>
          </p:cNvPr>
          <p:cNvSpPr/>
          <p:nvPr/>
        </p:nvSpPr>
        <p:spPr>
          <a:xfrm>
            <a:off x="304801"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IN" sz="1600" b="1" i="0" u="none" strike="noStrike" baseline="0" dirty="0">
                <a:solidFill>
                  <a:schemeClr val="tx1"/>
                </a:solidFill>
                <a:latin typeface="+mj-lt"/>
              </a:rPr>
              <a:t>Rabindra</a:t>
            </a:r>
            <a:br>
              <a:rPr lang="en-IN" sz="1600" b="1" i="0" u="none" strike="noStrike" baseline="0" dirty="0">
                <a:solidFill>
                  <a:schemeClr val="tx1"/>
                </a:solidFill>
                <a:latin typeface="+mj-lt"/>
              </a:rPr>
            </a:br>
            <a:r>
              <a:rPr lang="en-IN" sz="1600" b="1" i="0" u="none" strike="noStrike" baseline="0" dirty="0">
                <a:solidFill>
                  <a:schemeClr val="tx1"/>
                </a:solidFill>
                <a:latin typeface="+mj-lt"/>
              </a:rPr>
              <a:t>Jhunjhunwala</a:t>
            </a:r>
            <a:endParaRPr lang="en-IN" sz="1600" dirty="0">
              <a:solidFill>
                <a:schemeClr val="tx1"/>
              </a:solidFill>
              <a:latin typeface="+mj-lt"/>
            </a:endParaRPr>
          </a:p>
        </p:txBody>
      </p:sp>
      <p:sp>
        <p:nvSpPr>
          <p:cNvPr id="19" name="Rectangle 18">
            <a:extLst>
              <a:ext uri="{FF2B5EF4-FFF2-40B4-BE49-F238E27FC236}">
                <a16:creationId xmlns:a16="http://schemas.microsoft.com/office/drawing/2014/main" id="{17A26513-9C71-6D2F-80C5-670D02152A89}"/>
              </a:ext>
            </a:extLst>
          </p:cNvPr>
          <p:cNvSpPr/>
          <p:nvPr/>
        </p:nvSpPr>
        <p:spPr>
          <a:xfrm>
            <a:off x="2241858"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dirty="0">
                <a:solidFill>
                  <a:schemeClr val="tx1"/>
                </a:solidFill>
                <a:latin typeface="+mj-lt"/>
              </a:rPr>
              <a:t>Chris </a:t>
            </a:r>
            <a:br>
              <a:rPr lang="en-US" sz="1600" b="1" dirty="0">
                <a:solidFill>
                  <a:schemeClr val="tx1"/>
                </a:solidFill>
                <a:latin typeface="+mj-lt"/>
              </a:rPr>
            </a:br>
            <a:r>
              <a:rPr lang="en-US" sz="1600" b="1" dirty="0">
                <a:solidFill>
                  <a:schemeClr val="tx1"/>
                </a:solidFill>
                <a:latin typeface="+mj-lt"/>
              </a:rPr>
              <a:t>Parsons</a:t>
            </a:r>
            <a:endParaRPr lang="en-IN" sz="1600" i="1" dirty="0">
              <a:solidFill>
                <a:schemeClr val="tx1"/>
              </a:solidFill>
              <a:latin typeface="+mj-lt"/>
            </a:endParaRPr>
          </a:p>
        </p:txBody>
      </p:sp>
      <p:sp>
        <p:nvSpPr>
          <p:cNvPr id="20" name="Rectangle 19">
            <a:extLst>
              <a:ext uri="{FF2B5EF4-FFF2-40B4-BE49-F238E27FC236}">
                <a16:creationId xmlns:a16="http://schemas.microsoft.com/office/drawing/2014/main" id="{005E0AD8-215C-61EB-B0DD-020ECD882D83}"/>
              </a:ext>
            </a:extLst>
          </p:cNvPr>
          <p:cNvSpPr/>
          <p:nvPr/>
        </p:nvSpPr>
        <p:spPr>
          <a:xfrm>
            <a:off x="4178914"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IN" sz="1600" b="1" dirty="0">
                <a:solidFill>
                  <a:schemeClr val="tx1"/>
                </a:solidFill>
                <a:latin typeface="+mj-lt"/>
              </a:rPr>
              <a:t>Padmaja </a:t>
            </a:r>
            <a:br>
              <a:rPr lang="en-IN" sz="1600" b="1" dirty="0">
                <a:solidFill>
                  <a:schemeClr val="tx1"/>
                </a:solidFill>
                <a:latin typeface="+mj-lt"/>
              </a:rPr>
            </a:br>
            <a:r>
              <a:rPr lang="en-IN" sz="1600" b="1" dirty="0">
                <a:solidFill>
                  <a:schemeClr val="tx1"/>
                </a:solidFill>
                <a:latin typeface="+mj-lt"/>
              </a:rPr>
              <a:t>Chakravarty</a:t>
            </a:r>
            <a:endParaRPr lang="en-IN" sz="1600" i="1" dirty="0">
              <a:solidFill>
                <a:schemeClr val="tx1"/>
              </a:solidFill>
              <a:latin typeface="+mj-lt"/>
            </a:endParaRPr>
          </a:p>
        </p:txBody>
      </p:sp>
      <p:sp>
        <p:nvSpPr>
          <p:cNvPr id="21" name="Rectangle 20">
            <a:extLst>
              <a:ext uri="{FF2B5EF4-FFF2-40B4-BE49-F238E27FC236}">
                <a16:creationId xmlns:a16="http://schemas.microsoft.com/office/drawing/2014/main" id="{C6F3A705-92BC-298A-6F8E-688F386184C0}"/>
              </a:ext>
            </a:extLst>
          </p:cNvPr>
          <p:cNvSpPr/>
          <p:nvPr/>
        </p:nvSpPr>
        <p:spPr>
          <a:xfrm>
            <a:off x="6115971"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dirty="0">
                <a:solidFill>
                  <a:schemeClr val="tx1"/>
                </a:solidFill>
                <a:latin typeface="+mj-lt"/>
              </a:rPr>
              <a:t>Rajiv </a:t>
            </a:r>
            <a:br>
              <a:rPr lang="en-US" sz="1600" b="1" dirty="0">
                <a:solidFill>
                  <a:schemeClr val="tx1"/>
                </a:solidFill>
                <a:latin typeface="+mj-lt"/>
              </a:rPr>
            </a:br>
            <a:r>
              <a:rPr lang="en-US" sz="1600" b="1" dirty="0">
                <a:solidFill>
                  <a:schemeClr val="tx1"/>
                </a:solidFill>
                <a:latin typeface="+mj-lt"/>
              </a:rPr>
              <a:t>Gupta</a:t>
            </a:r>
            <a:endParaRPr lang="en-IN" sz="1600" i="1" dirty="0">
              <a:solidFill>
                <a:schemeClr val="tx1"/>
              </a:solidFill>
              <a:latin typeface="+mj-lt"/>
            </a:endParaRPr>
          </a:p>
        </p:txBody>
      </p:sp>
      <p:sp>
        <p:nvSpPr>
          <p:cNvPr id="22" name="Rectangle 21">
            <a:extLst>
              <a:ext uri="{FF2B5EF4-FFF2-40B4-BE49-F238E27FC236}">
                <a16:creationId xmlns:a16="http://schemas.microsoft.com/office/drawing/2014/main" id="{069FC7C8-6BB1-D392-D488-42F41E80E8B4}"/>
              </a:ext>
            </a:extLst>
          </p:cNvPr>
          <p:cNvSpPr/>
          <p:nvPr/>
        </p:nvSpPr>
        <p:spPr>
          <a:xfrm>
            <a:off x="8053027"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dirty="0">
                <a:solidFill>
                  <a:schemeClr val="tx1"/>
                </a:solidFill>
                <a:latin typeface="+mj-lt"/>
              </a:rPr>
              <a:t>Mark </a:t>
            </a:r>
            <a:br>
              <a:rPr lang="en-US" sz="1600" b="1" dirty="0">
                <a:solidFill>
                  <a:schemeClr val="tx1"/>
                </a:solidFill>
                <a:latin typeface="+mj-lt"/>
              </a:rPr>
            </a:br>
            <a:r>
              <a:rPr lang="en-US" sz="1600" b="1" dirty="0" err="1">
                <a:solidFill>
                  <a:schemeClr val="tx1"/>
                </a:solidFill>
                <a:latin typeface="+mj-lt"/>
              </a:rPr>
              <a:t>Pflug</a:t>
            </a:r>
            <a:endParaRPr lang="en-IN" sz="1600" i="1" dirty="0">
              <a:solidFill>
                <a:schemeClr val="tx1"/>
              </a:solidFill>
              <a:latin typeface="+mj-lt"/>
            </a:endParaRPr>
          </a:p>
        </p:txBody>
      </p:sp>
      <p:sp>
        <p:nvSpPr>
          <p:cNvPr id="23" name="Rectangle 22">
            <a:extLst>
              <a:ext uri="{FF2B5EF4-FFF2-40B4-BE49-F238E27FC236}">
                <a16:creationId xmlns:a16="http://schemas.microsoft.com/office/drawing/2014/main" id="{FF70BAF9-F56A-2332-C9D3-41B7A483946B}"/>
              </a:ext>
            </a:extLst>
          </p:cNvPr>
          <p:cNvSpPr/>
          <p:nvPr/>
        </p:nvSpPr>
        <p:spPr>
          <a:xfrm>
            <a:off x="9990086"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i="0" u="none" strike="noStrike" baseline="0" dirty="0">
                <a:solidFill>
                  <a:schemeClr val="tx1"/>
                </a:solidFill>
                <a:latin typeface="+mj-lt"/>
              </a:rPr>
              <a:t>Pramod </a:t>
            </a:r>
            <a:br>
              <a:rPr lang="en-US" sz="1600" b="1" i="0" u="none" strike="noStrike" baseline="0" dirty="0">
                <a:solidFill>
                  <a:schemeClr val="tx1"/>
                </a:solidFill>
                <a:latin typeface="+mj-lt"/>
              </a:rPr>
            </a:br>
            <a:r>
              <a:rPr lang="en-US" sz="1600" b="1" i="0" u="none" strike="noStrike" baseline="0" dirty="0">
                <a:solidFill>
                  <a:schemeClr val="tx1"/>
                </a:solidFill>
                <a:latin typeface="+mj-lt"/>
              </a:rPr>
              <a:t>Rao</a:t>
            </a:r>
            <a:endParaRPr lang="en-IN" sz="1600" i="1" dirty="0">
              <a:solidFill>
                <a:schemeClr val="tx1"/>
              </a:solidFill>
              <a:latin typeface="+mj-lt"/>
            </a:endParaRPr>
          </a:p>
        </p:txBody>
      </p:sp>
      <p:pic>
        <p:nvPicPr>
          <p:cNvPr id="24" name="Picture 23" descr="A picture containing circle, screenshot, graphics, art&#10;&#10;Description automatically generated">
            <a:extLst>
              <a:ext uri="{FF2B5EF4-FFF2-40B4-BE49-F238E27FC236}">
                <a16:creationId xmlns:a16="http://schemas.microsoft.com/office/drawing/2014/main" id="{36212553-D4FB-0B7D-19E4-07FC9EFF39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4" t="23738" r="11974" b="23738"/>
          <a:stretch/>
        </p:blipFill>
        <p:spPr>
          <a:xfrm>
            <a:off x="2557611" y="3425371"/>
            <a:ext cx="1265608" cy="476246"/>
          </a:xfrm>
          <a:prstGeom prst="rect">
            <a:avLst/>
          </a:prstGeom>
        </p:spPr>
      </p:pic>
      <p:pic>
        <p:nvPicPr>
          <p:cNvPr id="26" name="Picture 25" descr="A blue and red logo&#10;&#10;Description automatically generated with low confidence">
            <a:extLst>
              <a:ext uri="{FF2B5EF4-FFF2-40B4-BE49-F238E27FC236}">
                <a16:creationId xmlns:a16="http://schemas.microsoft.com/office/drawing/2014/main" id="{C13781E0-313B-3948-F013-B11443B7A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128" y="3425371"/>
            <a:ext cx="732686" cy="476246"/>
          </a:xfrm>
          <a:prstGeom prst="rect">
            <a:avLst/>
          </a:prstGeom>
        </p:spPr>
      </p:pic>
      <p:pic>
        <p:nvPicPr>
          <p:cNvPr id="27" name="Picture 26">
            <a:extLst>
              <a:ext uri="{FF2B5EF4-FFF2-40B4-BE49-F238E27FC236}">
                <a16:creationId xmlns:a16="http://schemas.microsoft.com/office/drawing/2014/main" id="{D164ABC0-67B6-4AE7-61C9-3E7E9FFAA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279" y="3425372"/>
            <a:ext cx="1190610" cy="476244"/>
          </a:xfrm>
          <a:prstGeom prst="rect">
            <a:avLst/>
          </a:prstGeom>
        </p:spPr>
      </p:pic>
      <p:pic>
        <p:nvPicPr>
          <p:cNvPr id="29" name="Picture 28" descr="Red text on a black background&#10;&#10;Description automatically generated with medium confidence">
            <a:extLst>
              <a:ext uri="{FF2B5EF4-FFF2-40B4-BE49-F238E27FC236}">
                <a16:creationId xmlns:a16="http://schemas.microsoft.com/office/drawing/2014/main" id="{76EC900F-3EB9-3801-1369-4B0B6A455C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6371" y="3425371"/>
            <a:ext cx="1234098" cy="476246"/>
          </a:xfrm>
          <a:prstGeom prst="rect">
            <a:avLst/>
          </a:prstGeom>
        </p:spPr>
      </p:pic>
      <p:pic>
        <p:nvPicPr>
          <p:cNvPr id="30" name="Picture 29" descr="A black text on a black background&#10;&#10;Description automatically generated with low confidence">
            <a:extLst>
              <a:ext uri="{FF2B5EF4-FFF2-40B4-BE49-F238E27FC236}">
                <a16:creationId xmlns:a16="http://schemas.microsoft.com/office/drawing/2014/main" id="{D0B4A8C1-A894-BCE1-2854-063D0EBC3D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354" y="3490074"/>
            <a:ext cx="1272008" cy="346840"/>
          </a:xfrm>
          <a:prstGeom prst="rect">
            <a:avLst/>
          </a:prstGeom>
        </p:spPr>
      </p:pic>
      <p:sp>
        <p:nvSpPr>
          <p:cNvPr id="31" name="Rectangle 30">
            <a:extLst>
              <a:ext uri="{FF2B5EF4-FFF2-40B4-BE49-F238E27FC236}">
                <a16:creationId xmlns:a16="http://schemas.microsoft.com/office/drawing/2014/main" id="{2CCB35F0-BA46-7817-985B-EF89E12B34E2}"/>
              </a:ext>
            </a:extLst>
          </p:cNvPr>
          <p:cNvSpPr/>
          <p:nvPr/>
        </p:nvSpPr>
        <p:spPr>
          <a:xfrm>
            <a:off x="304801"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IN" sz="1200" b="0" u="none" strike="noStrike" baseline="0" dirty="0">
                <a:solidFill>
                  <a:schemeClr val="tx1"/>
                </a:solidFill>
                <a:latin typeface="+mj-lt"/>
              </a:rPr>
              <a:t>Khaitan &amp; Co </a:t>
            </a:r>
          </a:p>
          <a:p>
            <a:pPr algn="ctr"/>
            <a:r>
              <a:rPr lang="en-IN" sz="1200" b="0" u="none" strike="noStrike" baseline="0" dirty="0">
                <a:solidFill>
                  <a:schemeClr val="tx1"/>
                </a:solidFill>
                <a:latin typeface="+mj-lt"/>
              </a:rPr>
              <a:t>Mumbai</a:t>
            </a:r>
            <a:endParaRPr lang="en-IN" sz="1050" dirty="0">
              <a:solidFill>
                <a:schemeClr val="tx1"/>
              </a:solidFill>
              <a:latin typeface="+mj-lt"/>
            </a:endParaRPr>
          </a:p>
        </p:txBody>
      </p:sp>
      <p:sp>
        <p:nvSpPr>
          <p:cNvPr id="32" name="Rectangle 31">
            <a:extLst>
              <a:ext uri="{FF2B5EF4-FFF2-40B4-BE49-F238E27FC236}">
                <a16:creationId xmlns:a16="http://schemas.microsoft.com/office/drawing/2014/main" id="{D3CF711A-A501-2AD6-0C29-F89D9922CA06}"/>
              </a:ext>
            </a:extLst>
          </p:cNvPr>
          <p:cNvSpPr/>
          <p:nvPr/>
        </p:nvSpPr>
        <p:spPr>
          <a:xfrm>
            <a:off x="2241858"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Herbert Smith Freehills</a:t>
            </a:r>
            <a:br>
              <a:rPr lang="en-US" sz="1200" dirty="0">
                <a:solidFill>
                  <a:schemeClr val="tx1"/>
                </a:solidFill>
                <a:latin typeface="+mj-lt"/>
              </a:rPr>
            </a:br>
            <a:r>
              <a:rPr lang="en-US" sz="1200" dirty="0">
                <a:solidFill>
                  <a:schemeClr val="tx1"/>
                </a:solidFill>
                <a:latin typeface="+mj-lt"/>
              </a:rPr>
              <a:t>London</a:t>
            </a:r>
            <a:endParaRPr lang="en-IN" sz="1200" dirty="0">
              <a:solidFill>
                <a:schemeClr val="tx1"/>
              </a:solidFill>
              <a:latin typeface="+mj-lt"/>
            </a:endParaRPr>
          </a:p>
        </p:txBody>
      </p:sp>
      <p:sp>
        <p:nvSpPr>
          <p:cNvPr id="33" name="Rectangle 32">
            <a:extLst>
              <a:ext uri="{FF2B5EF4-FFF2-40B4-BE49-F238E27FC236}">
                <a16:creationId xmlns:a16="http://schemas.microsoft.com/office/drawing/2014/main" id="{A4969E96-ADED-D583-315F-A1F45ADB9529}"/>
              </a:ext>
            </a:extLst>
          </p:cNvPr>
          <p:cNvSpPr/>
          <p:nvPr/>
        </p:nvSpPr>
        <p:spPr>
          <a:xfrm>
            <a:off x="4178914"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IN" sz="1200" dirty="0">
                <a:solidFill>
                  <a:schemeClr val="tx1"/>
                </a:solidFill>
                <a:latin typeface="+mj-lt"/>
              </a:rPr>
              <a:t>Citi India </a:t>
            </a:r>
            <a:br>
              <a:rPr lang="en-IN" sz="1200" dirty="0">
                <a:solidFill>
                  <a:schemeClr val="tx1"/>
                </a:solidFill>
                <a:latin typeface="+mj-lt"/>
              </a:rPr>
            </a:br>
            <a:r>
              <a:rPr lang="en-IN" sz="1200" dirty="0">
                <a:solidFill>
                  <a:schemeClr val="tx1"/>
                </a:solidFill>
                <a:latin typeface="+mj-lt"/>
              </a:rPr>
              <a:t>Mumbai</a:t>
            </a:r>
          </a:p>
        </p:txBody>
      </p:sp>
      <p:sp>
        <p:nvSpPr>
          <p:cNvPr id="34" name="Rectangle 33">
            <a:extLst>
              <a:ext uri="{FF2B5EF4-FFF2-40B4-BE49-F238E27FC236}">
                <a16:creationId xmlns:a16="http://schemas.microsoft.com/office/drawing/2014/main" id="{3544140B-AC16-4566-167A-F9DAD7F6FB7F}"/>
              </a:ext>
            </a:extLst>
          </p:cNvPr>
          <p:cNvSpPr/>
          <p:nvPr/>
        </p:nvSpPr>
        <p:spPr>
          <a:xfrm>
            <a:off x="6115971"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Latham &amp; Watkins</a:t>
            </a:r>
          </a:p>
          <a:p>
            <a:pPr algn="ctr"/>
            <a:r>
              <a:rPr lang="en-US" sz="1200" dirty="0">
                <a:solidFill>
                  <a:schemeClr val="tx1"/>
                </a:solidFill>
                <a:latin typeface="+mj-lt"/>
              </a:rPr>
              <a:t>Singapore</a:t>
            </a:r>
            <a:endParaRPr lang="en-IN" sz="1200" dirty="0">
              <a:solidFill>
                <a:schemeClr val="tx1"/>
              </a:solidFill>
              <a:latin typeface="+mj-lt"/>
            </a:endParaRPr>
          </a:p>
        </p:txBody>
      </p:sp>
      <p:sp>
        <p:nvSpPr>
          <p:cNvPr id="35" name="Rectangle 34">
            <a:extLst>
              <a:ext uri="{FF2B5EF4-FFF2-40B4-BE49-F238E27FC236}">
                <a16:creationId xmlns:a16="http://schemas.microsoft.com/office/drawing/2014/main" id="{F416E04E-647A-04DA-0A50-D8DED533A26E}"/>
              </a:ext>
            </a:extLst>
          </p:cNvPr>
          <p:cNvSpPr/>
          <p:nvPr/>
        </p:nvSpPr>
        <p:spPr>
          <a:xfrm>
            <a:off x="8053027"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Simpson </a:t>
            </a:r>
            <a:r>
              <a:rPr lang="en-US" sz="1200" dirty="0" err="1">
                <a:solidFill>
                  <a:schemeClr val="tx1"/>
                </a:solidFill>
                <a:latin typeface="+mj-lt"/>
              </a:rPr>
              <a:t>Thacher</a:t>
            </a:r>
            <a:r>
              <a:rPr lang="en-US" sz="1200" dirty="0">
                <a:solidFill>
                  <a:schemeClr val="tx1"/>
                </a:solidFill>
                <a:latin typeface="+mj-lt"/>
              </a:rPr>
              <a:t> </a:t>
            </a:r>
            <a:br>
              <a:rPr lang="en-US" sz="1200" dirty="0">
                <a:solidFill>
                  <a:schemeClr val="tx1"/>
                </a:solidFill>
                <a:latin typeface="+mj-lt"/>
              </a:rPr>
            </a:br>
            <a:r>
              <a:rPr lang="en-US" sz="1200" dirty="0">
                <a:solidFill>
                  <a:schemeClr val="tx1"/>
                </a:solidFill>
                <a:latin typeface="+mj-lt"/>
              </a:rPr>
              <a:t>&amp; Bartlett, </a:t>
            </a:r>
          </a:p>
          <a:p>
            <a:pPr algn="ctr"/>
            <a:r>
              <a:rPr lang="en-US" sz="1200" dirty="0">
                <a:solidFill>
                  <a:schemeClr val="tx1"/>
                </a:solidFill>
                <a:latin typeface="+mj-lt"/>
              </a:rPr>
              <a:t>New York</a:t>
            </a:r>
            <a:endParaRPr lang="en-IN" sz="1200" dirty="0">
              <a:solidFill>
                <a:schemeClr val="tx1"/>
              </a:solidFill>
              <a:latin typeface="+mj-lt"/>
            </a:endParaRPr>
          </a:p>
        </p:txBody>
      </p:sp>
      <p:sp>
        <p:nvSpPr>
          <p:cNvPr id="36" name="Rectangle 35">
            <a:extLst>
              <a:ext uri="{FF2B5EF4-FFF2-40B4-BE49-F238E27FC236}">
                <a16:creationId xmlns:a16="http://schemas.microsoft.com/office/drawing/2014/main" id="{4C445396-AF25-FBAB-3A24-F2066B2773D1}"/>
              </a:ext>
            </a:extLst>
          </p:cNvPr>
          <p:cNvSpPr/>
          <p:nvPr/>
        </p:nvSpPr>
        <p:spPr>
          <a:xfrm>
            <a:off x="9990086"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Securities and Exchange Board of India </a:t>
            </a:r>
          </a:p>
          <a:p>
            <a:pPr algn="ctr"/>
            <a:r>
              <a:rPr lang="en-IN" sz="1200" dirty="0">
                <a:solidFill>
                  <a:schemeClr val="tx1"/>
                </a:solidFill>
                <a:latin typeface="+mj-lt"/>
              </a:rPr>
              <a:t>Mumbai</a:t>
            </a:r>
          </a:p>
        </p:txBody>
      </p:sp>
      <p:grpSp>
        <p:nvGrpSpPr>
          <p:cNvPr id="44" name="Group 43">
            <a:extLst>
              <a:ext uri="{FF2B5EF4-FFF2-40B4-BE49-F238E27FC236}">
                <a16:creationId xmlns:a16="http://schemas.microsoft.com/office/drawing/2014/main" id="{F02BC9FB-B326-DBC7-AD20-B841FE5B22FB}"/>
              </a:ext>
            </a:extLst>
          </p:cNvPr>
          <p:cNvGrpSpPr/>
          <p:nvPr/>
        </p:nvGrpSpPr>
        <p:grpSpPr>
          <a:xfrm>
            <a:off x="2225061" y="3310791"/>
            <a:ext cx="7748228" cy="895646"/>
            <a:chOff x="2225061" y="2651563"/>
            <a:chExt cx="7748228" cy="1554874"/>
          </a:xfrm>
        </p:grpSpPr>
        <p:cxnSp>
          <p:nvCxnSpPr>
            <p:cNvPr id="38" name="Straight Connector 37">
              <a:extLst>
                <a:ext uri="{FF2B5EF4-FFF2-40B4-BE49-F238E27FC236}">
                  <a16:creationId xmlns:a16="http://schemas.microsoft.com/office/drawing/2014/main" id="{CCD67000-EE15-CE65-1E11-F3A5EB35A683}"/>
                </a:ext>
              </a:extLst>
            </p:cNvPr>
            <p:cNvCxnSpPr>
              <a:cxnSpLocks/>
            </p:cNvCxnSpPr>
            <p:nvPr/>
          </p:nvCxnSpPr>
          <p:spPr>
            <a:xfrm>
              <a:off x="2225061"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5E88E46-18FF-DE6C-3287-7CC85F373406}"/>
                </a:ext>
              </a:extLst>
            </p:cNvPr>
            <p:cNvCxnSpPr>
              <a:cxnSpLocks/>
            </p:cNvCxnSpPr>
            <p:nvPr/>
          </p:nvCxnSpPr>
          <p:spPr>
            <a:xfrm>
              <a:off x="4162118"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B71D44-5FF8-E43E-D911-BECFBBCCA69D}"/>
                </a:ext>
              </a:extLst>
            </p:cNvPr>
            <p:cNvCxnSpPr>
              <a:cxnSpLocks/>
            </p:cNvCxnSpPr>
            <p:nvPr/>
          </p:nvCxnSpPr>
          <p:spPr>
            <a:xfrm>
              <a:off x="6099175"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D3B799-8E58-1A75-451D-4168F273E43E}"/>
                </a:ext>
              </a:extLst>
            </p:cNvPr>
            <p:cNvCxnSpPr>
              <a:cxnSpLocks/>
            </p:cNvCxnSpPr>
            <p:nvPr/>
          </p:nvCxnSpPr>
          <p:spPr>
            <a:xfrm>
              <a:off x="8036232"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0841B8-A26E-65CD-C780-DEEE3390EC11}"/>
                </a:ext>
              </a:extLst>
            </p:cNvPr>
            <p:cNvCxnSpPr>
              <a:cxnSpLocks/>
            </p:cNvCxnSpPr>
            <p:nvPr/>
          </p:nvCxnSpPr>
          <p:spPr>
            <a:xfrm>
              <a:off x="9973289"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64" name="Picture 63" descr="A person in a black jacket&#10;&#10;Description automatically generated with low confidence">
            <a:extLst>
              <a:ext uri="{FF2B5EF4-FFF2-40B4-BE49-F238E27FC236}">
                <a16:creationId xmlns:a16="http://schemas.microsoft.com/office/drawing/2014/main" id="{B98975B6-CCD3-E147-F79A-1B5617D50ABF}"/>
              </a:ext>
            </a:extLst>
          </p:cNvPr>
          <p:cNvPicPr>
            <a:picLocks noChangeAspect="1"/>
          </p:cNvPicPr>
          <p:nvPr/>
        </p:nvPicPr>
        <p:blipFill rotWithShape="1">
          <a:blip r:embed="rId8">
            <a:extLst>
              <a:ext uri="{28A0092B-C50C-407E-A947-70E740481C1C}">
                <a14:useLocalDpi xmlns:a14="http://schemas.microsoft.com/office/drawing/2010/main" val="0"/>
              </a:ext>
            </a:extLst>
          </a:blip>
          <a:srcRect l="12799" t="8165" r="21194" b="14935"/>
          <a:stretch/>
        </p:blipFill>
        <p:spPr>
          <a:xfrm>
            <a:off x="10236199"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66" name="Picture 65" descr="A close-up of a person smiling&#10;&#10;Description automatically generated with medium confidence">
            <a:extLst>
              <a:ext uri="{FF2B5EF4-FFF2-40B4-BE49-F238E27FC236}">
                <a16:creationId xmlns:a16="http://schemas.microsoft.com/office/drawing/2014/main" id="{90090361-7D6B-967B-F52B-CBF3989CFFEB}"/>
              </a:ext>
            </a:extLst>
          </p:cNvPr>
          <p:cNvPicPr>
            <a:picLocks noChangeAspect="1"/>
          </p:cNvPicPr>
          <p:nvPr/>
        </p:nvPicPr>
        <p:blipFill rotWithShape="1">
          <a:blip r:embed="rId9">
            <a:extLst>
              <a:ext uri="{28A0092B-C50C-407E-A947-70E740481C1C}">
                <a14:useLocalDpi xmlns:a14="http://schemas.microsoft.com/office/drawing/2010/main" val="0"/>
              </a:ext>
            </a:extLst>
          </a:blip>
          <a:srcRect l="27426" t="322" r="30217" b="983"/>
          <a:stretch/>
        </p:blipFill>
        <p:spPr>
          <a:xfrm>
            <a:off x="6362085"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68" name="Picture 67" descr="A person in a suit and glasses&#10;&#10;Description automatically generated with low confidence">
            <a:extLst>
              <a:ext uri="{FF2B5EF4-FFF2-40B4-BE49-F238E27FC236}">
                <a16:creationId xmlns:a16="http://schemas.microsoft.com/office/drawing/2014/main" id="{3B3DBB9E-D5CC-3814-D132-809C47B03C58}"/>
              </a:ext>
            </a:extLst>
          </p:cNvPr>
          <p:cNvPicPr>
            <a:picLocks noChangeAspect="1"/>
          </p:cNvPicPr>
          <p:nvPr/>
        </p:nvPicPr>
        <p:blipFill rotWithShape="1">
          <a:blip r:embed="rId10">
            <a:extLst>
              <a:ext uri="{28A0092B-C50C-407E-A947-70E740481C1C}">
                <a14:useLocalDpi xmlns:a14="http://schemas.microsoft.com/office/drawing/2010/main" val="0"/>
              </a:ext>
            </a:extLst>
          </a:blip>
          <a:srcRect l="9103" t="286" r="9884" b="5333"/>
          <a:stretch/>
        </p:blipFill>
        <p:spPr>
          <a:xfrm>
            <a:off x="2487971"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69" name="Picture 68" descr="A person in a suit and tie&#10;&#10;Description automatically generated with medium confidence">
            <a:extLst>
              <a:ext uri="{FF2B5EF4-FFF2-40B4-BE49-F238E27FC236}">
                <a16:creationId xmlns:a16="http://schemas.microsoft.com/office/drawing/2014/main" id="{4D23F269-7D55-079B-0920-4DBF2C76B0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0914"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72" name="Picture 71" descr="A picture containing human face, person, indoor, wall&#10;&#10;Description automatically generated">
            <a:extLst>
              <a:ext uri="{FF2B5EF4-FFF2-40B4-BE49-F238E27FC236}">
                <a16:creationId xmlns:a16="http://schemas.microsoft.com/office/drawing/2014/main" id="{C70AC9B7-BEB3-A71D-F6BE-93F41B384E2B}"/>
              </a:ext>
            </a:extLst>
          </p:cNvPr>
          <p:cNvPicPr>
            <a:picLocks noChangeAspect="1"/>
          </p:cNvPicPr>
          <p:nvPr/>
        </p:nvPicPr>
        <p:blipFill rotWithShape="1">
          <a:blip r:embed="rId12">
            <a:extLst>
              <a:ext uri="{28A0092B-C50C-407E-A947-70E740481C1C}">
                <a14:useLocalDpi xmlns:a14="http://schemas.microsoft.com/office/drawing/2010/main" val="0"/>
              </a:ext>
            </a:extLst>
          </a:blip>
          <a:srcRect l="24158" t="10904" r="28643" b="34108"/>
          <a:stretch/>
        </p:blipFill>
        <p:spPr>
          <a:xfrm>
            <a:off x="4425028" y="1592865"/>
            <a:ext cx="1411236" cy="1644178"/>
          </a:xfrm>
          <a:custGeom>
            <a:avLst/>
            <a:gdLst>
              <a:gd name="connsiteX0" fmla="*/ 67570 w 1411236"/>
              <a:gd name="connsiteY0" fmla="*/ 0 h 1644178"/>
              <a:gd name="connsiteX1" fmla="*/ 1343666 w 1411236"/>
              <a:gd name="connsiteY1" fmla="*/ 0 h 1644178"/>
              <a:gd name="connsiteX2" fmla="*/ 1411236 w 1411236"/>
              <a:gd name="connsiteY2" fmla="*/ 67570 h 1644178"/>
              <a:gd name="connsiteX3" fmla="*/ 1411236 w 1411236"/>
              <a:gd name="connsiteY3" fmla="*/ 1576608 h 1644178"/>
              <a:gd name="connsiteX4" fmla="*/ 1343666 w 1411236"/>
              <a:gd name="connsiteY4" fmla="*/ 1644178 h 1644178"/>
              <a:gd name="connsiteX5" fmla="*/ 67570 w 1411236"/>
              <a:gd name="connsiteY5" fmla="*/ 1644178 h 1644178"/>
              <a:gd name="connsiteX6" fmla="*/ 0 w 1411236"/>
              <a:gd name="connsiteY6" fmla="*/ 1576608 h 1644178"/>
              <a:gd name="connsiteX7" fmla="*/ 0 w 1411236"/>
              <a:gd name="connsiteY7" fmla="*/ 67570 h 1644178"/>
              <a:gd name="connsiteX8" fmla="*/ 67570 w 1411236"/>
              <a:gd name="connsiteY8" fmla="*/ 0 h 1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236" h="1644178">
                <a:moveTo>
                  <a:pt x="67570" y="0"/>
                </a:moveTo>
                <a:lnTo>
                  <a:pt x="1343666" y="0"/>
                </a:lnTo>
                <a:cubicBezTo>
                  <a:pt x="1380984" y="0"/>
                  <a:pt x="1411236" y="30252"/>
                  <a:pt x="1411236" y="67570"/>
                </a:cubicBezTo>
                <a:lnTo>
                  <a:pt x="1411236" y="1576608"/>
                </a:lnTo>
                <a:cubicBezTo>
                  <a:pt x="1411236" y="1613926"/>
                  <a:pt x="1380984" y="1644178"/>
                  <a:pt x="1343666" y="1644178"/>
                </a:cubicBezTo>
                <a:lnTo>
                  <a:pt x="67570" y="1644178"/>
                </a:lnTo>
                <a:cubicBezTo>
                  <a:pt x="30252" y="1644178"/>
                  <a:pt x="0" y="1613926"/>
                  <a:pt x="0" y="1576608"/>
                </a:cubicBezTo>
                <a:lnTo>
                  <a:pt x="0" y="67570"/>
                </a:lnTo>
                <a:cubicBezTo>
                  <a:pt x="0" y="30252"/>
                  <a:pt x="30252" y="0"/>
                  <a:pt x="67570" y="0"/>
                </a:cubicBezTo>
                <a:close/>
              </a:path>
            </a:pathLst>
          </a:custGeom>
          <a:effectLst>
            <a:outerShdw blurRad="63500" sx="102000" sy="102000" algn="ctr" rotWithShape="0">
              <a:prstClr val="black">
                <a:alpha val="40000"/>
              </a:prstClr>
            </a:outerShdw>
          </a:effectLst>
        </p:spPr>
      </p:pic>
      <p:sp>
        <p:nvSpPr>
          <p:cNvPr id="73" name="Rectangle 72">
            <a:extLst>
              <a:ext uri="{FF2B5EF4-FFF2-40B4-BE49-F238E27FC236}">
                <a16:creationId xmlns:a16="http://schemas.microsoft.com/office/drawing/2014/main" id="{AE69C096-8472-DAE6-0418-5552A9899774}"/>
              </a:ext>
            </a:extLst>
          </p:cNvPr>
          <p:cNvSpPr/>
          <p:nvPr/>
        </p:nvSpPr>
        <p:spPr>
          <a:xfrm>
            <a:off x="304801"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(Co-Chair)</a:t>
            </a:r>
            <a:endParaRPr lang="en-IN" sz="1200" i="1" dirty="0">
              <a:solidFill>
                <a:schemeClr val="tx1"/>
              </a:solidFill>
              <a:latin typeface="+mj-lt"/>
            </a:endParaRPr>
          </a:p>
        </p:txBody>
      </p:sp>
      <p:sp>
        <p:nvSpPr>
          <p:cNvPr id="79" name="Rectangle 78">
            <a:extLst>
              <a:ext uri="{FF2B5EF4-FFF2-40B4-BE49-F238E27FC236}">
                <a16:creationId xmlns:a16="http://schemas.microsoft.com/office/drawing/2014/main" id="{CA57185A-746B-BE70-02A7-600ACF6D3394}"/>
              </a:ext>
            </a:extLst>
          </p:cNvPr>
          <p:cNvSpPr/>
          <p:nvPr/>
        </p:nvSpPr>
        <p:spPr>
          <a:xfrm>
            <a:off x="2241858"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(Co-Chair)</a:t>
            </a:r>
            <a:endParaRPr lang="en-IN" sz="1200" i="1" dirty="0">
              <a:solidFill>
                <a:schemeClr val="tx1"/>
              </a:solidFill>
              <a:latin typeface="+mj-lt"/>
            </a:endParaRPr>
          </a:p>
        </p:txBody>
      </p:sp>
      <p:sp>
        <p:nvSpPr>
          <p:cNvPr id="3" name="Rectangle 2">
            <a:extLst>
              <a:ext uri="{FF2B5EF4-FFF2-40B4-BE49-F238E27FC236}">
                <a16:creationId xmlns:a16="http://schemas.microsoft.com/office/drawing/2014/main" id="{A842473C-40FC-5AF0-C6D5-B060D8CE4B2C}"/>
              </a:ext>
            </a:extLst>
          </p:cNvPr>
          <p:cNvSpPr/>
          <p:nvPr/>
        </p:nvSpPr>
        <p:spPr>
          <a:xfrm>
            <a:off x="4178914"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sp>
        <p:nvSpPr>
          <p:cNvPr id="4" name="Rectangle 3">
            <a:extLst>
              <a:ext uri="{FF2B5EF4-FFF2-40B4-BE49-F238E27FC236}">
                <a16:creationId xmlns:a16="http://schemas.microsoft.com/office/drawing/2014/main" id="{E0B13080-08FA-CA9B-C620-536C5A4647E5}"/>
              </a:ext>
            </a:extLst>
          </p:cNvPr>
          <p:cNvSpPr/>
          <p:nvPr/>
        </p:nvSpPr>
        <p:spPr>
          <a:xfrm>
            <a:off x="6076028"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sp>
        <p:nvSpPr>
          <p:cNvPr id="5" name="Rectangle 4">
            <a:extLst>
              <a:ext uri="{FF2B5EF4-FFF2-40B4-BE49-F238E27FC236}">
                <a16:creationId xmlns:a16="http://schemas.microsoft.com/office/drawing/2014/main" id="{82929CD4-D437-2DE0-927F-DC6CBA02E7DA}"/>
              </a:ext>
            </a:extLst>
          </p:cNvPr>
          <p:cNvSpPr/>
          <p:nvPr/>
        </p:nvSpPr>
        <p:spPr>
          <a:xfrm>
            <a:off x="8058601"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sp>
        <p:nvSpPr>
          <p:cNvPr id="6" name="Rectangle 5">
            <a:extLst>
              <a:ext uri="{FF2B5EF4-FFF2-40B4-BE49-F238E27FC236}">
                <a16:creationId xmlns:a16="http://schemas.microsoft.com/office/drawing/2014/main" id="{2601B936-7AE3-715C-5C9A-2986815E83E7}"/>
              </a:ext>
            </a:extLst>
          </p:cNvPr>
          <p:cNvSpPr/>
          <p:nvPr/>
        </p:nvSpPr>
        <p:spPr>
          <a:xfrm>
            <a:off x="9973289"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pic>
        <p:nvPicPr>
          <p:cNvPr id="1026" name="Picture 2" descr="SEBI unveils new logo on Foundation Day: Here's how it looks - BusinessToday">
            <a:extLst>
              <a:ext uri="{FF2B5EF4-FFF2-40B4-BE49-F238E27FC236}">
                <a16:creationId xmlns:a16="http://schemas.microsoft.com/office/drawing/2014/main" id="{43C9DC47-D151-391A-F20D-F38631360BF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4150" t="33490" r="31238" b="34950"/>
          <a:stretch/>
        </p:blipFill>
        <p:spPr bwMode="auto">
          <a:xfrm>
            <a:off x="10475250" y="3431819"/>
            <a:ext cx="926786" cy="4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A0EE1D-2A8D-6C7D-6011-76009DABA0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39"/>
          <a:stretch/>
        </p:blipFill>
        <p:spPr>
          <a:xfrm>
            <a:off x="8302026" y="1613832"/>
            <a:ext cx="1405468" cy="1602243"/>
          </a:xfrm>
          <a:prstGeom prst="rect">
            <a:avLst/>
          </a:prstGeom>
          <a:effectLst>
            <a:outerShdw blurRad="63500" sx="102000" sy="102000" algn="ctr" rotWithShape="0">
              <a:srgbClr val="000000">
                <a:alpha val="40000"/>
              </a:srgbClr>
            </a:outerShdw>
          </a:effectLst>
        </p:spPr>
      </p:pic>
      <p:sp>
        <p:nvSpPr>
          <p:cNvPr id="37" name="Title 36">
            <a:extLst>
              <a:ext uri="{FF2B5EF4-FFF2-40B4-BE49-F238E27FC236}">
                <a16:creationId xmlns:a16="http://schemas.microsoft.com/office/drawing/2014/main" id="{4EA50BCC-0E37-5021-30EC-4B2C222559BE}"/>
              </a:ext>
            </a:extLst>
          </p:cNvPr>
          <p:cNvSpPr>
            <a:spLocks noGrp="1"/>
          </p:cNvSpPr>
          <p:nvPr>
            <p:ph type="title"/>
          </p:nvPr>
        </p:nvSpPr>
        <p:spPr/>
        <p:txBody>
          <a:bodyPr/>
          <a:lstStyle/>
          <a:p>
            <a:r>
              <a:rPr lang="en-US" dirty="0"/>
              <a:t>SESSION’S </a:t>
            </a:r>
            <a:r>
              <a:rPr lang="en-US" dirty="0" err="1"/>
              <a:t>PaneL</a:t>
            </a:r>
            <a:endParaRPr lang="en-IN" dirty="0"/>
          </a:p>
        </p:txBody>
      </p:sp>
      <p:sp>
        <p:nvSpPr>
          <p:cNvPr id="18" name="Rectangle 17">
            <a:extLst>
              <a:ext uri="{FF2B5EF4-FFF2-40B4-BE49-F238E27FC236}">
                <a16:creationId xmlns:a16="http://schemas.microsoft.com/office/drawing/2014/main" id="{D6AFC08C-6D36-7B8F-5753-E9E0B5EB32A5}"/>
              </a:ext>
            </a:extLst>
          </p:cNvPr>
          <p:cNvSpPr/>
          <p:nvPr/>
        </p:nvSpPr>
        <p:spPr>
          <a:xfrm>
            <a:off x="304801"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IN" sz="1600" b="1" i="0" u="none" strike="noStrike" baseline="0" dirty="0">
                <a:solidFill>
                  <a:schemeClr val="tx1"/>
                </a:solidFill>
                <a:latin typeface="+mj-lt"/>
              </a:rPr>
              <a:t>Rabindra</a:t>
            </a:r>
            <a:br>
              <a:rPr lang="en-IN" sz="1600" b="1" i="0" u="none" strike="noStrike" baseline="0" dirty="0">
                <a:solidFill>
                  <a:schemeClr val="tx1"/>
                </a:solidFill>
                <a:latin typeface="+mj-lt"/>
              </a:rPr>
            </a:br>
            <a:r>
              <a:rPr lang="en-IN" sz="1600" b="1" i="0" u="none" strike="noStrike" baseline="0" dirty="0">
                <a:solidFill>
                  <a:schemeClr val="tx1"/>
                </a:solidFill>
                <a:latin typeface="+mj-lt"/>
              </a:rPr>
              <a:t>Jhunjhunwala</a:t>
            </a:r>
            <a:endParaRPr lang="en-IN" sz="1600" dirty="0">
              <a:solidFill>
                <a:schemeClr val="tx1"/>
              </a:solidFill>
              <a:latin typeface="+mj-lt"/>
            </a:endParaRPr>
          </a:p>
        </p:txBody>
      </p:sp>
      <p:sp>
        <p:nvSpPr>
          <p:cNvPr id="19" name="Rectangle 18">
            <a:extLst>
              <a:ext uri="{FF2B5EF4-FFF2-40B4-BE49-F238E27FC236}">
                <a16:creationId xmlns:a16="http://schemas.microsoft.com/office/drawing/2014/main" id="{17A26513-9C71-6D2F-80C5-670D02152A89}"/>
              </a:ext>
            </a:extLst>
          </p:cNvPr>
          <p:cNvSpPr/>
          <p:nvPr/>
        </p:nvSpPr>
        <p:spPr>
          <a:xfrm>
            <a:off x="2241858"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dirty="0">
                <a:solidFill>
                  <a:schemeClr val="tx1"/>
                </a:solidFill>
                <a:latin typeface="+mj-lt"/>
              </a:rPr>
              <a:t>Chris </a:t>
            </a:r>
            <a:br>
              <a:rPr lang="en-US" sz="1600" b="1" dirty="0">
                <a:solidFill>
                  <a:schemeClr val="tx1"/>
                </a:solidFill>
                <a:latin typeface="+mj-lt"/>
              </a:rPr>
            </a:br>
            <a:r>
              <a:rPr lang="en-US" sz="1600" b="1" dirty="0">
                <a:solidFill>
                  <a:schemeClr val="tx1"/>
                </a:solidFill>
                <a:latin typeface="+mj-lt"/>
              </a:rPr>
              <a:t>Parsons</a:t>
            </a:r>
            <a:endParaRPr lang="en-IN" sz="1600" i="1" dirty="0">
              <a:solidFill>
                <a:schemeClr val="tx1"/>
              </a:solidFill>
              <a:latin typeface="+mj-lt"/>
            </a:endParaRPr>
          </a:p>
        </p:txBody>
      </p:sp>
      <p:sp>
        <p:nvSpPr>
          <p:cNvPr id="20" name="Rectangle 19">
            <a:extLst>
              <a:ext uri="{FF2B5EF4-FFF2-40B4-BE49-F238E27FC236}">
                <a16:creationId xmlns:a16="http://schemas.microsoft.com/office/drawing/2014/main" id="{005E0AD8-215C-61EB-B0DD-020ECD882D83}"/>
              </a:ext>
            </a:extLst>
          </p:cNvPr>
          <p:cNvSpPr/>
          <p:nvPr/>
        </p:nvSpPr>
        <p:spPr>
          <a:xfrm>
            <a:off x="4178914"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IN" sz="1600" b="1" dirty="0">
                <a:solidFill>
                  <a:schemeClr val="tx1"/>
                </a:solidFill>
                <a:latin typeface="+mj-lt"/>
              </a:rPr>
              <a:t>Padmaja </a:t>
            </a:r>
            <a:br>
              <a:rPr lang="en-IN" sz="1600" b="1" dirty="0">
                <a:solidFill>
                  <a:schemeClr val="tx1"/>
                </a:solidFill>
                <a:latin typeface="+mj-lt"/>
              </a:rPr>
            </a:br>
            <a:r>
              <a:rPr lang="en-IN" sz="1600" b="1" dirty="0">
                <a:solidFill>
                  <a:schemeClr val="tx1"/>
                </a:solidFill>
                <a:latin typeface="+mj-lt"/>
              </a:rPr>
              <a:t>Chakravarty</a:t>
            </a:r>
            <a:endParaRPr lang="en-IN" sz="1600" i="1" dirty="0">
              <a:solidFill>
                <a:schemeClr val="tx1"/>
              </a:solidFill>
              <a:latin typeface="+mj-lt"/>
            </a:endParaRPr>
          </a:p>
        </p:txBody>
      </p:sp>
      <p:sp>
        <p:nvSpPr>
          <p:cNvPr id="21" name="Rectangle 20">
            <a:extLst>
              <a:ext uri="{FF2B5EF4-FFF2-40B4-BE49-F238E27FC236}">
                <a16:creationId xmlns:a16="http://schemas.microsoft.com/office/drawing/2014/main" id="{C6F3A705-92BC-298A-6F8E-688F386184C0}"/>
              </a:ext>
            </a:extLst>
          </p:cNvPr>
          <p:cNvSpPr/>
          <p:nvPr/>
        </p:nvSpPr>
        <p:spPr>
          <a:xfrm>
            <a:off x="6115971"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dirty="0">
                <a:solidFill>
                  <a:schemeClr val="tx1"/>
                </a:solidFill>
                <a:latin typeface="+mj-lt"/>
              </a:rPr>
              <a:t>Rajiv </a:t>
            </a:r>
            <a:br>
              <a:rPr lang="en-US" sz="1600" b="1" dirty="0">
                <a:solidFill>
                  <a:schemeClr val="tx1"/>
                </a:solidFill>
                <a:latin typeface="+mj-lt"/>
              </a:rPr>
            </a:br>
            <a:r>
              <a:rPr lang="en-US" sz="1600" b="1" dirty="0">
                <a:solidFill>
                  <a:schemeClr val="tx1"/>
                </a:solidFill>
                <a:latin typeface="+mj-lt"/>
              </a:rPr>
              <a:t>Gupta</a:t>
            </a:r>
            <a:endParaRPr lang="en-IN" sz="1600" i="1" dirty="0">
              <a:solidFill>
                <a:schemeClr val="tx1"/>
              </a:solidFill>
              <a:latin typeface="+mj-lt"/>
            </a:endParaRPr>
          </a:p>
        </p:txBody>
      </p:sp>
      <p:sp>
        <p:nvSpPr>
          <p:cNvPr id="22" name="Rectangle 21">
            <a:extLst>
              <a:ext uri="{FF2B5EF4-FFF2-40B4-BE49-F238E27FC236}">
                <a16:creationId xmlns:a16="http://schemas.microsoft.com/office/drawing/2014/main" id="{069FC7C8-6BB1-D392-D488-42F41E80E8B4}"/>
              </a:ext>
            </a:extLst>
          </p:cNvPr>
          <p:cNvSpPr/>
          <p:nvPr/>
        </p:nvSpPr>
        <p:spPr>
          <a:xfrm>
            <a:off x="8053027"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dirty="0">
                <a:solidFill>
                  <a:schemeClr val="tx1"/>
                </a:solidFill>
                <a:latin typeface="+mj-lt"/>
              </a:rPr>
              <a:t>Mark </a:t>
            </a:r>
            <a:br>
              <a:rPr lang="en-US" sz="1600" b="1" dirty="0">
                <a:solidFill>
                  <a:schemeClr val="tx1"/>
                </a:solidFill>
                <a:latin typeface="+mj-lt"/>
              </a:rPr>
            </a:br>
            <a:r>
              <a:rPr lang="en-US" sz="1600" b="1" dirty="0" err="1">
                <a:solidFill>
                  <a:schemeClr val="tx1"/>
                </a:solidFill>
                <a:latin typeface="+mj-lt"/>
              </a:rPr>
              <a:t>Pflug</a:t>
            </a:r>
            <a:endParaRPr lang="en-IN" sz="1600" i="1" dirty="0">
              <a:solidFill>
                <a:schemeClr val="tx1"/>
              </a:solidFill>
              <a:latin typeface="+mj-lt"/>
            </a:endParaRPr>
          </a:p>
        </p:txBody>
      </p:sp>
      <p:sp>
        <p:nvSpPr>
          <p:cNvPr id="23" name="Rectangle 22">
            <a:extLst>
              <a:ext uri="{FF2B5EF4-FFF2-40B4-BE49-F238E27FC236}">
                <a16:creationId xmlns:a16="http://schemas.microsoft.com/office/drawing/2014/main" id="{FF70BAF9-F56A-2332-C9D3-41B7A483946B}"/>
              </a:ext>
            </a:extLst>
          </p:cNvPr>
          <p:cNvSpPr/>
          <p:nvPr/>
        </p:nvSpPr>
        <p:spPr>
          <a:xfrm>
            <a:off x="9990086" y="4089783"/>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spAutoFit/>
          </a:bodyPr>
          <a:lstStyle/>
          <a:p>
            <a:pPr algn="ctr"/>
            <a:r>
              <a:rPr lang="en-US" sz="1600" b="1" i="0" u="none" strike="noStrike" baseline="0" dirty="0">
                <a:solidFill>
                  <a:schemeClr val="tx1"/>
                </a:solidFill>
                <a:latin typeface="+mj-lt"/>
              </a:rPr>
              <a:t>Pramod </a:t>
            </a:r>
            <a:br>
              <a:rPr lang="en-US" sz="1600" b="1" i="0" u="none" strike="noStrike" baseline="0" dirty="0">
                <a:solidFill>
                  <a:schemeClr val="tx1"/>
                </a:solidFill>
                <a:latin typeface="+mj-lt"/>
              </a:rPr>
            </a:br>
            <a:r>
              <a:rPr lang="en-US" sz="1600" b="1" i="0" u="none" strike="noStrike" baseline="0" dirty="0">
                <a:solidFill>
                  <a:schemeClr val="tx1"/>
                </a:solidFill>
                <a:latin typeface="+mj-lt"/>
              </a:rPr>
              <a:t>Rao</a:t>
            </a:r>
            <a:endParaRPr lang="en-IN" sz="1600" i="1" dirty="0">
              <a:solidFill>
                <a:schemeClr val="tx1"/>
              </a:solidFill>
              <a:latin typeface="+mj-lt"/>
            </a:endParaRPr>
          </a:p>
        </p:txBody>
      </p:sp>
      <p:pic>
        <p:nvPicPr>
          <p:cNvPr id="24" name="Picture 23" descr="A picture containing circle, screenshot, graphics, art&#10;&#10;Description automatically generated">
            <a:extLst>
              <a:ext uri="{FF2B5EF4-FFF2-40B4-BE49-F238E27FC236}">
                <a16:creationId xmlns:a16="http://schemas.microsoft.com/office/drawing/2014/main" id="{36212553-D4FB-0B7D-19E4-07FC9EFF39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4" t="23738" r="11974" b="23738"/>
          <a:stretch/>
        </p:blipFill>
        <p:spPr>
          <a:xfrm>
            <a:off x="2557611" y="3425371"/>
            <a:ext cx="1265608" cy="476246"/>
          </a:xfrm>
          <a:prstGeom prst="rect">
            <a:avLst/>
          </a:prstGeom>
        </p:spPr>
      </p:pic>
      <p:pic>
        <p:nvPicPr>
          <p:cNvPr id="26" name="Picture 25" descr="A blue and red logo&#10;&#10;Description automatically generated with low confidence">
            <a:extLst>
              <a:ext uri="{FF2B5EF4-FFF2-40B4-BE49-F238E27FC236}">
                <a16:creationId xmlns:a16="http://schemas.microsoft.com/office/drawing/2014/main" id="{C13781E0-313B-3948-F013-B11443B7A9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128" y="3425371"/>
            <a:ext cx="732686" cy="476246"/>
          </a:xfrm>
          <a:prstGeom prst="rect">
            <a:avLst/>
          </a:prstGeom>
        </p:spPr>
      </p:pic>
      <p:pic>
        <p:nvPicPr>
          <p:cNvPr id="27" name="Picture 26">
            <a:extLst>
              <a:ext uri="{FF2B5EF4-FFF2-40B4-BE49-F238E27FC236}">
                <a16:creationId xmlns:a16="http://schemas.microsoft.com/office/drawing/2014/main" id="{D164ABC0-67B6-4AE7-61C9-3E7E9FFAA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279" y="3425372"/>
            <a:ext cx="1190610" cy="476244"/>
          </a:xfrm>
          <a:prstGeom prst="rect">
            <a:avLst/>
          </a:prstGeom>
        </p:spPr>
      </p:pic>
      <p:pic>
        <p:nvPicPr>
          <p:cNvPr id="29" name="Picture 28" descr="Red text on a black background&#10;&#10;Description automatically generated with medium confidence">
            <a:extLst>
              <a:ext uri="{FF2B5EF4-FFF2-40B4-BE49-F238E27FC236}">
                <a16:creationId xmlns:a16="http://schemas.microsoft.com/office/drawing/2014/main" id="{76EC900F-3EB9-3801-1369-4B0B6A455C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6371" y="3425371"/>
            <a:ext cx="1234098" cy="476246"/>
          </a:xfrm>
          <a:prstGeom prst="rect">
            <a:avLst/>
          </a:prstGeom>
        </p:spPr>
      </p:pic>
      <p:pic>
        <p:nvPicPr>
          <p:cNvPr id="30" name="Picture 29" descr="A black text on a black background&#10;&#10;Description automatically generated with low confidence">
            <a:extLst>
              <a:ext uri="{FF2B5EF4-FFF2-40B4-BE49-F238E27FC236}">
                <a16:creationId xmlns:a16="http://schemas.microsoft.com/office/drawing/2014/main" id="{D0B4A8C1-A894-BCE1-2854-063D0EBC3D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354" y="3490074"/>
            <a:ext cx="1272008" cy="346840"/>
          </a:xfrm>
          <a:prstGeom prst="rect">
            <a:avLst/>
          </a:prstGeom>
        </p:spPr>
      </p:pic>
      <p:sp>
        <p:nvSpPr>
          <p:cNvPr id="31" name="Rectangle 30">
            <a:extLst>
              <a:ext uri="{FF2B5EF4-FFF2-40B4-BE49-F238E27FC236}">
                <a16:creationId xmlns:a16="http://schemas.microsoft.com/office/drawing/2014/main" id="{2CCB35F0-BA46-7817-985B-EF89E12B34E2}"/>
              </a:ext>
            </a:extLst>
          </p:cNvPr>
          <p:cNvSpPr/>
          <p:nvPr/>
        </p:nvSpPr>
        <p:spPr>
          <a:xfrm>
            <a:off x="304801"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IN" sz="1200" b="0" u="none" strike="noStrike" baseline="0" dirty="0">
                <a:solidFill>
                  <a:schemeClr val="tx1"/>
                </a:solidFill>
                <a:latin typeface="+mj-lt"/>
              </a:rPr>
              <a:t>Khaitan &amp; Co </a:t>
            </a:r>
          </a:p>
          <a:p>
            <a:pPr algn="ctr"/>
            <a:r>
              <a:rPr lang="en-IN" sz="1200" b="0" u="none" strike="noStrike" baseline="0" dirty="0">
                <a:solidFill>
                  <a:schemeClr val="tx1"/>
                </a:solidFill>
                <a:latin typeface="+mj-lt"/>
              </a:rPr>
              <a:t>Mumbai</a:t>
            </a:r>
            <a:endParaRPr lang="en-IN" sz="1050" dirty="0">
              <a:solidFill>
                <a:schemeClr val="tx1"/>
              </a:solidFill>
              <a:latin typeface="+mj-lt"/>
            </a:endParaRPr>
          </a:p>
        </p:txBody>
      </p:sp>
      <p:sp>
        <p:nvSpPr>
          <p:cNvPr id="32" name="Rectangle 31">
            <a:extLst>
              <a:ext uri="{FF2B5EF4-FFF2-40B4-BE49-F238E27FC236}">
                <a16:creationId xmlns:a16="http://schemas.microsoft.com/office/drawing/2014/main" id="{D3CF711A-A501-2AD6-0C29-F89D9922CA06}"/>
              </a:ext>
            </a:extLst>
          </p:cNvPr>
          <p:cNvSpPr/>
          <p:nvPr/>
        </p:nvSpPr>
        <p:spPr>
          <a:xfrm>
            <a:off x="2241858"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Herbert Smith Freehills</a:t>
            </a:r>
            <a:br>
              <a:rPr lang="en-US" sz="1200" dirty="0">
                <a:solidFill>
                  <a:schemeClr val="tx1"/>
                </a:solidFill>
                <a:latin typeface="+mj-lt"/>
              </a:rPr>
            </a:br>
            <a:r>
              <a:rPr lang="en-US" sz="1200" dirty="0">
                <a:solidFill>
                  <a:schemeClr val="tx1"/>
                </a:solidFill>
                <a:latin typeface="+mj-lt"/>
              </a:rPr>
              <a:t>London</a:t>
            </a:r>
            <a:endParaRPr lang="en-IN" sz="1200" dirty="0">
              <a:solidFill>
                <a:schemeClr val="tx1"/>
              </a:solidFill>
              <a:latin typeface="+mj-lt"/>
            </a:endParaRPr>
          </a:p>
        </p:txBody>
      </p:sp>
      <p:sp>
        <p:nvSpPr>
          <p:cNvPr id="33" name="Rectangle 32">
            <a:extLst>
              <a:ext uri="{FF2B5EF4-FFF2-40B4-BE49-F238E27FC236}">
                <a16:creationId xmlns:a16="http://schemas.microsoft.com/office/drawing/2014/main" id="{A4969E96-ADED-D583-315F-A1F45ADB9529}"/>
              </a:ext>
            </a:extLst>
          </p:cNvPr>
          <p:cNvSpPr/>
          <p:nvPr/>
        </p:nvSpPr>
        <p:spPr>
          <a:xfrm>
            <a:off x="4178914"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IN" sz="1200" dirty="0">
                <a:solidFill>
                  <a:schemeClr val="tx1"/>
                </a:solidFill>
                <a:latin typeface="+mj-lt"/>
              </a:rPr>
              <a:t>Citi India </a:t>
            </a:r>
            <a:br>
              <a:rPr lang="en-IN" sz="1200" dirty="0">
                <a:solidFill>
                  <a:schemeClr val="tx1"/>
                </a:solidFill>
                <a:latin typeface="+mj-lt"/>
              </a:rPr>
            </a:br>
            <a:r>
              <a:rPr lang="en-IN" sz="1200" dirty="0">
                <a:solidFill>
                  <a:schemeClr val="tx1"/>
                </a:solidFill>
                <a:latin typeface="+mj-lt"/>
              </a:rPr>
              <a:t>Mumbai</a:t>
            </a:r>
          </a:p>
        </p:txBody>
      </p:sp>
      <p:sp>
        <p:nvSpPr>
          <p:cNvPr id="34" name="Rectangle 33">
            <a:extLst>
              <a:ext uri="{FF2B5EF4-FFF2-40B4-BE49-F238E27FC236}">
                <a16:creationId xmlns:a16="http://schemas.microsoft.com/office/drawing/2014/main" id="{3544140B-AC16-4566-167A-F9DAD7F6FB7F}"/>
              </a:ext>
            </a:extLst>
          </p:cNvPr>
          <p:cNvSpPr/>
          <p:nvPr/>
        </p:nvSpPr>
        <p:spPr>
          <a:xfrm>
            <a:off x="6115971"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Latham &amp; Watkins</a:t>
            </a:r>
          </a:p>
          <a:p>
            <a:pPr algn="ctr"/>
            <a:r>
              <a:rPr lang="en-US" sz="1200" dirty="0">
                <a:solidFill>
                  <a:schemeClr val="tx1"/>
                </a:solidFill>
                <a:latin typeface="+mj-lt"/>
              </a:rPr>
              <a:t>Singapore</a:t>
            </a:r>
            <a:endParaRPr lang="en-IN" sz="1200" dirty="0">
              <a:solidFill>
                <a:schemeClr val="tx1"/>
              </a:solidFill>
              <a:latin typeface="+mj-lt"/>
            </a:endParaRPr>
          </a:p>
        </p:txBody>
      </p:sp>
      <p:sp>
        <p:nvSpPr>
          <p:cNvPr id="35" name="Rectangle 34">
            <a:extLst>
              <a:ext uri="{FF2B5EF4-FFF2-40B4-BE49-F238E27FC236}">
                <a16:creationId xmlns:a16="http://schemas.microsoft.com/office/drawing/2014/main" id="{F416E04E-647A-04DA-0A50-D8DED533A26E}"/>
              </a:ext>
            </a:extLst>
          </p:cNvPr>
          <p:cNvSpPr/>
          <p:nvPr/>
        </p:nvSpPr>
        <p:spPr>
          <a:xfrm>
            <a:off x="8053027"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Simpson </a:t>
            </a:r>
            <a:r>
              <a:rPr lang="en-US" sz="1200" dirty="0" err="1">
                <a:solidFill>
                  <a:schemeClr val="tx1"/>
                </a:solidFill>
                <a:latin typeface="+mj-lt"/>
              </a:rPr>
              <a:t>Thacher</a:t>
            </a:r>
            <a:r>
              <a:rPr lang="en-US" sz="1200" dirty="0">
                <a:solidFill>
                  <a:schemeClr val="tx1"/>
                </a:solidFill>
                <a:latin typeface="+mj-lt"/>
              </a:rPr>
              <a:t> </a:t>
            </a:r>
            <a:br>
              <a:rPr lang="en-US" sz="1200" dirty="0">
                <a:solidFill>
                  <a:schemeClr val="tx1"/>
                </a:solidFill>
                <a:latin typeface="+mj-lt"/>
              </a:rPr>
            </a:br>
            <a:r>
              <a:rPr lang="en-US" sz="1200" dirty="0">
                <a:solidFill>
                  <a:schemeClr val="tx1"/>
                </a:solidFill>
                <a:latin typeface="+mj-lt"/>
              </a:rPr>
              <a:t>&amp; Bartlett, </a:t>
            </a:r>
          </a:p>
          <a:p>
            <a:pPr algn="ctr"/>
            <a:r>
              <a:rPr lang="en-US" sz="1200" dirty="0">
                <a:solidFill>
                  <a:schemeClr val="tx1"/>
                </a:solidFill>
                <a:latin typeface="+mj-lt"/>
              </a:rPr>
              <a:t>New York</a:t>
            </a:r>
            <a:endParaRPr lang="en-IN" sz="1200" dirty="0">
              <a:solidFill>
                <a:schemeClr val="tx1"/>
              </a:solidFill>
              <a:latin typeface="+mj-lt"/>
            </a:endParaRPr>
          </a:p>
        </p:txBody>
      </p:sp>
      <p:sp>
        <p:nvSpPr>
          <p:cNvPr id="36" name="Rectangle 35">
            <a:extLst>
              <a:ext uri="{FF2B5EF4-FFF2-40B4-BE49-F238E27FC236}">
                <a16:creationId xmlns:a16="http://schemas.microsoft.com/office/drawing/2014/main" id="{4C445396-AF25-FBAB-3A24-F2066B2773D1}"/>
              </a:ext>
            </a:extLst>
          </p:cNvPr>
          <p:cNvSpPr/>
          <p:nvPr/>
        </p:nvSpPr>
        <p:spPr>
          <a:xfrm>
            <a:off x="9990086" y="4631549"/>
            <a:ext cx="18971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r>
              <a:rPr lang="en-US" sz="1200" dirty="0">
                <a:solidFill>
                  <a:schemeClr val="tx1"/>
                </a:solidFill>
                <a:latin typeface="+mj-lt"/>
              </a:rPr>
              <a:t>Securities and Exchange Board of India </a:t>
            </a:r>
          </a:p>
          <a:p>
            <a:pPr algn="ctr"/>
            <a:r>
              <a:rPr lang="en-IN" sz="1200" dirty="0">
                <a:solidFill>
                  <a:schemeClr val="tx1"/>
                </a:solidFill>
                <a:latin typeface="+mj-lt"/>
              </a:rPr>
              <a:t>Mumbai</a:t>
            </a:r>
          </a:p>
        </p:txBody>
      </p:sp>
      <p:grpSp>
        <p:nvGrpSpPr>
          <p:cNvPr id="44" name="Group 43">
            <a:extLst>
              <a:ext uri="{FF2B5EF4-FFF2-40B4-BE49-F238E27FC236}">
                <a16:creationId xmlns:a16="http://schemas.microsoft.com/office/drawing/2014/main" id="{F02BC9FB-B326-DBC7-AD20-B841FE5B22FB}"/>
              </a:ext>
            </a:extLst>
          </p:cNvPr>
          <p:cNvGrpSpPr/>
          <p:nvPr/>
        </p:nvGrpSpPr>
        <p:grpSpPr>
          <a:xfrm>
            <a:off x="2225061" y="3310791"/>
            <a:ext cx="7748228" cy="895646"/>
            <a:chOff x="2225061" y="2651563"/>
            <a:chExt cx="7748228" cy="1554874"/>
          </a:xfrm>
        </p:grpSpPr>
        <p:cxnSp>
          <p:nvCxnSpPr>
            <p:cNvPr id="38" name="Straight Connector 37">
              <a:extLst>
                <a:ext uri="{FF2B5EF4-FFF2-40B4-BE49-F238E27FC236}">
                  <a16:creationId xmlns:a16="http://schemas.microsoft.com/office/drawing/2014/main" id="{CCD67000-EE15-CE65-1E11-F3A5EB35A683}"/>
                </a:ext>
              </a:extLst>
            </p:cNvPr>
            <p:cNvCxnSpPr>
              <a:cxnSpLocks/>
            </p:cNvCxnSpPr>
            <p:nvPr/>
          </p:nvCxnSpPr>
          <p:spPr>
            <a:xfrm>
              <a:off x="2225061"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5E88E46-18FF-DE6C-3287-7CC85F373406}"/>
                </a:ext>
              </a:extLst>
            </p:cNvPr>
            <p:cNvCxnSpPr>
              <a:cxnSpLocks/>
            </p:cNvCxnSpPr>
            <p:nvPr/>
          </p:nvCxnSpPr>
          <p:spPr>
            <a:xfrm>
              <a:off x="4162118"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B71D44-5FF8-E43E-D911-BECFBBCCA69D}"/>
                </a:ext>
              </a:extLst>
            </p:cNvPr>
            <p:cNvCxnSpPr>
              <a:cxnSpLocks/>
            </p:cNvCxnSpPr>
            <p:nvPr/>
          </p:nvCxnSpPr>
          <p:spPr>
            <a:xfrm>
              <a:off x="6099175"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D3B799-8E58-1A75-451D-4168F273E43E}"/>
                </a:ext>
              </a:extLst>
            </p:cNvPr>
            <p:cNvCxnSpPr>
              <a:cxnSpLocks/>
            </p:cNvCxnSpPr>
            <p:nvPr/>
          </p:nvCxnSpPr>
          <p:spPr>
            <a:xfrm>
              <a:off x="8036232"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0841B8-A26E-65CD-C780-DEEE3390EC11}"/>
                </a:ext>
              </a:extLst>
            </p:cNvPr>
            <p:cNvCxnSpPr>
              <a:cxnSpLocks/>
            </p:cNvCxnSpPr>
            <p:nvPr/>
          </p:nvCxnSpPr>
          <p:spPr>
            <a:xfrm>
              <a:off x="9973289" y="2651563"/>
              <a:ext cx="0" cy="1554874"/>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64" name="Picture 63" descr="A person in a black jacket&#10;&#10;Description automatically generated with low confidence">
            <a:extLst>
              <a:ext uri="{FF2B5EF4-FFF2-40B4-BE49-F238E27FC236}">
                <a16:creationId xmlns:a16="http://schemas.microsoft.com/office/drawing/2014/main" id="{B98975B6-CCD3-E147-F79A-1B5617D50ABF}"/>
              </a:ext>
            </a:extLst>
          </p:cNvPr>
          <p:cNvPicPr>
            <a:picLocks noChangeAspect="1"/>
          </p:cNvPicPr>
          <p:nvPr/>
        </p:nvPicPr>
        <p:blipFill rotWithShape="1">
          <a:blip r:embed="rId8">
            <a:extLst>
              <a:ext uri="{28A0092B-C50C-407E-A947-70E740481C1C}">
                <a14:useLocalDpi xmlns:a14="http://schemas.microsoft.com/office/drawing/2010/main" val="0"/>
              </a:ext>
            </a:extLst>
          </a:blip>
          <a:srcRect l="12799" t="8165" r="21194" b="14935"/>
          <a:stretch/>
        </p:blipFill>
        <p:spPr>
          <a:xfrm>
            <a:off x="10236199"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66" name="Picture 65" descr="A close-up of a person smiling&#10;&#10;Description automatically generated with medium confidence">
            <a:extLst>
              <a:ext uri="{FF2B5EF4-FFF2-40B4-BE49-F238E27FC236}">
                <a16:creationId xmlns:a16="http://schemas.microsoft.com/office/drawing/2014/main" id="{90090361-7D6B-967B-F52B-CBF3989CFFEB}"/>
              </a:ext>
            </a:extLst>
          </p:cNvPr>
          <p:cNvPicPr>
            <a:picLocks noChangeAspect="1"/>
          </p:cNvPicPr>
          <p:nvPr/>
        </p:nvPicPr>
        <p:blipFill rotWithShape="1">
          <a:blip r:embed="rId9">
            <a:extLst>
              <a:ext uri="{28A0092B-C50C-407E-A947-70E740481C1C}">
                <a14:useLocalDpi xmlns:a14="http://schemas.microsoft.com/office/drawing/2010/main" val="0"/>
              </a:ext>
            </a:extLst>
          </a:blip>
          <a:srcRect l="27426" t="322" r="30217" b="983"/>
          <a:stretch/>
        </p:blipFill>
        <p:spPr>
          <a:xfrm>
            <a:off x="6362085"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68" name="Picture 67" descr="A person in a suit and glasses&#10;&#10;Description automatically generated with low confidence">
            <a:extLst>
              <a:ext uri="{FF2B5EF4-FFF2-40B4-BE49-F238E27FC236}">
                <a16:creationId xmlns:a16="http://schemas.microsoft.com/office/drawing/2014/main" id="{3B3DBB9E-D5CC-3814-D132-809C47B03C58}"/>
              </a:ext>
            </a:extLst>
          </p:cNvPr>
          <p:cNvPicPr>
            <a:picLocks noChangeAspect="1"/>
          </p:cNvPicPr>
          <p:nvPr/>
        </p:nvPicPr>
        <p:blipFill rotWithShape="1">
          <a:blip r:embed="rId10">
            <a:extLst>
              <a:ext uri="{28A0092B-C50C-407E-A947-70E740481C1C}">
                <a14:useLocalDpi xmlns:a14="http://schemas.microsoft.com/office/drawing/2010/main" val="0"/>
              </a:ext>
            </a:extLst>
          </a:blip>
          <a:srcRect l="9103" t="286" r="9884" b="5333"/>
          <a:stretch/>
        </p:blipFill>
        <p:spPr>
          <a:xfrm>
            <a:off x="2487971"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69" name="Picture 68" descr="A person in a suit and tie&#10;&#10;Description automatically generated with medium confidence">
            <a:extLst>
              <a:ext uri="{FF2B5EF4-FFF2-40B4-BE49-F238E27FC236}">
                <a16:creationId xmlns:a16="http://schemas.microsoft.com/office/drawing/2014/main" id="{4D23F269-7D55-079B-0920-4DBF2C76B0E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0914" y="1592865"/>
            <a:ext cx="1411236" cy="1644178"/>
          </a:xfrm>
          <a:prstGeom prst="roundRect">
            <a:avLst>
              <a:gd name="adj" fmla="val 4788"/>
            </a:avLst>
          </a:prstGeom>
          <a:effectLst>
            <a:outerShdw blurRad="63500" sx="102000" sy="102000" algn="ctr" rotWithShape="0">
              <a:prstClr val="black">
                <a:alpha val="40000"/>
              </a:prstClr>
            </a:outerShdw>
          </a:effectLst>
        </p:spPr>
      </p:pic>
      <p:pic>
        <p:nvPicPr>
          <p:cNvPr id="72" name="Picture 71" descr="A picture containing human face, person, indoor, wall&#10;&#10;Description automatically generated">
            <a:extLst>
              <a:ext uri="{FF2B5EF4-FFF2-40B4-BE49-F238E27FC236}">
                <a16:creationId xmlns:a16="http://schemas.microsoft.com/office/drawing/2014/main" id="{C70AC9B7-BEB3-A71D-F6BE-93F41B384E2B}"/>
              </a:ext>
            </a:extLst>
          </p:cNvPr>
          <p:cNvPicPr>
            <a:picLocks noChangeAspect="1"/>
          </p:cNvPicPr>
          <p:nvPr/>
        </p:nvPicPr>
        <p:blipFill rotWithShape="1">
          <a:blip r:embed="rId12">
            <a:extLst>
              <a:ext uri="{28A0092B-C50C-407E-A947-70E740481C1C}">
                <a14:useLocalDpi xmlns:a14="http://schemas.microsoft.com/office/drawing/2010/main" val="0"/>
              </a:ext>
            </a:extLst>
          </a:blip>
          <a:srcRect l="24158" t="10904" r="28643" b="34108"/>
          <a:stretch/>
        </p:blipFill>
        <p:spPr>
          <a:xfrm>
            <a:off x="4425028" y="1592865"/>
            <a:ext cx="1411236" cy="1644178"/>
          </a:xfrm>
          <a:custGeom>
            <a:avLst/>
            <a:gdLst>
              <a:gd name="connsiteX0" fmla="*/ 67570 w 1411236"/>
              <a:gd name="connsiteY0" fmla="*/ 0 h 1644178"/>
              <a:gd name="connsiteX1" fmla="*/ 1343666 w 1411236"/>
              <a:gd name="connsiteY1" fmla="*/ 0 h 1644178"/>
              <a:gd name="connsiteX2" fmla="*/ 1411236 w 1411236"/>
              <a:gd name="connsiteY2" fmla="*/ 67570 h 1644178"/>
              <a:gd name="connsiteX3" fmla="*/ 1411236 w 1411236"/>
              <a:gd name="connsiteY3" fmla="*/ 1576608 h 1644178"/>
              <a:gd name="connsiteX4" fmla="*/ 1343666 w 1411236"/>
              <a:gd name="connsiteY4" fmla="*/ 1644178 h 1644178"/>
              <a:gd name="connsiteX5" fmla="*/ 67570 w 1411236"/>
              <a:gd name="connsiteY5" fmla="*/ 1644178 h 1644178"/>
              <a:gd name="connsiteX6" fmla="*/ 0 w 1411236"/>
              <a:gd name="connsiteY6" fmla="*/ 1576608 h 1644178"/>
              <a:gd name="connsiteX7" fmla="*/ 0 w 1411236"/>
              <a:gd name="connsiteY7" fmla="*/ 67570 h 1644178"/>
              <a:gd name="connsiteX8" fmla="*/ 67570 w 1411236"/>
              <a:gd name="connsiteY8" fmla="*/ 0 h 1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236" h="1644178">
                <a:moveTo>
                  <a:pt x="67570" y="0"/>
                </a:moveTo>
                <a:lnTo>
                  <a:pt x="1343666" y="0"/>
                </a:lnTo>
                <a:cubicBezTo>
                  <a:pt x="1380984" y="0"/>
                  <a:pt x="1411236" y="30252"/>
                  <a:pt x="1411236" y="67570"/>
                </a:cubicBezTo>
                <a:lnTo>
                  <a:pt x="1411236" y="1576608"/>
                </a:lnTo>
                <a:cubicBezTo>
                  <a:pt x="1411236" y="1613926"/>
                  <a:pt x="1380984" y="1644178"/>
                  <a:pt x="1343666" y="1644178"/>
                </a:cubicBezTo>
                <a:lnTo>
                  <a:pt x="67570" y="1644178"/>
                </a:lnTo>
                <a:cubicBezTo>
                  <a:pt x="30252" y="1644178"/>
                  <a:pt x="0" y="1613926"/>
                  <a:pt x="0" y="1576608"/>
                </a:cubicBezTo>
                <a:lnTo>
                  <a:pt x="0" y="67570"/>
                </a:lnTo>
                <a:cubicBezTo>
                  <a:pt x="0" y="30252"/>
                  <a:pt x="30252" y="0"/>
                  <a:pt x="67570" y="0"/>
                </a:cubicBezTo>
                <a:close/>
              </a:path>
            </a:pathLst>
          </a:custGeom>
          <a:effectLst>
            <a:outerShdw blurRad="63500" sx="102000" sy="102000" algn="ctr" rotWithShape="0">
              <a:prstClr val="black">
                <a:alpha val="40000"/>
              </a:prstClr>
            </a:outerShdw>
          </a:effectLst>
        </p:spPr>
      </p:pic>
      <p:sp>
        <p:nvSpPr>
          <p:cNvPr id="73" name="Rectangle 72">
            <a:extLst>
              <a:ext uri="{FF2B5EF4-FFF2-40B4-BE49-F238E27FC236}">
                <a16:creationId xmlns:a16="http://schemas.microsoft.com/office/drawing/2014/main" id="{AE69C096-8472-DAE6-0418-5552A9899774}"/>
              </a:ext>
            </a:extLst>
          </p:cNvPr>
          <p:cNvSpPr/>
          <p:nvPr/>
        </p:nvSpPr>
        <p:spPr>
          <a:xfrm>
            <a:off x="304801"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(Co-Chair)</a:t>
            </a:r>
            <a:endParaRPr lang="en-IN" sz="1200" i="1" dirty="0">
              <a:solidFill>
                <a:schemeClr val="tx1"/>
              </a:solidFill>
              <a:latin typeface="+mj-lt"/>
            </a:endParaRPr>
          </a:p>
        </p:txBody>
      </p:sp>
      <p:sp>
        <p:nvSpPr>
          <p:cNvPr id="79" name="Rectangle 78">
            <a:extLst>
              <a:ext uri="{FF2B5EF4-FFF2-40B4-BE49-F238E27FC236}">
                <a16:creationId xmlns:a16="http://schemas.microsoft.com/office/drawing/2014/main" id="{CA57185A-746B-BE70-02A7-600ACF6D3394}"/>
              </a:ext>
            </a:extLst>
          </p:cNvPr>
          <p:cNvSpPr/>
          <p:nvPr/>
        </p:nvSpPr>
        <p:spPr>
          <a:xfrm>
            <a:off x="2241858"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(Co-Chair)</a:t>
            </a:r>
            <a:endParaRPr lang="en-IN" sz="1200" i="1" dirty="0">
              <a:solidFill>
                <a:schemeClr val="tx1"/>
              </a:solidFill>
              <a:latin typeface="+mj-lt"/>
            </a:endParaRPr>
          </a:p>
        </p:txBody>
      </p:sp>
      <p:sp>
        <p:nvSpPr>
          <p:cNvPr id="3" name="Rectangle 2">
            <a:extLst>
              <a:ext uri="{FF2B5EF4-FFF2-40B4-BE49-F238E27FC236}">
                <a16:creationId xmlns:a16="http://schemas.microsoft.com/office/drawing/2014/main" id="{A842473C-40FC-5AF0-C6D5-B060D8CE4B2C}"/>
              </a:ext>
            </a:extLst>
          </p:cNvPr>
          <p:cNvSpPr/>
          <p:nvPr/>
        </p:nvSpPr>
        <p:spPr>
          <a:xfrm>
            <a:off x="4178914"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sp>
        <p:nvSpPr>
          <p:cNvPr id="4" name="Rectangle 3">
            <a:extLst>
              <a:ext uri="{FF2B5EF4-FFF2-40B4-BE49-F238E27FC236}">
                <a16:creationId xmlns:a16="http://schemas.microsoft.com/office/drawing/2014/main" id="{E0B13080-08FA-CA9B-C620-536C5A4647E5}"/>
              </a:ext>
            </a:extLst>
          </p:cNvPr>
          <p:cNvSpPr/>
          <p:nvPr/>
        </p:nvSpPr>
        <p:spPr>
          <a:xfrm>
            <a:off x="6076028"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sp>
        <p:nvSpPr>
          <p:cNvPr id="5" name="Rectangle 4">
            <a:extLst>
              <a:ext uri="{FF2B5EF4-FFF2-40B4-BE49-F238E27FC236}">
                <a16:creationId xmlns:a16="http://schemas.microsoft.com/office/drawing/2014/main" id="{82929CD4-D437-2DE0-927F-DC6CBA02E7DA}"/>
              </a:ext>
            </a:extLst>
          </p:cNvPr>
          <p:cNvSpPr/>
          <p:nvPr/>
        </p:nvSpPr>
        <p:spPr>
          <a:xfrm>
            <a:off x="8058601"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sp>
        <p:nvSpPr>
          <p:cNvPr id="6" name="Rectangle 5">
            <a:extLst>
              <a:ext uri="{FF2B5EF4-FFF2-40B4-BE49-F238E27FC236}">
                <a16:creationId xmlns:a16="http://schemas.microsoft.com/office/drawing/2014/main" id="{2601B936-7AE3-715C-5C9A-2986815E83E7}"/>
              </a:ext>
            </a:extLst>
          </p:cNvPr>
          <p:cNvSpPr/>
          <p:nvPr/>
        </p:nvSpPr>
        <p:spPr>
          <a:xfrm>
            <a:off x="9973289" y="5238431"/>
            <a:ext cx="1897114" cy="23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t"/>
          <a:lstStyle/>
          <a:p>
            <a:pPr algn="ctr">
              <a:lnSpc>
                <a:spcPct val="109000"/>
              </a:lnSpc>
            </a:pPr>
            <a:r>
              <a:rPr lang="en-US" sz="1200" i="1" dirty="0">
                <a:solidFill>
                  <a:schemeClr val="tx1"/>
                </a:solidFill>
                <a:latin typeface="+mj-lt"/>
              </a:rPr>
              <a:t>(</a:t>
            </a:r>
            <a:r>
              <a:rPr lang="en-US" sz="1200" i="1" dirty="0" err="1">
                <a:solidFill>
                  <a:schemeClr val="tx1"/>
                </a:solidFill>
                <a:latin typeface="+mj-lt"/>
              </a:rPr>
              <a:t>Panellist</a:t>
            </a:r>
            <a:r>
              <a:rPr lang="en-US" sz="1200" i="1" dirty="0">
                <a:solidFill>
                  <a:schemeClr val="tx1"/>
                </a:solidFill>
                <a:latin typeface="+mj-lt"/>
              </a:rPr>
              <a:t>)</a:t>
            </a:r>
            <a:endParaRPr lang="en-IN" sz="1200" i="1" dirty="0">
              <a:solidFill>
                <a:schemeClr val="tx1"/>
              </a:solidFill>
              <a:latin typeface="+mj-lt"/>
            </a:endParaRPr>
          </a:p>
        </p:txBody>
      </p:sp>
      <p:pic>
        <p:nvPicPr>
          <p:cNvPr id="1026" name="Picture 2" descr="SEBI unveils new logo on Foundation Day: Here's how it looks - BusinessToday">
            <a:extLst>
              <a:ext uri="{FF2B5EF4-FFF2-40B4-BE49-F238E27FC236}">
                <a16:creationId xmlns:a16="http://schemas.microsoft.com/office/drawing/2014/main" id="{43C9DC47-D151-391A-F20D-F38631360BF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4150" t="33490" r="31238" b="34950"/>
          <a:stretch/>
        </p:blipFill>
        <p:spPr bwMode="auto">
          <a:xfrm>
            <a:off x="10475250" y="3431819"/>
            <a:ext cx="926786" cy="4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0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Dealmaking in India</a:t>
            </a:r>
            <a:endParaRPr lang="en-GB" dirty="0"/>
          </a:p>
        </p:txBody>
      </p:sp>
      <p:sp>
        <p:nvSpPr>
          <p:cNvPr id="14" name="Rectangle 13">
            <a:extLst>
              <a:ext uri="{FF2B5EF4-FFF2-40B4-BE49-F238E27FC236}">
                <a16:creationId xmlns:a16="http://schemas.microsoft.com/office/drawing/2014/main" id="{BD3316F8-D8FE-9420-0877-B7ABCBA4D22D}"/>
              </a:ext>
            </a:extLst>
          </p:cNvPr>
          <p:cNvSpPr/>
          <p:nvPr/>
        </p:nvSpPr>
        <p:spPr>
          <a:xfrm>
            <a:off x="0" y="1266826"/>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Google Shape;1327;p42">
            <a:extLst>
              <a:ext uri="{FF2B5EF4-FFF2-40B4-BE49-F238E27FC236}">
                <a16:creationId xmlns:a16="http://schemas.microsoft.com/office/drawing/2014/main" id="{2B623B53-A38A-8BCA-B0C5-3367D86FB69C}"/>
              </a:ext>
            </a:extLst>
          </p:cNvPr>
          <p:cNvSpPr/>
          <p:nvPr/>
        </p:nvSpPr>
        <p:spPr>
          <a:xfrm>
            <a:off x="1149472" y="1495850"/>
            <a:ext cx="10280528" cy="1142724"/>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45" name="Google Shape;1328;p42">
            <a:extLst>
              <a:ext uri="{FF2B5EF4-FFF2-40B4-BE49-F238E27FC236}">
                <a16:creationId xmlns:a16="http://schemas.microsoft.com/office/drawing/2014/main" id="{7E20B568-AD8F-A03D-6C73-B1B51CAE734D}"/>
              </a:ext>
            </a:extLst>
          </p:cNvPr>
          <p:cNvSpPr/>
          <p:nvPr/>
        </p:nvSpPr>
        <p:spPr>
          <a:xfrm>
            <a:off x="1453484" y="1677488"/>
            <a:ext cx="491194" cy="779249"/>
          </a:xfrm>
          <a:custGeom>
            <a:avLst/>
            <a:gdLst/>
            <a:ahLst/>
            <a:cxnLst/>
            <a:rect l="l" t="t" r="r" b="b"/>
            <a:pathLst>
              <a:path w="21968" h="34851" extrusionOk="0">
                <a:moveTo>
                  <a:pt x="1" y="1"/>
                </a:moveTo>
                <a:lnTo>
                  <a:pt x="1" y="34850"/>
                </a:lnTo>
                <a:lnTo>
                  <a:pt x="11907" y="34850"/>
                </a:lnTo>
                <a:lnTo>
                  <a:pt x="21968" y="17432"/>
                </a:lnTo>
                <a:lnTo>
                  <a:pt x="11907" y="1"/>
                </a:ln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46" name="Google Shape;1329;p42">
            <a:extLst>
              <a:ext uri="{FF2B5EF4-FFF2-40B4-BE49-F238E27FC236}">
                <a16:creationId xmlns:a16="http://schemas.microsoft.com/office/drawing/2014/main" id="{B3DD712D-ABDD-DCC8-C4F4-3A143AA984C4}"/>
              </a:ext>
            </a:extLst>
          </p:cNvPr>
          <p:cNvSpPr/>
          <p:nvPr/>
        </p:nvSpPr>
        <p:spPr>
          <a:xfrm>
            <a:off x="468261" y="1442703"/>
            <a:ext cx="1084322" cy="1248843"/>
          </a:xfrm>
          <a:custGeom>
            <a:avLst/>
            <a:gdLst/>
            <a:ahLst/>
            <a:cxnLst/>
            <a:rect l="l" t="t" r="r" b="b"/>
            <a:pathLst>
              <a:path w="48495" h="55853" extrusionOk="0">
                <a:moveTo>
                  <a:pt x="16300" y="0"/>
                </a:moveTo>
                <a:cubicBezTo>
                  <a:pt x="16169" y="0"/>
                  <a:pt x="16050" y="72"/>
                  <a:pt x="15979" y="191"/>
                </a:cubicBezTo>
                <a:lnTo>
                  <a:pt x="72" y="27742"/>
                </a:lnTo>
                <a:cubicBezTo>
                  <a:pt x="1" y="27849"/>
                  <a:pt x="1" y="28004"/>
                  <a:pt x="72" y="28123"/>
                </a:cubicBezTo>
                <a:lnTo>
                  <a:pt x="15979" y="55662"/>
                </a:lnTo>
                <a:cubicBezTo>
                  <a:pt x="16050" y="55781"/>
                  <a:pt x="16169" y="55853"/>
                  <a:pt x="16300" y="55853"/>
                </a:cubicBezTo>
                <a:lnTo>
                  <a:pt x="48114" y="55853"/>
                </a:lnTo>
                <a:cubicBezTo>
                  <a:pt x="48316" y="55853"/>
                  <a:pt x="48495" y="55686"/>
                  <a:pt x="48495" y="55472"/>
                </a:cubicBezTo>
                <a:cubicBezTo>
                  <a:pt x="48495" y="55257"/>
                  <a:pt x="48316" y="55091"/>
                  <a:pt x="48114" y="55091"/>
                </a:cubicBezTo>
                <a:lnTo>
                  <a:pt x="16526" y="55091"/>
                </a:lnTo>
                <a:lnTo>
                  <a:pt x="846" y="27933"/>
                </a:lnTo>
                <a:lnTo>
                  <a:pt x="16526" y="762"/>
                </a:lnTo>
                <a:lnTo>
                  <a:pt x="48114" y="762"/>
                </a:lnTo>
                <a:cubicBezTo>
                  <a:pt x="48316" y="762"/>
                  <a:pt x="48495" y="596"/>
                  <a:pt x="48495" y="381"/>
                </a:cubicBezTo>
                <a:cubicBezTo>
                  <a:pt x="48495" y="179"/>
                  <a:pt x="48316" y="0"/>
                  <a:pt x="48114" y="0"/>
                </a:cubicBezTo>
                <a:close/>
              </a:path>
            </a:pathLst>
          </a:custGeom>
          <a:solidFill>
            <a:srgbClr val="5EB2FC"/>
          </a:solidFill>
          <a:ln>
            <a:solidFill>
              <a:schemeClr val="accent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47" name="Google Shape;1330;p42">
            <a:extLst>
              <a:ext uri="{FF2B5EF4-FFF2-40B4-BE49-F238E27FC236}">
                <a16:creationId xmlns:a16="http://schemas.microsoft.com/office/drawing/2014/main" id="{ED9B6452-2C85-2543-15C3-772C18BF7061}"/>
              </a:ext>
            </a:extLst>
          </p:cNvPr>
          <p:cNvSpPr/>
          <p:nvPr/>
        </p:nvSpPr>
        <p:spPr>
          <a:xfrm>
            <a:off x="617593" y="1572873"/>
            <a:ext cx="1141563" cy="988488"/>
          </a:xfrm>
          <a:custGeom>
            <a:avLst/>
            <a:gdLst/>
            <a:ahLst/>
            <a:cxnLst/>
            <a:rect l="l" t="t" r="r" b="b"/>
            <a:pathLst>
              <a:path w="51055" h="44209" extrusionOk="0">
                <a:moveTo>
                  <a:pt x="12764" y="1"/>
                </a:moveTo>
                <a:lnTo>
                  <a:pt x="1" y="22111"/>
                </a:lnTo>
                <a:lnTo>
                  <a:pt x="12764" y="44208"/>
                </a:lnTo>
                <a:lnTo>
                  <a:pt x="38291" y="44208"/>
                </a:lnTo>
                <a:lnTo>
                  <a:pt x="51055" y="22111"/>
                </a:lnTo>
                <a:lnTo>
                  <a:pt x="38291" y="1"/>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3200" b="0" i="0" u="none" strike="noStrike" kern="0" cap="none" spc="0" normalizeH="0" baseline="0" noProof="0" dirty="0">
                <a:ln>
                  <a:noFill/>
                </a:ln>
                <a:solidFill>
                  <a:schemeClr val="bg1"/>
                </a:solidFill>
                <a:effectLst/>
                <a:uLnTx/>
                <a:uFillTx/>
                <a:ea typeface="Fira Sans Extra Condensed Medium"/>
                <a:cs typeface="Fira Sans Extra Condensed Medium"/>
                <a:sym typeface="Fira Sans Extra Condensed Medium"/>
              </a:rPr>
              <a:t>01</a:t>
            </a:r>
            <a:endParaRPr kumimoji="0" sz="3200" b="0" i="0" u="none" strike="noStrike" kern="0" cap="none" spc="0" normalizeH="0" baseline="0" noProof="0" dirty="0">
              <a:ln>
                <a:noFill/>
              </a:ln>
              <a:solidFill>
                <a:schemeClr val="bg1"/>
              </a:solidFill>
              <a:effectLst/>
              <a:uLnTx/>
              <a:uFillTx/>
              <a:cs typeface="Arial"/>
              <a:sym typeface="Arial"/>
            </a:endParaRPr>
          </a:p>
        </p:txBody>
      </p:sp>
      <p:sp>
        <p:nvSpPr>
          <p:cNvPr id="48" name="Google Shape;1332;p42">
            <a:extLst>
              <a:ext uri="{FF2B5EF4-FFF2-40B4-BE49-F238E27FC236}">
                <a16:creationId xmlns:a16="http://schemas.microsoft.com/office/drawing/2014/main" id="{8CEC203E-403F-D9B7-CA55-15F8F3E6DFBA}"/>
              </a:ext>
            </a:extLst>
          </p:cNvPr>
          <p:cNvSpPr txBox="1"/>
          <p:nvPr/>
        </p:nvSpPr>
        <p:spPr>
          <a:xfrm>
            <a:off x="2146462" y="1662286"/>
            <a:ext cx="9106256" cy="809852"/>
          </a:xfrm>
          <a:prstGeom prst="rect">
            <a:avLst/>
          </a:prstGeom>
          <a:noFill/>
          <a:ln>
            <a:noFill/>
          </a:ln>
        </p:spPr>
        <p:txBody>
          <a:bodyPr spcFirstLastPara="1" wrap="square" lIns="91425" tIns="91425" rIns="91425" bIns="91425" anchor="ctr" anchorCtr="0">
            <a:noAutofit/>
          </a:bodyPr>
          <a:lstStyle/>
          <a:p>
            <a:pPr lvl="0" defTabSz="914400">
              <a:lnSpc>
                <a:spcPct val="109000"/>
              </a:lnSpc>
              <a:buClr>
                <a:srgbClr val="000000"/>
              </a:buClr>
              <a:defRPr/>
            </a:pPr>
            <a:r>
              <a:rPr lang="en-US" kern="0" dirty="0">
                <a:solidFill>
                  <a:schemeClr val="tx1">
                    <a:lumMod val="95000"/>
                    <a:lumOff val="5000"/>
                  </a:schemeClr>
                </a:solidFill>
                <a:ea typeface="Fira Sans Extra Condensed Medium"/>
                <a:cs typeface="Fira Sans Extra Condensed Medium"/>
                <a:sym typeface="Fira Sans Extra Condensed Medium"/>
              </a:rPr>
              <a:t>Growth of 139% in overall M&amp;A deal size and deals worth $138 billion in 2022.</a:t>
            </a:r>
          </a:p>
        </p:txBody>
      </p:sp>
      <p:sp>
        <p:nvSpPr>
          <p:cNvPr id="50" name="Google Shape;1327;p42">
            <a:extLst>
              <a:ext uri="{FF2B5EF4-FFF2-40B4-BE49-F238E27FC236}">
                <a16:creationId xmlns:a16="http://schemas.microsoft.com/office/drawing/2014/main" id="{E91B4CD0-16AC-D525-16D8-8938E8713ED4}"/>
              </a:ext>
            </a:extLst>
          </p:cNvPr>
          <p:cNvSpPr/>
          <p:nvPr/>
        </p:nvSpPr>
        <p:spPr>
          <a:xfrm>
            <a:off x="1149472" y="2944843"/>
            <a:ext cx="10280528" cy="1142724"/>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51" name="Google Shape;1328;p42">
            <a:extLst>
              <a:ext uri="{FF2B5EF4-FFF2-40B4-BE49-F238E27FC236}">
                <a16:creationId xmlns:a16="http://schemas.microsoft.com/office/drawing/2014/main" id="{25C2CD61-5A8D-A846-9FCC-E633DF0E0DE5}"/>
              </a:ext>
            </a:extLst>
          </p:cNvPr>
          <p:cNvSpPr/>
          <p:nvPr/>
        </p:nvSpPr>
        <p:spPr>
          <a:xfrm>
            <a:off x="1453484" y="3126481"/>
            <a:ext cx="491194" cy="779249"/>
          </a:xfrm>
          <a:custGeom>
            <a:avLst/>
            <a:gdLst/>
            <a:ahLst/>
            <a:cxnLst/>
            <a:rect l="l" t="t" r="r" b="b"/>
            <a:pathLst>
              <a:path w="21968" h="34851" extrusionOk="0">
                <a:moveTo>
                  <a:pt x="1" y="1"/>
                </a:moveTo>
                <a:lnTo>
                  <a:pt x="1" y="34850"/>
                </a:lnTo>
                <a:lnTo>
                  <a:pt x="11907" y="34850"/>
                </a:lnTo>
                <a:lnTo>
                  <a:pt x="21968" y="17432"/>
                </a:lnTo>
                <a:lnTo>
                  <a:pt x="11907" y="1"/>
                </a:lnTo>
                <a:close/>
              </a:path>
            </a:pathLst>
          </a:custGeom>
          <a:solidFill>
            <a:schemeClr val="accent3">
              <a:lumMod val="5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52" name="Google Shape;1329;p42">
            <a:extLst>
              <a:ext uri="{FF2B5EF4-FFF2-40B4-BE49-F238E27FC236}">
                <a16:creationId xmlns:a16="http://schemas.microsoft.com/office/drawing/2014/main" id="{A94B6740-801E-0491-2CF2-6DD09B63049F}"/>
              </a:ext>
            </a:extLst>
          </p:cNvPr>
          <p:cNvSpPr/>
          <p:nvPr/>
        </p:nvSpPr>
        <p:spPr>
          <a:xfrm>
            <a:off x="468261" y="2891696"/>
            <a:ext cx="1084322" cy="1248843"/>
          </a:xfrm>
          <a:custGeom>
            <a:avLst/>
            <a:gdLst/>
            <a:ahLst/>
            <a:cxnLst/>
            <a:rect l="l" t="t" r="r" b="b"/>
            <a:pathLst>
              <a:path w="48495" h="55853" extrusionOk="0">
                <a:moveTo>
                  <a:pt x="16300" y="0"/>
                </a:moveTo>
                <a:cubicBezTo>
                  <a:pt x="16169" y="0"/>
                  <a:pt x="16050" y="72"/>
                  <a:pt x="15979" y="191"/>
                </a:cubicBezTo>
                <a:lnTo>
                  <a:pt x="72" y="27742"/>
                </a:lnTo>
                <a:cubicBezTo>
                  <a:pt x="1" y="27849"/>
                  <a:pt x="1" y="28004"/>
                  <a:pt x="72" y="28123"/>
                </a:cubicBezTo>
                <a:lnTo>
                  <a:pt x="15979" y="55662"/>
                </a:lnTo>
                <a:cubicBezTo>
                  <a:pt x="16050" y="55781"/>
                  <a:pt x="16169" y="55853"/>
                  <a:pt x="16300" y="55853"/>
                </a:cubicBezTo>
                <a:lnTo>
                  <a:pt x="48114" y="55853"/>
                </a:lnTo>
                <a:cubicBezTo>
                  <a:pt x="48316" y="55853"/>
                  <a:pt x="48495" y="55686"/>
                  <a:pt x="48495" y="55472"/>
                </a:cubicBezTo>
                <a:cubicBezTo>
                  <a:pt x="48495" y="55257"/>
                  <a:pt x="48316" y="55091"/>
                  <a:pt x="48114" y="55091"/>
                </a:cubicBezTo>
                <a:lnTo>
                  <a:pt x="16526" y="55091"/>
                </a:lnTo>
                <a:lnTo>
                  <a:pt x="846" y="27933"/>
                </a:lnTo>
                <a:lnTo>
                  <a:pt x="16526" y="762"/>
                </a:lnTo>
                <a:lnTo>
                  <a:pt x="48114" y="762"/>
                </a:lnTo>
                <a:cubicBezTo>
                  <a:pt x="48316" y="762"/>
                  <a:pt x="48495" y="596"/>
                  <a:pt x="48495" y="381"/>
                </a:cubicBezTo>
                <a:cubicBezTo>
                  <a:pt x="48495" y="179"/>
                  <a:pt x="48316" y="0"/>
                  <a:pt x="48114" y="0"/>
                </a:cubicBezTo>
                <a:close/>
              </a:path>
            </a:pathLst>
          </a:custGeom>
          <a:solidFill>
            <a:srgbClr val="5EB2FC"/>
          </a:solidFill>
          <a:ln>
            <a:solidFill>
              <a:schemeClr val="accent3">
                <a:lumMod val="50000"/>
              </a:schemeClr>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53" name="Google Shape;1330;p42">
            <a:extLst>
              <a:ext uri="{FF2B5EF4-FFF2-40B4-BE49-F238E27FC236}">
                <a16:creationId xmlns:a16="http://schemas.microsoft.com/office/drawing/2014/main" id="{5D920E87-3F1A-1C33-D9E9-AB1F1F10B727}"/>
              </a:ext>
            </a:extLst>
          </p:cNvPr>
          <p:cNvSpPr/>
          <p:nvPr/>
        </p:nvSpPr>
        <p:spPr>
          <a:xfrm>
            <a:off x="617593" y="3021866"/>
            <a:ext cx="1141563" cy="988488"/>
          </a:xfrm>
          <a:custGeom>
            <a:avLst/>
            <a:gdLst/>
            <a:ahLst/>
            <a:cxnLst/>
            <a:rect l="l" t="t" r="r" b="b"/>
            <a:pathLst>
              <a:path w="51055" h="44209" extrusionOk="0">
                <a:moveTo>
                  <a:pt x="12764" y="1"/>
                </a:moveTo>
                <a:lnTo>
                  <a:pt x="1" y="22111"/>
                </a:lnTo>
                <a:lnTo>
                  <a:pt x="12764" y="44208"/>
                </a:lnTo>
                <a:lnTo>
                  <a:pt x="38291" y="44208"/>
                </a:lnTo>
                <a:lnTo>
                  <a:pt x="51055" y="22111"/>
                </a:lnTo>
                <a:lnTo>
                  <a:pt x="3829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3200" b="0" i="0" u="none" strike="noStrike" kern="0" cap="none" spc="0" normalizeH="0" baseline="0" noProof="0" dirty="0">
                <a:ln>
                  <a:noFill/>
                </a:ln>
                <a:solidFill>
                  <a:schemeClr val="bg1"/>
                </a:solidFill>
                <a:effectLst/>
                <a:uLnTx/>
                <a:uFillTx/>
                <a:ea typeface="Fira Sans Extra Condensed Medium"/>
                <a:cs typeface="Fira Sans Extra Condensed Medium"/>
                <a:sym typeface="Fira Sans Extra Condensed Medium"/>
              </a:rPr>
              <a:t>02</a:t>
            </a:r>
            <a:endParaRPr kumimoji="0" sz="3200" b="0" i="0" u="none" strike="noStrike" kern="0" cap="none" spc="0" normalizeH="0" baseline="0" noProof="0" dirty="0">
              <a:ln>
                <a:noFill/>
              </a:ln>
              <a:solidFill>
                <a:schemeClr val="bg1"/>
              </a:solidFill>
              <a:effectLst/>
              <a:uLnTx/>
              <a:uFillTx/>
              <a:cs typeface="Arial"/>
              <a:sym typeface="Arial"/>
            </a:endParaRPr>
          </a:p>
        </p:txBody>
      </p:sp>
      <p:sp>
        <p:nvSpPr>
          <p:cNvPr id="54" name="Google Shape;1332;p42">
            <a:extLst>
              <a:ext uri="{FF2B5EF4-FFF2-40B4-BE49-F238E27FC236}">
                <a16:creationId xmlns:a16="http://schemas.microsoft.com/office/drawing/2014/main" id="{FBE48800-75F6-A1C2-5592-865BC687EC61}"/>
              </a:ext>
            </a:extLst>
          </p:cNvPr>
          <p:cNvSpPr txBox="1"/>
          <p:nvPr/>
        </p:nvSpPr>
        <p:spPr>
          <a:xfrm>
            <a:off x="2146462" y="3111279"/>
            <a:ext cx="9106256" cy="809852"/>
          </a:xfrm>
          <a:prstGeom prst="rect">
            <a:avLst/>
          </a:prstGeom>
          <a:noFill/>
          <a:ln>
            <a:noFill/>
          </a:ln>
        </p:spPr>
        <p:txBody>
          <a:bodyPr spcFirstLastPara="1" wrap="square" lIns="91425" tIns="91425" rIns="91425" bIns="91425" anchor="ctr" anchorCtr="0">
            <a:noAutofit/>
          </a:bodyPr>
          <a:lstStyle/>
          <a:p>
            <a:pPr lvl="0" defTabSz="914400">
              <a:lnSpc>
                <a:spcPct val="109000"/>
              </a:lnSpc>
              <a:buClr>
                <a:srgbClr val="000000"/>
              </a:buClr>
              <a:defRPr/>
            </a:pPr>
            <a:r>
              <a:rPr lang="en-US" kern="0" dirty="0">
                <a:solidFill>
                  <a:schemeClr val="tx1">
                    <a:lumMod val="95000"/>
                    <a:lumOff val="5000"/>
                  </a:schemeClr>
                </a:solidFill>
                <a:ea typeface="Fira Sans Extra Condensed Medium"/>
                <a:cs typeface="Fira Sans Extra Condensed Medium"/>
                <a:sym typeface="Fira Sans Extra Condensed Medium"/>
              </a:rPr>
              <a:t>Public M&amp;A in India has been a busy space and is expected to continue its bull run this year. Robust deal activity coupled with strong regulatory initiatives is likely to support larger and more complex listed company deals. </a:t>
            </a:r>
          </a:p>
        </p:txBody>
      </p:sp>
      <p:sp>
        <p:nvSpPr>
          <p:cNvPr id="15" name="Rectangle 14">
            <a:extLst>
              <a:ext uri="{FF2B5EF4-FFF2-40B4-BE49-F238E27FC236}">
                <a16:creationId xmlns:a16="http://schemas.microsoft.com/office/drawing/2014/main" id="{386F1BD8-33E7-5F7C-67C8-775377AC1827}"/>
              </a:ext>
            </a:extLst>
          </p:cNvPr>
          <p:cNvSpPr/>
          <p:nvPr/>
        </p:nvSpPr>
        <p:spPr>
          <a:xfrm>
            <a:off x="6513840" y="5777944"/>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Google Shape;1327;p42">
            <a:extLst>
              <a:ext uri="{FF2B5EF4-FFF2-40B4-BE49-F238E27FC236}">
                <a16:creationId xmlns:a16="http://schemas.microsoft.com/office/drawing/2014/main" id="{F76881F9-8423-CE5C-21F1-2F26AE7ACA20}"/>
              </a:ext>
            </a:extLst>
          </p:cNvPr>
          <p:cNvSpPr/>
          <p:nvPr/>
        </p:nvSpPr>
        <p:spPr>
          <a:xfrm>
            <a:off x="1149472" y="4393837"/>
            <a:ext cx="10280528" cy="1142724"/>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57" name="Google Shape;1328;p42">
            <a:extLst>
              <a:ext uri="{FF2B5EF4-FFF2-40B4-BE49-F238E27FC236}">
                <a16:creationId xmlns:a16="http://schemas.microsoft.com/office/drawing/2014/main" id="{534B24E3-D224-6302-EB6A-3CCC0E6A1AE3}"/>
              </a:ext>
            </a:extLst>
          </p:cNvPr>
          <p:cNvSpPr/>
          <p:nvPr/>
        </p:nvSpPr>
        <p:spPr>
          <a:xfrm>
            <a:off x="1453484" y="4575475"/>
            <a:ext cx="491194" cy="779249"/>
          </a:xfrm>
          <a:custGeom>
            <a:avLst/>
            <a:gdLst/>
            <a:ahLst/>
            <a:cxnLst/>
            <a:rect l="l" t="t" r="r" b="b"/>
            <a:pathLst>
              <a:path w="21968" h="34851" extrusionOk="0">
                <a:moveTo>
                  <a:pt x="1" y="1"/>
                </a:moveTo>
                <a:lnTo>
                  <a:pt x="1" y="34850"/>
                </a:lnTo>
                <a:lnTo>
                  <a:pt x="11907" y="34850"/>
                </a:lnTo>
                <a:lnTo>
                  <a:pt x="21968" y="17432"/>
                </a:lnTo>
                <a:lnTo>
                  <a:pt x="11907" y="1"/>
                </a:ln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58" name="Google Shape;1329;p42">
            <a:extLst>
              <a:ext uri="{FF2B5EF4-FFF2-40B4-BE49-F238E27FC236}">
                <a16:creationId xmlns:a16="http://schemas.microsoft.com/office/drawing/2014/main" id="{9D0CC3A5-37DC-25B8-49CA-659CFB823A40}"/>
              </a:ext>
            </a:extLst>
          </p:cNvPr>
          <p:cNvSpPr/>
          <p:nvPr/>
        </p:nvSpPr>
        <p:spPr>
          <a:xfrm>
            <a:off x="468261" y="4340690"/>
            <a:ext cx="1084322" cy="1248843"/>
          </a:xfrm>
          <a:custGeom>
            <a:avLst/>
            <a:gdLst/>
            <a:ahLst/>
            <a:cxnLst/>
            <a:rect l="l" t="t" r="r" b="b"/>
            <a:pathLst>
              <a:path w="48495" h="55853" extrusionOk="0">
                <a:moveTo>
                  <a:pt x="16300" y="0"/>
                </a:moveTo>
                <a:cubicBezTo>
                  <a:pt x="16169" y="0"/>
                  <a:pt x="16050" y="72"/>
                  <a:pt x="15979" y="191"/>
                </a:cubicBezTo>
                <a:lnTo>
                  <a:pt x="72" y="27742"/>
                </a:lnTo>
                <a:cubicBezTo>
                  <a:pt x="1" y="27849"/>
                  <a:pt x="1" y="28004"/>
                  <a:pt x="72" y="28123"/>
                </a:cubicBezTo>
                <a:lnTo>
                  <a:pt x="15979" y="55662"/>
                </a:lnTo>
                <a:cubicBezTo>
                  <a:pt x="16050" y="55781"/>
                  <a:pt x="16169" y="55853"/>
                  <a:pt x="16300" y="55853"/>
                </a:cubicBezTo>
                <a:lnTo>
                  <a:pt x="48114" y="55853"/>
                </a:lnTo>
                <a:cubicBezTo>
                  <a:pt x="48316" y="55853"/>
                  <a:pt x="48495" y="55686"/>
                  <a:pt x="48495" y="55472"/>
                </a:cubicBezTo>
                <a:cubicBezTo>
                  <a:pt x="48495" y="55257"/>
                  <a:pt x="48316" y="55091"/>
                  <a:pt x="48114" y="55091"/>
                </a:cubicBezTo>
                <a:lnTo>
                  <a:pt x="16526" y="55091"/>
                </a:lnTo>
                <a:lnTo>
                  <a:pt x="846" y="27933"/>
                </a:lnTo>
                <a:lnTo>
                  <a:pt x="16526" y="762"/>
                </a:lnTo>
                <a:lnTo>
                  <a:pt x="48114" y="762"/>
                </a:lnTo>
                <a:cubicBezTo>
                  <a:pt x="48316" y="762"/>
                  <a:pt x="48495" y="596"/>
                  <a:pt x="48495" y="381"/>
                </a:cubicBezTo>
                <a:cubicBezTo>
                  <a:pt x="48495" y="179"/>
                  <a:pt x="48316" y="0"/>
                  <a:pt x="48114" y="0"/>
                </a:cubicBezTo>
                <a:close/>
              </a:path>
            </a:pathLst>
          </a:custGeom>
          <a:solidFill>
            <a:srgbClr val="5EB2FC"/>
          </a:solidFill>
          <a:ln>
            <a:solidFill>
              <a:schemeClr val="accent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59" name="Google Shape;1330;p42">
            <a:extLst>
              <a:ext uri="{FF2B5EF4-FFF2-40B4-BE49-F238E27FC236}">
                <a16:creationId xmlns:a16="http://schemas.microsoft.com/office/drawing/2014/main" id="{779F7E36-6F61-2EBC-92E9-20EEBC12BF44}"/>
              </a:ext>
            </a:extLst>
          </p:cNvPr>
          <p:cNvSpPr/>
          <p:nvPr/>
        </p:nvSpPr>
        <p:spPr>
          <a:xfrm>
            <a:off x="617593" y="4470860"/>
            <a:ext cx="1141563" cy="988488"/>
          </a:xfrm>
          <a:custGeom>
            <a:avLst/>
            <a:gdLst/>
            <a:ahLst/>
            <a:cxnLst/>
            <a:rect l="l" t="t" r="r" b="b"/>
            <a:pathLst>
              <a:path w="51055" h="44209" extrusionOk="0">
                <a:moveTo>
                  <a:pt x="12764" y="1"/>
                </a:moveTo>
                <a:lnTo>
                  <a:pt x="1" y="22111"/>
                </a:lnTo>
                <a:lnTo>
                  <a:pt x="12764" y="44208"/>
                </a:lnTo>
                <a:lnTo>
                  <a:pt x="38291" y="44208"/>
                </a:lnTo>
                <a:lnTo>
                  <a:pt x="51055" y="22111"/>
                </a:lnTo>
                <a:lnTo>
                  <a:pt x="38291" y="1"/>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3200" b="0" i="0" u="none" strike="noStrike" kern="0" cap="none" spc="0" normalizeH="0" baseline="0" noProof="0" dirty="0">
                <a:ln>
                  <a:noFill/>
                </a:ln>
                <a:solidFill>
                  <a:schemeClr val="bg1"/>
                </a:solidFill>
                <a:effectLst/>
                <a:uLnTx/>
                <a:uFillTx/>
                <a:ea typeface="Fira Sans Extra Condensed Medium"/>
                <a:cs typeface="Fira Sans Extra Condensed Medium"/>
                <a:sym typeface="Fira Sans Extra Condensed Medium"/>
              </a:rPr>
              <a:t>03</a:t>
            </a:r>
            <a:endParaRPr kumimoji="0" sz="3200" b="0" i="0" u="none" strike="noStrike" kern="0" cap="none" spc="0" normalizeH="0" baseline="0" noProof="0" dirty="0">
              <a:ln>
                <a:noFill/>
              </a:ln>
              <a:solidFill>
                <a:schemeClr val="bg1"/>
              </a:solidFill>
              <a:effectLst/>
              <a:uLnTx/>
              <a:uFillTx/>
              <a:cs typeface="Arial"/>
              <a:sym typeface="Arial"/>
            </a:endParaRPr>
          </a:p>
        </p:txBody>
      </p:sp>
      <p:sp>
        <p:nvSpPr>
          <p:cNvPr id="60" name="Google Shape;1332;p42">
            <a:extLst>
              <a:ext uri="{FF2B5EF4-FFF2-40B4-BE49-F238E27FC236}">
                <a16:creationId xmlns:a16="http://schemas.microsoft.com/office/drawing/2014/main" id="{EEC5DD33-9FDA-095E-6591-00DF211D0C0E}"/>
              </a:ext>
            </a:extLst>
          </p:cNvPr>
          <p:cNvSpPr txBox="1"/>
          <p:nvPr/>
        </p:nvSpPr>
        <p:spPr>
          <a:xfrm>
            <a:off x="2146462" y="4560273"/>
            <a:ext cx="9106256" cy="809852"/>
          </a:xfrm>
          <a:prstGeom prst="rect">
            <a:avLst/>
          </a:prstGeom>
          <a:noFill/>
          <a:ln>
            <a:noFill/>
          </a:ln>
        </p:spPr>
        <p:txBody>
          <a:bodyPr spcFirstLastPara="1" wrap="square" lIns="91425" tIns="91425" rIns="91425" bIns="91425" anchor="ctr" anchorCtr="0">
            <a:noAutofit/>
          </a:bodyPr>
          <a:lstStyle/>
          <a:p>
            <a:pPr lvl="0" defTabSz="914400">
              <a:lnSpc>
                <a:spcPct val="109000"/>
              </a:lnSpc>
              <a:buClr>
                <a:srgbClr val="000000"/>
              </a:buClr>
              <a:defRPr/>
            </a:pPr>
            <a:r>
              <a:rPr lang="en-US" kern="0" dirty="0">
                <a:solidFill>
                  <a:schemeClr val="tx1">
                    <a:lumMod val="95000"/>
                    <a:lumOff val="5000"/>
                  </a:schemeClr>
                </a:solidFill>
                <a:ea typeface="Fira Sans Extra Condensed Medium"/>
                <a:cs typeface="Fira Sans Extra Condensed Medium"/>
                <a:sym typeface="Fira Sans Extra Condensed Medium"/>
              </a:rPr>
              <a:t>There is a buzz in the market about potentially game-changing amendments to the IBC. This will provide great impetus to distressed investing in India.</a:t>
            </a:r>
          </a:p>
        </p:txBody>
      </p:sp>
    </p:spTree>
    <p:extLst>
      <p:ext uri="{BB962C8B-B14F-4D97-AF65-F5344CB8AC3E}">
        <p14:creationId xmlns:p14="http://schemas.microsoft.com/office/powerpoint/2010/main" val="14798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C36E109-22EA-03EA-00D7-15A56EAF1D8B}"/>
              </a:ext>
            </a:extLst>
          </p:cNvPr>
          <p:cNvSpPr>
            <a:spLocks noGrp="1"/>
          </p:cNvSpPr>
          <p:nvPr>
            <p:ph type="title"/>
          </p:nvPr>
        </p:nvSpPr>
        <p:spPr/>
        <p:txBody>
          <a:bodyPr/>
          <a:lstStyle/>
          <a:p>
            <a:r>
              <a:rPr lang="en-US" dirty="0"/>
              <a:t> </a:t>
            </a:r>
            <a:endParaRPr lang="en-IN" dirty="0"/>
          </a:p>
        </p:txBody>
      </p:sp>
      <p:pic>
        <p:nvPicPr>
          <p:cNvPr id="12" name="Picture 11" descr="A person in a suit holding a map of india&#10;&#10;Description automatically generated with medium confidence">
            <a:extLst>
              <a:ext uri="{FF2B5EF4-FFF2-40B4-BE49-F238E27FC236}">
                <a16:creationId xmlns:a16="http://schemas.microsoft.com/office/drawing/2014/main" id="{E702F229-B6CC-95AF-C9B6-20F863A033DE}"/>
              </a:ext>
            </a:extLst>
          </p:cNvPr>
          <p:cNvPicPr>
            <a:picLocks noChangeAspect="1"/>
          </p:cNvPicPr>
          <p:nvPr/>
        </p:nvPicPr>
        <p:blipFill rotWithShape="1">
          <a:blip r:embed="rId2">
            <a:extLst>
              <a:ext uri="{28A0092B-C50C-407E-A947-70E740481C1C}">
                <a14:useLocalDpi xmlns:a14="http://schemas.microsoft.com/office/drawing/2010/main" val="0"/>
              </a:ext>
            </a:extLst>
          </a:blip>
          <a:srcRect t="7829" b="24698"/>
          <a:stretch/>
        </p:blipFill>
        <p:spPr>
          <a:xfrm>
            <a:off x="0" y="-1"/>
            <a:ext cx="12192000" cy="5486401"/>
          </a:xfrm>
          <a:prstGeom prst="rect">
            <a:avLst/>
          </a:prstGeom>
        </p:spPr>
      </p:pic>
      <p:sp>
        <p:nvSpPr>
          <p:cNvPr id="13" name="Title 1">
            <a:extLst>
              <a:ext uri="{FF2B5EF4-FFF2-40B4-BE49-F238E27FC236}">
                <a16:creationId xmlns:a16="http://schemas.microsoft.com/office/drawing/2014/main" id="{4D57372B-EDBF-347D-CEF2-23B09B5ADAB0}"/>
              </a:ext>
            </a:extLst>
          </p:cNvPr>
          <p:cNvSpPr txBox="1">
            <a:spLocks/>
          </p:cNvSpPr>
          <p:nvPr/>
        </p:nvSpPr>
        <p:spPr>
          <a:xfrm>
            <a:off x="0" y="4312920"/>
            <a:ext cx="12192000" cy="822960"/>
          </a:xfrm>
          <a:prstGeom prst="rect">
            <a:avLst/>
          </a:prstGeom>
          <a:solidFill>
            <a:schemeClr val="tx1">
              <a:alpha val="66000"/>
            </a:schemeClr>
          </a:solidFill>
        </p:spPr>
        <p:txBody>
          <a:bodyPr vert="horz" lIns="0" tIns="45720" rIns="0" bIns="45720" rtlCol="0" anchor="ctr">
            <a:noAutofit/>
          </a:bodyPr>
          <a:lstStyle>
            <a:defPPr>
              <a:defRPr lang="en-US"/>
            </a:defPPr>
            <a:lvl1pPr algn="ctr" defTabSz="914400">
              <a:lnSpc>
                <a:spcPct val="109000"/>
              </a:lnSpc>
              <a:spcBef>
                <a:spcPct val="0"/>
              </a:spcBef>
              <a:buNone/>
              <a:defRPr sz="3600" b="1" cap="all" baseline="0">
                <a:solidFill>
                  <a:schemeClr val="bg1"/>
                </a:solidFill>
                <a:latin typeface="+mj-lt"/>
                <a:ea typeface="+mj-ea"/>
                <a:cs typeface="+mj-cs"/>
              </a:defRPr>
            </a:lvl1pPr>
          </a:lstStyle>
          <a:p>
            <a:r>
              <a:rPr lang="en-US" dirty="0"/>
              <a:t>What is working in India’s </a:t>
            </a:r>
            <a:r>
              <a:rPr lang="en-US"/>
              <a:t>benefit?</a:t>
            </a:r>
            <a:endParaRPr lang="en-US" dirty="0"/>
          </a:p>
        </p:txBody>
      </p:sp>
    </p:spTree>
    <p:extLst>
      <p:ext uri="{BB962C8B-B14F-4D97-AF65-F5344CB8AC3E}">
        <p14:creationId xmlns:p14="http://schemas.microsoft.com/office/powerpoint/2010/main" val="393679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working in India’s benefit?</a:t>
            </a:r>
            <a:endParaRPr lang="en-GB" dirty="0"/>
          </a:p>
        </p:txBody>
      </p:sp>
      <p:grpSp>
        <p:nvGrpSpPr>
          <p:cNvPr id="46" name="Group 45">
            <a:extLst>
              <a:ext uri="{FF2B5EF4-FFF2-40B4-BE49-F238E27FC236}">
                <a16:creationId xmlns:a16="http://schemas.microsoft.com/office/drawing/2014/main" id="{5A9F5061-3F00-9173-755E-956E3B85EDD3}"/>
              </a:ext>
            </a:extLst>
          </p:cNvPr>
          <p:cNvGrpSpPr/>
          <p:nvPr/>
        </p:nvGrpSpPr>
        <p:grpSpPr>
          <a:xfrm>
            <a:off x="501650" y="1456196"/>
            <a:ext cx="10928349" cy="1221834"/>
            <a:chOff x="501650" y="1456196"/>
            <a:chExt cx="10928349" cy="1221834"/>
          </a:xfrm>
        </p:grpSpPr>
        <p:sp>
          <p:nvSpPr>
            <p:cNvPr id="27" name="Google Shape;1327;p42">
              <a:extLst>
                <a:ext uri="{FF2B5EF4-FFF2-40B4-BE49-F238E27FC236}">
                  <a16:creationId xmlns:a16="http://schemas.microsoft.com/office/drawing/2014/main" id="{0A021AD6-831B-FF81-FA25-3C6BDAE06335}"/>
                </a:ext>
              </a:extLst>
            </p:cNvPr>
            <p:cNvSpPr/>
            <p:nvPr/>
          </p:nvSpPr>
          <p:spPr>
            <a:xfrm>
              <a:off x="2996118" y="1495751"/>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defTabSz="914400">
                <a:buClr>
                  <a:srgbClr val="000000"/>
                </a:buClr>
              </a:pPr>
              <a:endParaRPr sz="900" kern="0">
                <a:solidFill>
                  <a:srgbClr val="000000"/>
                </a:solidFill>
                <a:cs typeface="Arial"/>
                <a:sym typeface="Arial"/>
              </a:endParaRPr>
            </a:p>
          </p:txBody>
        </p:sp>
        <p:sp>
          <p:nvSpPr>
            <p:cNvPr id="28" name="Google Shape;1328;p42">
              <a:extLst>
                <a:ext uri="{FF2B5EF4-FFF2-40B4-BE49-F238E27FC236}">
                  <a16:creationId xmlns:a16="http://schemas.microsoft.com/office/drawing/2014/main" id="{A116A61E-09A6-B0E0-3144-20E394198EDA}"/>
                </a:ext>
              </a:extLst>
            </p:cNvPr>
            <p:cNvSpPr/>
            <p:nvPr/>
          </p:nvSpPr>
          <p:spPr>
            <a:xfrm>
              <a:off x="501650" y="1456196"/>
              <a:ext cx="3155950" cy="1221834"/>
            </a:xfrm>
            <a:prstGeom prst="homePlate">
              <a:avLst>
                <a:gd name="adj" fmla="val 20302"/>
              </a:avLst>
            </a:prstGeom>
            <a:solidFill>
              <a:schemeClr val="accent6">
                <a:lumMod val="50000"/>
              </a:schemeClr>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India’s unique setting</a:t>
              </a:r>
              <a:endParaRPr kumimoji="0" b="1" i="0" u="none" strike="noStrike" kern="0" cap="none" spc="0" normalizeH="0" baseline="0" noProof="0" dirty="0">
                <a:ln>
                  <a:noFill/>
                </a:ln>
                <a:solidFill>
                  <a:schemeClr val="bg1"/>
                </a:solidFill>
                <a:effectLst/>
                <a:uLnTx/>
                <a:uFillTx/>
                <a:cs typeface="Arial"/>
                <a:sym typeface="Arial"/>
              </a:endParaRPr>
            </a:p>
          </p:txBody>
        </p:sp>
        <p:sp>
          <p:nvSpPr>
            <p:cNvPr id="31" name="Google Shape;1332;p42">
              <a:extLst>
                <a:ext uri="{FF2B5EF4-FFF2-40B4-BE49-F238E27FC236}">
                  <a16:creationId xmlns:a16="http://schemas.microsoft.com/office/drawing/2014/main" id="{99E9B3F2-C316-54BB-F6B5-D896D5153FE0}"/>
                </a:ext>
              </a:extLst>
            </p:cNvPr>
            <p:cNvSpPr txBox="1"/>
            <p:nvPr/>
          </p:nvSpPr>
          <p:spPr>
            <a:xfrm>
              <a:off x="3782180" y="1662187"/>
              <a:ext cx="7470538" cy="809852"/>
            </a:xfrm>
            <a:prstGeom prst="round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Promoter driven companies</a:t>
              </a:r>
            </a:p>
          </p:txBody>
        </p:sp>
      </p:grpSp>
      <p:grpSp>
        <p:nvGrpSpPr>
          <p:cNvPr id="45" name="Group 44">
            <a:extLst>
              <a:ext uri="{FF2B5EF4-FFF2-40B4-BE49-F238E27FC236}">
                <a16:creationId xmlns:a16="http://schemas.microsoft.com/office/drawing/2014/main" id="{53CB61BC-22F1-BDD9-B1A7-9824190C33CB}"/>
              </a:ext>
            </a:extLst>
          </p:cNvPr>
          <p:cNvGrpSpPr/>
          <p:nvPr/>
        </p:nvGrpSpPr>
        <p:grpSpPr>
          <a:xfrm>
            <a:off x="501650" y="2885959"/>
            <a:ext cx="10928349" cy="1221834"/>
            <a:chOff x="501650" y="2976775"/>
            <a:chExt cx="10928349" cy="1221834"/>
          </a:xfrm>
        </p:grpSpPr>
        <p:sp>
          <p:nvSpPr>
            <p:cNvPr id="32" name="Google Shape;1327;p42">
              <a:extLst>
                <a:ext uri="{FF2B5EF4-FFF2-40B4-BE49-F238E27FC236}">
                  <a16:creationId xmlns:a16="http://schemas.microsoft.com/office/drawing/2014/main" id="{EF9455C7-962A-A0D1-5BC1-921CCAC9B1E6}"/>
                </a:ext>
              </a:extLst>
            </p:cNvPr>
            <p:cNvSpPr/>
            <p:nvPr/>
          </p:nvSpPr>
          <p:spPr>
            <a:xfrm>
              <a:off x="2996118" y="3016330"/>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36" name="Google Shape;1332;p42">
              <a:extLst>
                <a:ext uri="{FF2B5EF4-FFF2-40B4-BE49-F238E27FC236}">
                  <a16:creationId xmlns:a16="http://schemas.microsoft.com/office/drawing/2014/main" id="{AF372B94-E8FA-2899-3247-B5BF29AB6FE8}"/>
                </a:ext>
              </a:extLst>
            </p:cNvPr>
            <p:cNvSpPr txBox="1"/>
            <p:nvPr/>
          </p:nvSpPr>
          <p:spPr>
            <a:xfrm>
              <a:off x="3782180" y="3182766"/>
              <a:ext cx="7470538" cy="809852"/>
            </a:xfrm>
            <a:prstGeom prst="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India is a top 3 country by GDP</a:t>
              </a:r>
            </a:p>
          </p:txBody>
        </p:sp>
        <p:sp>
          <p:nvSpPr>
            <p:cNvPr id="41" name="Google Shape;1328;p42">
              <a:extLst>
                <a:ext uri="{FF2B5EF4-FFF2-40B4-BE49-F238E27FC236}">
                  <a16:creationId xmlns:a16="http://schemas.microsoft.com/office/drawing/2014/main" id="{C37B8F94-29A6-C10E-49E6-DD63B6AEE818}"/>
                </a:ext>
              </a:extLst>
            </p:cNvPr>
            <p:cNvSpPr/>
            <p:nvPr/>
          </p:nvSpPr>
          <p:spPr>
            <a:xfrm>
              <a:off x="501650" y="2976775"/>
              <a:ext cx="3155950" cy="1221834"/>
            </a:xfrm>
            <a:prstGeom prst="homePlate">
              <a:avLst>
                <a:gd name="adj" fmla="val 20302"/>
              </a:avLst>
            </a:prstGeom>
            <a:solidFill>
              <a:schemeClr val="accent3"/>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GDP growth</a:t>
              </a:r>
              <a:endParaRPr kumimoji="0" b="1" i="0" u="none" strike="noStrike" kern="0" cap="none" spc="0" normalizeH="0" baseline="0" noProof="0" dirty="0">
                <a:ln>
                  <a:noFill/>
                </a:ln>
                <a:solidFill>
                  <a:schemeClr val="bg1"/>
                </a:solidFill>
                <a:effectLst/>
                <a:uLnTx/>
                <a:uFillTx/>
                <a:cs typeface="Arial"/>
                <a:sym typeface="Arial"/>
              </a:endParaRPr>
            </a:p>
          </p:txBody>
        </p:sp>
      </p:grpSp>
      <p:grpSp>
        <p:nvGrpSpPr>
          <p:cNvPr id="44" name="Group 43">
            <a:extLst>
              <a:ext uri="{FF2B5EF4-FFF2-40B4-BE49-F238E27FC236}">
                <a16:creationId xmlns:a16="http://schemas.microsoft.com/office/drawing/2014/main" id="{8C6F9D83-9297-469E-E6F9-A029A8664EDC}"/>
              </a:ext>
            </a:extLst>
          </p:cNvPr>
          <p:cNvGrpSpPr/>
          <p:nvPr/>
        </p:nvGrpSpPr>
        <p:grpSpPr>
          <a:xfrm>
            <a:off x="501650" y="4315721"/>
            <a:ext cx="10928349" cy="1221834"/>
            <a:chOff x="501650" y="4497354"/>
            <a:chExt cx="10928349" cy="1221834"/>
          </a:xfrm>
        </p:grpSpPr>
        <p:sp>
          <p:nvSpPr>
            <p:cNvPr id="37" name="Google Shape;1327;p42">
              <a:extLst>
                <a:ext uri="{FF2B5EF4-FFF2-40B4-BE49-F238E27FC236}">
                  <a16:creationId xmlns:a16="http://schemas.microsoft.com/office/drawing/2014/main" id="{E8249732-F47A-6788-FDFD-6F76A7D28BFA}"/>
                </a:ext>
              </a:extLst>
            </p:cNvPr>
            <p:cNvSpPr/>
            <p:nvPr/>
          </p:nvSpPr>
          <p:spPr>
            <a:xfrm>
              <a:off x="2996118" y="4536909"/>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40" name="Google Shape;1332;p42">
              <a:extLst>
                <a:ext uri="{FF2B5EF4-FFF2-40B4-BE49-F238E27FC236}">
                  <a16:creationId xmlns:a16="http://schemas.microsoft.com/office/drawing/2014/main" id="{431232EF-E146-6522-A973-6B77AAC70A28}"/>
                </a:ext>
              </a:extLst>
            </p:cNvPr>
            <p:cNvSpPr txBox="1"/>
            <p:nvPr/>
          </p:nvSpPr>
          <p:spPr>
            <a:xfrm>
              <a:off x="3782180" y="4703345"/>
              <a:ext cx="7470538" cy="809852"/>
            </a:xfrm>
            <a:prstGeom prst="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Growing startup base, means more investment opportunities</a:t>
              </a:r>
            </a:p>
          </p:txBody>
        </p:sp>
        <p:sp>
          <p:nvSpPr>
            <p:cNvPr id="42" name="Google Shape;1328;p42">
              <a:extLst>
                <a:ext uri="{FF2B5EF4-FFF2-40B4-BE49-F238E27FC236}">
                  <a16:creationId xmlns:a16="http://schemas.microsoft.com/office/drawing/2014/main" id="{FAA7791E-38E0-5C5B-52F5-6B912F4F8E1D}"/>
                </a:ext>
              </a:extLst>
            </p:cNvPr>
            <p:cNvSpPr/>
            <p:nvPr/>
          </p:nvSpPr>
          <p:spPr>
            <a:xfrm>
              <a:off x="501650" y="4497354"/>
              <a:ext cx="3155950" cy="1221834"/>
            </a:xfrm>
            <a:prstGeom prst="homePlate">
              <a:avLst>
                <a:gd name="adj" fmla="val 20302"/>
              </a:avLst>
            </a:prstGeom>
            <a:solidFill>
              <a:schemeClr val="accent6">
                <a:lumMod val="50000"/>
              </a:schemeClr>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Unicorn success story</a:t>
              </a:r>
              <a:endParaRPr kumimoji="0" b="1" i="0" u="none" strike="noStrike" kern="0" cap="none" spc="0" normalizeH="0" baseline="0" noProof="0" dirty="0">
                <a:ln>
                  <a:noFill/>
                </a:ln>
                <a:solidFill>
                  <a:schemeClr val="bg1"/>
                </a:solidFill>
                <a:effectLst/>
                <a:uLnTx/>
                <a:uFillTx/>
                <a:cs typeface="Arial"/>
                <a:sym typeface="Arial"/>
              </a:endParaRPr>
            </a:p>
          </p:txBody>
        </p:sp>
      </p:grpSp>
      <p:sp>
        <p:nvSpPr>
          <p:cNvPr id="3" name="Rectangle 2">
            <a:extLst>
              <a:ext uri="{FF2B5EF4-FFF2-40B4-BE49-F238E27FC236}">
                <a16:creationId xmlns:a16="http://schemas.microsoft.com/office/drawing/2014/main" id="{028AE256-5AE2-C8F5-0BAE-4273203C13D6}"/>
              </a:ext>
            </a:extLst>
          </p:cNvPr>
          <p:cNvSpPr/>
          <p:nvPr/>
        </p:nvSpPr>
        <p:spPr>
          <a:xfrm>
            <a:off x="0" y="1266826"/>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5BC03551-A7F7-4564-EBDC-AE814BCAD3EA}"/>
              </a:ext>
            </a:extLst>
          </p:cNvPr>
          <p:cNvSpPr/>
          <p:nvPr/>
        </p:nvSpPr>
        <p:spPr>
          <a:xfrm>
            <a:off x="6513840" y="5777944"/>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0537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working in India’s benefit?</a:t>
            </a:r>
            <a:endParaRPr lang="en-GB" dirty="0"/>
          </a:p>
        </p:txBody>
      </p:sp>
      <p:grpSp>
        <p:nvGrpSpPr>
          <p:cNvPr id="46" name="Group 45">
            <a:extLst>
              <a:ext uri="{FF2B5EF4-FFF2-40B4-BE49-F238E27FC236}">
                <a16:creationId xmlns:a16="http://schemas.microsoft.com/office/drawing/2014/main" id="{5A9F5061-3F00-9173-755E-956E3B85EDD3}"/>
              </a:ext>
            </a:extLst>
          </p:cNvPr>
          <p:cNvGrpSpPr/>
          <p:nvPr/>
        </p:nvGrpSpPr>
        <p:grpSpPr>
          <a:xfrm>
            <a:off x="501650" y="1456196"/>
            <a:ext cx="10928349" cy="1221834"/>
            <a:chOff x="501650" y="1456196"/>
            <a:chExt cx="10928349" cy="1221834"/>
          </a:xfrm>
        </p:grpSpPr>
        <p:sp>
          <p:nvSpPr>
            <p:cNvPr id="27" name="Google Shape;1327;p42">
              <a:extLst>
                <a:ext uri="{FF2B5EF4-FFF2-40B4-BE49-F238E27FC236}">
                  <a16:creationId xmlns:a16="http://schemas.microsoft.com/office/drawing/2014/main" id="{0A021AD6-831B-FF81-FA25-3C6BDAE06335}"/>
                </a:ext>
              </a:extLst>
            </p:cNvPr>
            <p:cNvSpPr/>
            <p:nvPr/>
          </p:nvSpPr>
          <p:spPr>
            <a:xfrm>
              <a:off x="2996118" y="1495751"/>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defTabSz="914400">
                <a:buClr>
                  <a:srgbClr val="000000"/>
                </a:buClr>
              </a:pPr>
              <a:endParaRPr sz="900" kern="0">
                <a:solidFill>
                  <a:srgbClr val="000000"/>
                </a:solidFill>
                <a:cs typeface="Arial"/>
                <a:sym typeface="Arial"/>
              </a:endParaRPr>
            </a:p>
          </p:txBody>
        </p:sp>
        <p:sp>
          <p:nvSpPr>
            <p:cNvPr id="28" name="Google Shape;1328;p42">
              <a:extLst>
                <a:ext uri="{FF2B5EF4-FFF2-40B4-BE49-F238E27FC236}">
                  <a16:creationId xmlns:a16="http://schemas.microsoft.com/office/drawing/2014/main" id="{A116A61E-09A6-B0E0-3144-20E394198EDA}"/>
                </a:ext>
              </a:extLst>
            </p:cNvPr>
            <p:cNvSpPr/>
            <p:nvPr/>
          </p:nvSpPr>
          <p:spPr>
            <a:xfrm>
              <a:off x="501650" y="1456196"/>
              <a:ext cx="3155950" cy="1221834"/>
            </a:xfrm>
            <a:prstGeom prst="homePlate">
              <a:avLst>
                <a:gd name="adj" fmla="val 20302"/>
              </a:avLst>
            </a:prstGeom>
            <a:solidFill>
              <a:schemeClr val="accent6">
                <a:lumMod val="50000"/>
              </a:schemeClr>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Demographic story</a:t>
              </a:r>
              <a:endParaRPr kumimoji="0" b="1" i="0" u="none" strike="noStrike" kern="0" cap="none" spc="0" normalizeH="0" baseline="0" noProof="0" dirty="0">
                <a:ln>
                  <a:noFill/>
                </a:ln>
                <a:solidFill>
                  <a:schemeClr val="bg1"/>
                </a:solidFill>
                <a:effectLst/>
                <a:uLnTx/>
                <a:uFillTx/>
                <a:cs typeface="Arial"/>
                <a:sym typeface="Arial"/>
              </a:endParaRPr>
            </a:p>
          </p:txBody>
        </p:sp>
        <p:sp>
          <p:nvSpPr>
            <p:cNvPr id="31" name="Google Shape;1332;p42">
              <a:extLst>
                <a:ext uri="{FF2B5EF4-FFF2-40B4-BE49-F238E27FC236}">
                  <a16:creationId xmlns:a16="http://schemas.microsoft.com/office/drawing/2014/main" id="{99E9B3F2-C316-54BB-F6B5-D896D5153FE0}"/>
                </a:ext>
              </a:extLst>
            </p:cNvPr>
            <p:cNvSpPr txBox="1"/>
            <p:nvPr/>
          </p:nvSpPr>
          <p:spPr>
            <a:xfrm>
              <a:off x="3782180" y="1662187"/>
              <a:ext cx="7470538" cy="809852"/>
            </a:xfrm>
            <a:prstGeom prst="round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Young population, change in spending habits and increasing consumerism</a:t>
              </a:r>
            </a:p>
          </p:txBody>
        </p:sp>
      </p:grpSp>
      <p:grpSp>
        <p:nvGrpSpPr>
          <p:cNvPr id="45" name="Group 44">
            <a:extLst>
              <a:ext uri="{FF2B5EF4-FFF2-40B4-BE49-F238E27FC236}">
                <a16:creationId xmlns:a16="http://schemas.microsoft.com/office/drawing/2014/main" id="{53CB61BC-22F1-BDD9-B1A7-9824190C33CB}"/>
              </a:ext>
            </a:extLst>
          </p:cNvPr>
          <p:cNvGrpSpPr/>
          <p:nvPr/>
        </p:nvGrpSpPr>
        <p:grpSpPr>
          <a:xfrm>
            <a:off x="501650" y="2885959"/>
            <a:ext cx="10928349" cy="1221834"/>
            <a:chOff x="501650" y="2976775"/>
            <a:chExt cx="10928349" cy="1221834"/>
          </a:xfrm>
        </p:grpSpPr>
        <p:sp>
          <p:nvSpPr>
            <p:cNvPr id="32" name="Google Shape;1327;p42">
              <a:extLst>
                <a:ext uri="{FF2B5EF4-FFF2-40B4-BE49-F238E27FC236}">
                  <a16:creationId xmlns:a16="http://schemas.microsoft.com/office/drawing/2014/main" id="{EF9455C7-962A-A0D1-5BC1-921CCAC9B1E6}"/>
                </a:ext>
              </a:extLst>
            </p:cNvPr>
            <p:cNvSpPr/>
            <p:nvPr/>
          </p:nvSpPr>
          <p:spPr>
            <a:xfrm>
              <a:off x="2996118" y="3016330"/>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36" name="Google Shape;1332;p42">
              <a:extLst>
                <a:ext uri="{FF2B5EF4-FFF2-40B4-BE49-F238E27FC236}">
                  <a16:creationId xmlns:a16="http://schemas.microsoft.com/office/drawing/2014/main" id="{AF372B94-E8FA-2899-3247-B5BF29AB6FE8}"/>
                </a:ext>
              </a:extLst>
            </p:cNvPr>
            <p:cNvSpPr txBox="1"/>
            <p:nvPr/>
          </p:nvSpPr>
          <p:spPr>
            <a:xfrm>
              <a:off x="3782180" y="3182766"/>
              <a:ext cx="7470538" cy="809852"/>
            </a:xfrm>
            <a:prstGeom prst="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CXOs at top MNCs native Indian </a:t>
              </a:r>
            </a:p>
          </p:txBody>
        </p:sp>
        <p:sp>
          <p:nvSpPr>
            <p:cNvPr id="41" name="Google Shape;1328;p42">
              <a:extLst>
                <a:ext uri="{FF2B5EF4-FFF2-40B4-BE49-F238E27FC236}">
                  <a16:creationId xmlns:a16="http://schemas.microsoft.com/office/drawing/2014/main" id="{C37B8F94-29A6-C10E-49E6-DD63B6AEE818}"/>
                </a:ext>
              </a:extLst>
            </p:cNvPr>
            <p:cNvSpPr/>
            <p:nvPr/>
          </p:nvSpPr>
          <p:spPr>
            <a:xfrm>
              <a:off x="501650" y="2976775"/>
              <a:ext cx="3155950" cy="1221834"/>
            </a:xfrm>
            <a:prstGeom prst="homePlate">
              <a:avLst>
                <a:gd name="adj" fmla="val 20302"/>
              </a:avLst>
            </a:prstGeom>
            <a:solidFill>
              <a:schemeClr val="accent3"/>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Indian century at CXO level</a:t>
              </a:r>
              <a:endParaRPr kumimoji="0" b="1" i="0" u="none" strike="noStrike" kern="0" cap="none" spc="0" normalizeH="0" baseline="0" noProof="0" dirty="0">
                <a:ln>
                  <a:noFill/>
                </a:ln>
                <a:solidFill>
                  <a:schemeClr val="bg1"/>
                </a:solidFill>
                <a:effectLst/>
                <a:uLnTx/>
                <a:uFillTx/>
                <a:cs typeface="Arial"/>
                <a:sym typeface="Arial"/>
              </a:endParaRPr>
            </a:p>
          </p:txBody>
        </p:sp>
      </p:grpSp>
      <p:grpSp>
        <p:nvGrpSpPr>
          <p:cNvPr id="44" name="Group 43">
            <a:extLst>
              <a:ext uri="{FF2B5EF4-FFF2-40B4-BE49-F238E27FC236}">
                <a16:creationId xmlns:a16="http://schemas.microsoft.com/office/drawing/2014/main" id="{8C6F9D83-9297-469E-E6F9-A029A8664EDC}"/>
              </a:ext>
            </a:extLst>
          </p:cNvPr>
          <p:cNvGrpSpPr/>
          <p:nvPr/>
        </p:nvGrpSpPr>
        <p:grpSpPr>
          <a:xfrm>
            <a:off x="501650" y="4315721"/>
            <a:ext cx="10928349" cy="1221834"/>
            <a:chOff x="501650" y="4497354"/>
            <a:chExt cx="10928349" cy="1221834"/>
          </a:xfrm>
        </p:grpSpPr>
        <p:sp>
          <p:nvSpPr>
            <p:cNvPr id="37" name="Google Shape;1327;p42">
              <a:extLst>
                <a:ext uri="{FF2B5EF4-FFF2-40B4-BE49-F238E27FC236}">
                  <a16:creationId xmlns:a16="http://schemas.microsoft.com/office/drawing/2014/main" id="{E8249732-F47A-6788-FDFD-6F76A7D28BFA}"/>
                </a:ext>
              </a:extLst>
            </p:cNvPr>
            <p:cNvSpPr/>
            <p:nvPr/>
          </p:nvSpPr>
          <p:spPr>
            <a:xfrm>
              <a:off x="2996118" y="4536909"/>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40" name="Google Shape;1332;p42">
              <a:extLst>
                <a:ext uri="{FF2B5EF4-FFF2-40B4-BE49-F238E27FC236}">
                  <a16:creationId xmlns:a16="http://schemas.microsoft.com/office/drawing/2014/main" id="{431232EF-E146-6522-A973-6B77AAC70A28}"/>
                </a:ext>
              </a:extLst>
            </p:cNvPr>
            <p:cNvSpPr txBox="1"/>
            <p:nvPr/>
          </p:nvSpPr>
          <p:spPr>
            <a:xfrm>
              <a:off x="3782180" y="4703345"/>
              <a:ext cx="7470538" cy="809852"/>
            </a:xfrm>
            <a:prstGeom prst="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PE investors with dry powder to invest, and M&amp;A trends of IPOs for exit and franchising</a:t>
              </a:r>
            </a:p>
          </p:txBody>
        </p:sp>
        <p:sp>
          <p:nvSpPr>
            <p:cNvPr id="42" name="Google Shape;1328;p42">
              <a:extLst>
                <a:ext uri="{FF2B5EF4-FFF2-40B4-BE49-F238E27FC236}">
                  <a16:creationId xmlns:a16="http://schemas.microsoft.com/office/drawing/2014/main" id="{FAA7791E-38E0-5C5B-52F5-6B912F4F8E1D}"/>
                </a:ext>
              </a:extLst>
            </p:cNvPr>
            <p:cNvSpPr/>
            <p:nvPr/>
          </p:nvSpPr>
          <p:spPr>
            <a:xfrm>
              <a:off x="501650" y="4497354"/>
              <a:ext cx="3155950" cy="1221834"/>
            </a:xfrm>
            <a:prstGeom prst="homePlate">
              <a:avLst>
                <a:gd name="adj" fmla="val 20302"/>
              </a:avLst>
            </a:prstGeom>
            <a:solidFill>
              <a:schemeClr val="accent6">
                <a:lumMod val="50000"/>
              </a:schemeClr>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Investment style</a:t>
              </a:r>
              <a:endParaRPr kumimoji="0" b="1" i="0" u="none" strike="noStrike" kern="0" cap="none" spc="0" normalizeH="0" baseline="0" noProof="0" dirty="0">
                <a:ln>
                  <a:noFill/>
                </a:ln>
                <a:solidFill>
                  <a:schemeClr val="bg1"/>
                </a:solidFill>
                <a:effectLst/>
                <a:uLnTx/>
                <a:uFillTx/>
                <a:cs typeface="Arial"/>
                <a:sym typeface="Arial"/>
              </a:endParaRPr>
            </a:p>
          </p:txBody>
        </p:sp>
      </p:grpSp>
      <p:sp>
        <p:nvSpPr>
          <p:cNvPr id="47" name="Rectangle 46">
            <a:extLst>
              <a:ext uri="{FF2B5EF4-FFF2-40B4-BE49-F238E27FC236}">
                <a16:creationId xmlns:a16="http://schemas.microsoft.com/office/drawing/2014/main" id="{B75D22D9-5661-3A75-580B-B4D2A453FC92}"/>
              </a:ext>
            </a:extLst>
          </p:cNvPr>
          <p:cNvSpPr/>
          <p:nvPr/>
        </p:nvSpPr>
        <p:spPr>
          <a:xfrm>
            <a:off x="0" y="1266826"/>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id="{F1125AD9-8A63-10A0-09EB-F88E9D8E0C0C}"/>
              </a:ext>
            </a:extLst>
          </p:cNvPr>
          <p:cNvSpPr/>
          <p:nvPr/>
        </p:nvSpPr>
        <p:spPr>
          <a:xfrm>
            <a:off x="6513840" y="5777944"/>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352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working in India’s benefit?</a:t>
            </a:r>
            <a:endParaRPr lang="en-GB" dirty="0"/>
          </a:p>
        </p:txBody>
      </p:sp>
      <p:grpSp>
        <p:nvGrpSpPr>
          <p:cNvPr id="46" name="Group 45">
            <a:extLst>
              <a:ext uri="{FF2B5EF4-FFF2-40B4-BE49-F238E27FC236}">
                <a16:creationId xmlns:a16="http://schemas.microsoft.com/office/drawing/2014/main" id="{5A9F5061-3F00-9173-755E-956E3B85EDD3}"/>
              </a:ext>
            </a:extLst>
          </p:cNvPr>
          <p:cNvGrpSpPr/>
          <p:nvPr/>
        </p:nvGrpSpPr>
        <p:grpSpPr>
          <a:xfrm>
            <a:off x="501650" y="1456196"/>
            <a:ext cx="10928349" cy="1221834"/>
            <a:chOff x="501650" y="1456196"/>
            <a:chExt cx="10928349" cy="1221834"/>
          </a:xfrm>
        </p:grpSpPr>
        <p:sp>
          <p:nvSpPr>
            <p:cNvPr id="27" name="Google Shape;1327;p42">
              <a:extLst>
                <a:ext uri="{FF2B5EF4-FFF2-40B4-BE49-F238E27FC236}">
                  <a16:creationId xmlns:a16="http://schemas.microsoft.com/office/drawing/2014/main" id="{0A021AD6-831B-FF81-FA25-3C6BDAE06335}"/>
                </a:ext>
              </a:extLst>
            </p:cNvPr>
            <p:cNvSpPr/>
            <p:nvPr/>
          </p:nvSpPr>
          <p:spPr>
            <a:xfrm>
              <a:off x="2996118" y="1495751"/>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defTabSz="914400">
                <a:buClr>
                  <a:srgbClr val="000000"/>
                </a:buClr>
              </a:pPr>
              <a:endParaRPr sz="900" kern="0">
                <a:solidFill>
                  <a:srgbClr val="000000"/>
                </a:solidFill>
                <a:cs typeface="Arial"/>
                <a:sym typeface="Arial"/>
              </a:endParaRPr>
            </a:p>
          </p:txBody>
        </p:sp>
        <p:sp>
          <p:nvSpPr>
            <p:cNvPr id="28" name="Google Shape;1328;p42">
              <a:extLst>
                <a:ext uri="{FF2B5EF4-FFF2-40B4-BE49-F238E27FC236}">
                  <a16:creationId xmlns:a16="http://schemas.microsoft.com/office/drawing/2014/main" id="{A116A61E-09A6-B0E0-3144-20E394198EDA}"/>
                </a:ext>
              </a:extLst>
            </p:cNvPr>
            <p:cNvSpPr/>
            <p:nvPr/>
          </p:nvSpPr>
          <p:spPr>
            <a:xfrm>
              <a:off x="501650" y="1456196"/>
              <a:ext cx="3155950" cy="1221834"/>
            </a:xfrm>
            <a:prstGeom prst="homePlate">
              <a:avLst>
                <a:gd name="adj" fmla="val 20302"/>
              </a:avLst>
            </a:prstGeom>
            <a:solidFill>
              <a:schemeClr val="accent6">
                <a:lumMod val="50000"/>
              </a:schemeClr>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Political stability</a:t>
              </a:r>
              <a:endParaRPr kumimoji="0" b="1" i="0" u="none" strike="noStrike" kern="0" cap="none" spc="0" normalizeH="0" baseline="0" noProof="0" dirty="0">
                <a:ln>
                  <a:noFill/>
                </a:ln>
                <a:solidFill>
                  <a:schemeClr val="bg1"/>
                </a:solidFill>
                <a:effectLst/>
                <a:uLnTx/>
                <a:uFillTx/>
                <a:cs typeface="Arial"/>
                <a:sym typeface="Arial"/>
              </a:endParaRPr>
            </a:p>
          </p:txBody>
        </p:sp>
        <p:sp>
          <p:nvSpPr>
            <p:cNvPr id="31" name="Google Shape;1332;p42">
              <a:extLst>
                <a:ext uri="{FF2B5EF4-FFF2-40B4-BE49-F238E27FC236}">
                  <a16:creationId xmlns:a16="http://schemas.microsoft.com/office/drawing/2014/main" id="{99E9B3F2-C316-54BB-F6B5-D896D5153FE0}"/>
                </a:ext>
              </a:extLst>
            </p:cNvPr>
            <p:cNvSpPr txBox="1"/>
            <p:nvPr/>
          </p:nvSpPr>
          <p:spPr>
            <a:xfrm>
              <a:off x="3782180" y="1662187"/>
              <a:ext cx="7470538" cy="809852"/>
            </a:xfrm>
            <a:prstGeom prst="round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Arguably one major party, 2024 general elections unlikely to change the dynamics</a:t>
              </a:r>
            </a:p>
          </p:txBody>
        </p:sp>
      </p:grpSp>
      <p:grpSp>
        <p:nvGrpSpPr>
          <p:cNvPr id="45" name="Group 44">
            <a:extLst>
              <a:ext uri="{FF2B5EF4-FFF2-40B4-BE49-F238E27FC236}">
                <a16:creationId xmlns:a16="http://schemas.microsoft.com/office/drawing/2014/main" id="{53CB61BC-22F1-BDD9-B1A7-9824190C33CB}"/>
              </a:ext>
            </a:extLst>
          </p:cNvPr>
          <p:cNvGrpSpPr/>
          <p:nvPr/>
        </p:nvGrpSpPr>
        <p:grpSpPr>
          <a:xfrm>
            <a:off x="501650" y="2885959"/>
            <a:ext cx="10928349" cy="1221834"/>
            <a:chOff x="501650" y="2976775"/>
            <a:chExt cx="10928349" cy="1221834"/>
          </a:xfrm>
        </p:grpSpPr>
        <p:sp>
          <p:nvSpPr>
            <p:cNvPr id="32" name="Google Shape;1327;p42">
              <a:extLst>
                <a:ext uri="{FF2B5EF4-FFF2-40B4-BE49-F238E27FC236}">
                  <a16:creationId xmlns:a16="http://schemas.microsoft.com/office/drawing/2014/main" id="{EF9455C7-962A-A0D1-5BC1-921CCAC9B1E6}"/>
                </a:ext>
              </a:extLst>
            </p:cNvPr>
            <p:cNvSpPr/>
            <p:nvPr/>
          </p:nvSpPr>
          <p:spPr>
            <a:xfrm>
              <a:off x="2996118" y="3016330"/>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36" name="Google Shape;1332;p42">
              <a:extLst>
                <a:ext uri="{FF2B5EF4-FFF2-40B4-BE49-F238E27FC236}">
                  <a16:creationId xmlns:a16="http://schemas.microsoft.com/office/drawing/2014/main" id="{AF372B94-E8FA-2899-3247-B5BF29AB6FE8}"/>
                </a:ext>
              </a:extLst>
            </p:cNvPr>
            <p:cNvSpPr txBox="1"/>
            <p:nvPr/>
          </p:nvSpPr>
          <p:spPr>
            <a:xfrm>
              <a:off x="3782180" y="3182766"/>
              <a:ext cx="7470538" cy="809852"/>
            </a:xfrm>
            <a:prstGeom prst="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Right from Ukraine to Taiwan to India’s border issues with China</a:t>
              </a:r>
            </a:p>
          </p:txBody>
        </p:sp>
        <p:sp>
          <p:nvSpPr>
            <p:cNvPr id="41" name="Google Shape;1328;p42">
              <a:extLst>
                <a:ext uri="{FF2B5EF4-FFF2-40B4-BE49-F238E27FC236}">
                  <a16:creationId xmlns:a16="http://schemas.microsoft.com/office/drawing/2014/main" id="{C37B8F94-29A6-C10E-49E6-DD63B6AEE818}"/>
                </a:ext>
              </a:extLst>
            </p:cNvPr>
            <p:cNvSpPr/>
            <p:nvPr/>
          </p:nvSpPr>
          <p:spPr>
            <a:xfrm>
              <a:off x="501650" y="2976775"/>
              <a:ext cx="3155950" cy="1221834"/>
            </a:xfrm>
            <a:prstGeom prst="homePlate">
              <a:avLst>
                <a:gd name="adj" fmla="val 20302"/>
              </a:avLst>
            </a:prstGeom>
            <a:solidFill>
              <a:schemeClr val="accent3"/>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Geopolitics</a:t>
              </a:r>
              <a:endParaRPr kumimoji="0" b="1" i="0" u="none" strike="noStrike" kern="0" cap="none" spc="0" normalizeH="0" baseline="0" noProof="0" dirty="0">
                <a:ln>
                  <a:noFill/>
                </a:ln>
                <a:solidFill>
                  <a:schemeClr val="bg1"/>
                </a:solidFill>
                <a:effectLst/>
                <a:uLnTx/>
                <a:uFillTx/>
                <a:cs typeface="Arial"/>
                <a:sym typeface="Arial"/>
              </a:endParaRPr>
            </a:p>
          </p:txBody>
        </p:sp>
      </p:grpSp>
      <p:grpSp>
        <p:nvGrpSpPr>
          <p:cNvPr id="44" name="Group 43">
            <a:extLst>
              <a:ext uri="{FF2B5EF4-FFF2-40B4-BE49-F238E27FC236}">
                <a16:creationId xmlns:a16="http://schemas.microsoft.com/office/drawing/2014/main" id="{8C6F9D83-9297-469E-E6F9-A029A8664EDC}"/>
              </a:ext>
            </a:extLst>
          </p:cNvPr>
          <p:cNvGrpSpPr/>
          <p:nvPr/>
        </p:nvGrpSpPr>
        <p:grpSpPr>
          <a:xfrm>
            <a:off x="501650" y="4315721"/>
            <a:ext cx="10928349" cy="1221834"/>
            <a:chOff x="501650" y="4497354"/>
            <a:chExt cx="10928349" cy="1221834"/>
          </a:xfrm>
        </p:grpSpPr>
        <p:sp>
          <p:nvSpPr>
            <p:cNvPr id="37" name="Google Shape;1327;p42">
              <a:extLst>
                <a:ext uri="{FF2B5EF4-FFF2-40B4-BE49-F238E27FC236}">
                  <a16:creationId xmlns:a16="http://schemas.microsoft.com/office/drawing/2014/main" id="{E8249732-F47A-6788-FDFD-6F76A7D28BFA}"/>
                </a:ext>
              </a:extLst>
            </p:cNvPr>
            <p:cNvSpPr/>
            <p:nvPr/>
          </p:nvSpPr>
          <p:spPr>
            <a:xfrm>
              <a:off x="2996118" y="4536909"/>
              <a:ext cx="8433881" cy="1142724"/>
            </a:xfrm>
            <a:prstGeom prst="roundRect">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cs typeface="Arial"/>
                <a:sym typeface="Arial"/>
              </a:endParaRPr>
            </a:p>
          </p:txBody>
        </p:sp>
        <p:sp>
          <p:nvSpPr>
            <p:cNvPr id="40" name="Google Shape;1332;p42">
              <a:extLst>
                <a:ext uri="{FF2B5EF4-FFF2-40B4-BE49-F238E27FC236}">
                  <a16:creationId xmlns:a16="http://schemas.microsoft.com/office/drawing/2014/main" id="{431232EF-E146-6522-A973-6B77AAC70A28}"/>
                </a:ext>
              </a:extLst>
            </p:cNvPr>
            <p:cNvSpPr txBox="1"/>
            <p:nvPr/>
          </p:nvSpPr>
          <p:spPr>
            <a:xfrm>
              <a:off x="3782180" y="4703345"/>
              <a:ext cx="7470538" cy="809852"/>
            </a:xfrm>
            <a:prstGeom prst="rect">
              <a:avLst/>
            </a:prstGeom>
            <a:noFill/>
            <a:ln>
              <a:noFill/>
            </a:ln>
          </p:spPr>
          <p:txBody>
            <a:bodyPr spcFirstLastPara="1" wrap="square" lIns="91425" tIns="91425" rIns="91425" bIns="91425" anchor="ctr" anchorCtr="0">
              <a:noAutofit/>
            </a:bodyPr>
            <a:lstStyle/>
            <a:p>
              <a:pPr defTabSz="914400">
                <a:lnSpc>
                  <a:spcPct val="109000"/>
                </a:lnSpc>
                <a:buClr>
                  <a:srgbClr val="000000"/>
                </a:buClr>
                <a:defRPr/>
              </a:pPr>
              <a:r>
                <a:rPr lang="en-US" kern="0" dirty="0">
                  <a:solidFill>
                    <a:schemeClr val="tx1">
                      <a:lumMod val="95000"/>
                      <a:lumOff val="5000"/>
                    </a:schemeClr>
                  </a:solidFill>
                  <a:sym typeface="Fira Sans Extra Condensed Medium"/>
                </a:rPr>
                <a:t>MCA </a:t>
              </a:r>
              <a:r>
                <a:rPr lang="en-US" kern="0" dirty="0" err="1">
                  <a:solidFill>
                    <a:schemeClr val="tx1">
                      <a:lumMod val="95000"/>
                      <a:lumOff val="5000"/>
                    </a:schemeClr>
                  </a:solidFill>
                  <a:sym typeface="Fira Sans Extra Condensed Medium"/>
                </a:rPr>
                <a:t>digitising</a:t>
              </a:r>
              <a:r>
                <a:rPr lang="en-US" kern="0" dirty="0">
                  <a:solidFill>
                    <a:schemeClr val="tx1">
                      <a:lumMod val="95000"/>
                      <a:lumOff val="5000"/>
                    </a:schemeClr>
                  </a:solidFill>
                  <a:sym typeface="Fira Sans Extra Condensed Medium"/>
                </a:rPr>
                <a:t> for EODB, RBI </a:t>
              </a:r>
              <a:r>
                <a:rPr lang="en-US" kern="0" dirty="0" err="1">
                  <a:solidFill>
                    <a:schemeClr val="tx1">
                      <a:lumMod val="95000"/>
                      <a:lumOff val="5000"/>
                    </a:schemeClr>
                  </a:solidFill>
                  <a:sym typeface="Fira Sans Extra Condensed Medium"/>
                </a:rPr>
                <a:t>liberalising</a:t>
              </a:r>
              <a:r>
                <a:rPr lang="en-US" kern="0" dirty="0">
                  <a:solidFill>
                    <a:schemeClr val="tx1">
                      <a:lumMod val="95000"/>
                      <a:lumOff val="5000"/>
                    </a:schemeClr>
                  </a:solidFill>
                  <a:sym typeface="Fira Sans Extra Condensed Medium"/>
                </a:rPr>
                <a:t>, CCI revised regime and SEBI at governance forefront with 20+ consultation papers in 2023</a:t>
              </a:r>
            </a:p>
          </p:txBody>
        </p:sp>
        <p:sp>
          <p:nvSpPr>
            <p:cNvPr id="42" name="Google Shape;1328;p42">
              <a:extLst>
                <a:ext uri="{FF2B5EF4-FFF2-40B4-BE49-F238E27FC236}">
                  <a16:creationId xmlns:a16="http://schemas.microsoft.com/office/drawing/2014/main" id="{FAA7791E-38E0-5C5B-52F5-6B912F4F8E1D}"/>
                </a:ext>
              </a:extLst>
            </p:cNvPr>
            <p:cNvSpPr/>
            <p:nvPr/>
          </p:nvSpPr>
          <p:spPr>
            <a:xfrm>
              <a:off x="501650" y="4497354"/>
              <a:ext cx="3155950" cy="1221834"/>
            </a:xfrm>
            <a:prstGeom prst="homePlate">
              <a:avLst>
                <a:gd name="adj" fmla="val 20302"/>
              </a:avLst>
            </a:prstGeom>
            <a:solidFill>
              <a:schemeClr val="accent6">
                <a:lumMod val="50000"/>
              </a:schemeClr>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lvl="0" defTabSz="914400">
                <a:lnSpc>
                  <a:spcPct val="109000"/>
                </a:lnSpc>
                <a:buClr>
                  <a:srgbClr val="000000"/>
                </a:buClr>
                <a:defRPr/>
              </a:pPr>
              <a:r>
                <a:rPr lang="en-US" b="1" kern="0" dirty="0">
                  <a:solidFill>
                    <a:schemeClr val="bg1"/>
                  </a:solidFill>
                  <a:ea typeface="Fira Sans Extra Condensed Medium"/>
                  <a:cs typeface="Fira Sans Extra Condensed Medium"/>
                  <a:sym typeface="Fira Sans Extra Condensed Medium"/>
                </a:rPr>
                <a:t>Proactive regulators</a:t>
              </a:r>
              <a:endParaRPr kumimoji="0" b="1" i="0" u="none" strike="noStrike" kern="0" cap="none" spc="0" normalizeH="0" baseline="0" noProof="0" dirty="0">
                <a:ln>
                  <a:noFill/>
                </a:ln>
                <a:solidFill>
                  <a:schemeClr val="bg1"/>
                </a:solidFill>
                <a:effectLst/>
                <a:uLnTx/>
                <a:uFillTx/>
                <a:cs typeface="Arial"/>
                <a:sym typeface="Arial"/>
              </a:endParaRPr>
            </a:p>
          </p:txBody>
        </p:sp>
      </p:grpSp>
      <p:sp>
        <p:nvSpPr>
          <p:cNvPr id="3" name="Rectangle 2">
            <a:extLst>
              <a:ext uri="{FF2B5EF4-FFF2-40B4-BE49-F238E27FC236}">
                <a16:creationId xmlns:a16="http://schemas.microsoft.com/office/drawing/2014/main" id="{F688E678-C902-74F7-F44A-B5DF1504C190}"/>
              </a:ext>
            </a:extLst>
          </p:cNvPr>
          <p:cNvSpPr/>
          <p:nvPr/>
        </p:nvSpPr>
        <p:spPr>
          <a:xfrm>
            <a:off x="0" y="1266826"/>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71A28967-731E-5C29-886B-D25578A5F122}"/>
              </a:ext>
            </a:extLst>
          </p:cNvPr>
          <p:cNvSpPr/>
          <p:nvPr/>
        </p:nvSpPr>
        <p:spPr>
          <a:xfrm>
            <a:off x="6513840" y="5777944"/>
            <a:ext cx="4035972" cy="45720"/>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9252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outdoor, web, hand&#10;&#10;Description automatically generated">
            <a:extLst>
              <a:ext uri="{FF2B5EF4-FFF2-40B4-BE49-F238E27FC236}">
                <a16:creationId xmlns:a16="http://schemas.microsoft.com/office/drawing/2014/main" id="{0A0DF4BC-AF60-10EE-F517-67BBF8F75754}"/>
              </a:ext>
            </a:extLst>
          </p:cNvPr>
          <p:cNvPicPr>
            <a:picLocks noChangeAspect="1"/>
          </p:cNvPicPr>
          <p:nvPr/>
        </p:nvPicPr>
        <p:blipFill rotWithShape="1">
          <a:blip r:embed="rId2">
            <a:extLst>
              <a:ext uri="{28A0092B-C50C-407E-A947-70E740481C1C}">
                <a14:useLocalDpi xmlns:a14="http://schemas.microsoft.com/office/drawing/2010/main" val="0"/>
              </a:ext>
            </a:extLst>
          </a:blip>
          <a:srcRect t="5561" b="8095"/>
          <a:stretch/>
        </p:blipFill>
        <p:spPr>
          <a:xfrm>
            <a:off x="0" y="0"/>
            <a:ext cx="12192000" cy="5486400"/>
          </a:xfrm>
          <a:custGeom>
            <a:avLst/>
            <a:gdLst>
              <a:gd name="connsiteX0" fmla="*/ 0 w 12192000"/>
              <a:gd name="connsiteY0" fmla="*/ 0 h 5486400"/>
              <a:gd name="connsiteX1" fmla="*/ 12192000 w 12192000"/>
              <a:gd name="connsiteY1" fmla="*/ 0 h 5486400"/>
              <a:gd name="connsiteX2" fmla="*/ 12192000 w 12192000"/>
              <a:gd name="connsiteY2" fmla="*/ 5486400 h 5486400"/>
              <a:gd name="connsiteX3" fmla="*/ 0 w 121920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2192000" h="5486400">
                <a:moveTo>
                  <a:pt x="0" y="0"/>
                </a:moveTo>
                <a:lnTo>
                  <a:pt x="12192000" y="0"/>
                </a:lnTo>
                <a:lnTo>
                  <a:pt x="12192000" y="5486400"/>
                </a:lnTo>
                <a:lnTo>
                  <a:pt x="0" y="5486400"/>
                </a:lnTo>
                <a:close/>
              </a:path>
            </a:pathLst>
          </a:custGeom>
        </p:spPr>
      </p:pic>
      <p:sp>
        <p:nvSpPr>
          <p:cNvPr id="11" name="Title 1">
            <a:extLst>
              <a:ext uri="{FF2B5EF4-FFF2-40B4-BE49-F238E27FC236}">
                <a16:creationId xmlns:a16="http://schemas.microsoft.com/office/drawing/2014/main" id="{971A4765-4610-2158-2B51-6DCE0C07A96B}"/>
              </a:ext>
            </a:extLst>
          </p:cNvPr>
          <p:cNvSpPr txBox="1">
            <a:spLocks/>
          </p:cNvSpPr>
          <p:nvPr/>
        </p:nvSpPr>
        <p:spPr>
          <a:xfrm>
            <a:off x="0" y="4312920"/>
            <a:ext cx="12192000" cy="822960"/>
          </a:xfrm>
          <a:prstGeom prst="rect">
            <a:avLst/>
          </a:prstGeom>
          <a:solidFill>
            <a:schemeClr val="tx1">
              <a:alpha val="66000"/>
            </a:schemeClr>
          </a:solidFill>
        </p:spPr>
        <p:txBody>
          <a:bodyPr vert="horz" lIns="0" tIns="45720" rIns="0" bIns="45720" rtlCol="0" anchor="ctr">
            <a:noAutofit/>
          </a:bodyPr>
          <a:lstStyle>
            <a:lvl1pPr algn="ctr" defTabSz="914400" rtl="0" eaLnBrk="1" latinLnBrk="0" hangingPunct="1">
              <a:lnSpc>
                <a:spcPct val="109000"/>
              </a:lnSpc>
              <a:spcBef>
                <a:spcPct val="0"/>
              </a:spcBef>
              <a:buNone/>
              <a:defRPr lang="en-US" sz="3200" b="1" kern="1200" cap="all" baseline="0" dirty="0">
                <a:solidFill>
                  <a:schemeClr val="accent3">
                    <a:lumMod val="75000"/>
                  </a:schemeClr>
                </a:solidFill>
                <a:latin typeface="+mj-lt"/>
                <a:ea typeface="+mj-ea"/>
                <a:cs typeface="+mj-cs"/>
              </a:defRPr>
            </a:lvl1pPr>
          </a:lstStyle>
          <a:p>
            <a:r>
              <a:rPr lang="en-US" sz="3600" dirty="0">
                <a:solidFill>
                  <a:schemeClr val="bg1"/>
                </a:solidFill>
              </a:rPr>
              <a:t>Future of deal making in India</a:t>
            </a:r>
          </a:p>
        </p:txBody>
      </p:sp>
      <p:sp>
        <p:nvSpPr>
          <p:cNvPr id="16" name="Title 15">
            <a:extLst>
              <a:ext uri="{FF2B5EF4-FFF2-40B4-BE49-F238E27FC236}">
                <a16:creationId xmlns:a16="http://schemas.microsoft.com/office/drawing/2014/main" id="{5B4B6668-6E75-7601-868C-0522EACA9CA9}"/>
              </a:ext>
            </a:extLst>
          </p:cNvPr>
          <p:cNvSpPr>
            <a:spLocks noGrp="1"/>
          </p:cNvSpPr>
          <p:nvPr>
            <p:ph type="title"/>
          </p:nvPr>
        </p:nvSpPr>
        <p:spPr/>
        <p:txBody>
          <a:bodyPr/>
          <a:lstStyle/>
          <a:p>
            <a:r>
              <a:rPr lang="en-US" dirty="0"/>
              <a:t> </a:t>
            </a:r>
            <a:endParaRPr lang="en-IN" dirty="0"/>
          </a:p>
        </p:txBody>
      </p:sp>
    </p:spTree>
    <p:extLst>
      <p:ext uri="{BB962C8B-B14F-4D97-AF65-F5344CB8AC3E}">
        <p14:creationId xmlns:p14="http://schemas.microsoft.com/office/powerpoint/2010/main" val="170497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deal making in India</a:t>
            </a:r>
            <a:endParaRPr lang="en-GB" dirty="0"/>
          </a:p>
        </p:txBody>
      </p:sp>
      <p:sp>
        <p:nvSpPr>
          <p:cNvPr id="9" name="Rectangle 8">
            <a:extLst>
              <a:ext uri="{FF2B5EF4-FFF2-40B4-BE49-F238E27FC236}">
                <a16:creationId xmlns:a16="http://schemas.microsoft.com/office/drawing/2014/main" id="{7E97D8F1-1CD3-1F90-6975-0E0260B0F6DC}"/>
              </a:ext>
            </a:extLst>
          </p:cNvPr>
          <p:cNvSpPr/>
          <p:nvPr/>
        </p:nvSpPr>
        <p:spPr>
          <a:xfrm>
            <a:off x="0" y="1266826"/>
            <a:ext cx="4035972" cy="45720"/>
          </a:xfrm>
          <a:prstGeom prst="rect">
            <a:avLst/>
          </a:prstGeom>
          <a:solidFill>
            <a:srgbClr val="EE5F8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660CFFEB-5000-0261-AEBA-3C0D73D85FE6}"/>
              </a:ext>
            </a:extLst>
          </p:cNvPr>
          <p:cNvSpPr/>
          <p:nvPr/>
        </p:nvSpPr>
        <p:spPr>
          <a:xfrm>
            <a:off x="6513840" y="5777944"/>
            <a:ext cx="4035972" cy="45720"/>
          </a:xfrm>
          <a:prstGeom prst="rect">
            <a:avLst/>
          </a:prstGeom>
          <a:solidFill>
            <a:srgbClr val="EE5F8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4206A191-0190-E668-75B2-A0CEB739D352}"/>
              </a:ext>
            </a:extLst>
          </p:cNvPr>
          <p:cNvSpPr/>
          <p:nvPr/>
        </p:nvSpPr>
        <p:spPr>
          <a:xfrm>
            <a:off x="4676917" y="2178388"/>
            <a:ext cx="1403224" cy="1325644"/>
          </a:xfrm>
          <a:prstGeom prst="rect">
            <a:avLst/>
          </a:prstGeom>
          <a:gradFill>
            <a:gsLst>
              <a:gs pos="0">
                <a:schemeClr val="accent6">
                  <a:lumMod val="50000"/>
                </a:schemeClr>
              </a:gs>
              <a:gs pos="50000">
                <a:schemeClr val="accent6">
                  <a:lumMod val="75000"/>
                </a:schemeClr>
              </a:gs>
              <a:gs pos="100000">
                <a:schemeClr val="accent6">
                  <a:lumMod val="5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01</a:t>
            </a:r>
            <a:endParaRPr lang="en-IN" sz="2000" dirty="0"/>
          </a:p>
        </p:txBody>
      </p:sp>
      <p:sp>
        <p:nvSpPr>
          <p:cNvPr id="5" name="Rectangle 4">
            <a:extLst>
              <a:ext uri="{FF2B5EF4-FFF2-40B4-BE49-F238E27FC236}">
                <a16:creationId xmlns:a16="http://schemas.microsoft.com/office/drawing/2014/main" id="{67D453CB-1195-9B3B-AC6D-40B3031CE8A4}"/>
              </a:ext>
            </a:extLst>
          </p:cNvPr>
          <p:cNvSpPr/>
          <p:nvPr/>
        </p:nvSpPr>
        <p:spPr>
          <a:xfrm>
            <a:off x="6282488" y="2448363"/>
            <a:ext cx="1064891" cy="100601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02</a:t>
            </a:r>
            <a:endParaRPr lang="en-IN" sz="2000" dirty="0"/>
          </a:p>
        </p:txBody>
      </p:sp>
      <p:sp>
        <p:nvSpPr>
          <p:cNvPr id="6" name="Rectangle 5">
            <a:extLst>
              <a:ext uri="{FF2B5EF4-FFF2-40B4-BE49-F238E27FC236}">
                <a16:creationId xmlns:a16="http://schemas.microsoft.com/office/drawing/2014/main" id="{935BCDEB-A6AE-CC63-1395-EF5F1E572370}"/>
              </a:ext>
            </a:extLst>
          </p:cNvPr>
          <p:cNvSpPr/>
          <p:nvPr/>
        </p:nvSpPr>
        <p:spPr>
          <a:xfrm>
            <a:off x="4936756" y="3697980"/>
            <a:ext cx="1064891" cy="100601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03</a:t>
            </a:r>
            <a:endParaRPr lang="en-IN" sz="2000" dirty="0"/>
          </a:p>
        </p:txBody>
      </p:sp>
      <p:sp>
        <p:nvSpPr>
          <p:cNvPr id="7" name="Rectangle 6">
            <a:extLst>
              <a:ext uri="{FF2B5EF4-FFF2-40B4-BE49-F238E27FC236}">
                <a16:creationId xmlns:a16="http://schemas.microsoft.com/office/drawing/2014/main" id="{04B3CA9B-875E-0B83-20F1-8F0C44DBB778}"/>
              </a:ext>
            </a:extLst>
          </p:cNvPr>
          <p:cNvSpPr/>
          <p:nvPr/>
        </p:nvSpPr>
        <p:spPr>
          <a:xfrm>
            <a:off x="6200925" y="3666204"/>
            <a:ext cx="1403224" cy="1325644"/>
          </a:xfrm>
          <a:prstGeom prst="rect">
            <a:avLst/>
          </a:prstGeom>
          <a:gradFill>
            <a:gsLst>
              <a:gs pos="0">
                <a:schemeClr val="accent6">
                  <a:lumMod val="50000"/>
                </a:schemeClr>
              </a:gs>
              <a:gs pos="50000">
                <a:schemeClr val="accent6">
                  <a:lumMod val="75000"/>
                </a:schemeClr>
              </a:gs>
              <a:gs pos="100000">
                <a:schemeClr val="accent6">
                  <a:lumMod val="5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04</a:t>
            </a:r>
            <a:endParaRPr lang="en-IN" sz="2000" dirty="0"/>
          </a:p>
        </p:txBody>
      </p:sp>
      <p:sp>
        <p:nvSpPr>
          <p:cNvPr id="11" name="TextBox 10">
            <a:extLst>
              <a:ext uri="{FF2B5EF4-FFF2-40B4-BE49-F238E27FC236}">
                <a16:creationId xmlns:a16="http://schemas.microsoft.com/office/drawing/2014/main" id="{9A65BF79-67AA-27FF-1C88-4A5ECF7F232C}"/>
              </a:ext>
            </a:extLst>
          </p:cNvPr>
          <p:cNvSpPr txBox="1"/>
          <p:nvPr/>
        </p:nvSpPr>
        <p:spPr>
          <a:xfrm>
            <a:off x="501650" y="2258391"/>
            <a:ext cx="4074093" cy="993249"/>
          </a:xfrm>
          <a:prstGeom prst="rect">
            <a:avLst/>
          </a:prstGeom>
          <a:solidFill>
            <a:schemeClr val="bg1"/>
          </a:solidFill>
          <a:effectLst/>
        </p:spPr>
        <p:txBody>
          <a:bodyPr wrap="square" lIns="0" rIns="0" rtlCol="0" anchor="ctr">
            <a:noAutofit/>
          </a:bodyPr>
          <a:lstStyle/>
          <a:p>
            <a:pPr algn="ctr">
              <a:lnSpc>
                <a:spcPct val="120000"/>
              </a:lnSpc>
              <a:spcAft>
                <a:spcPts val="600"/>
              </a:spcAft>
            </a:pPr>
            <a:r>
              <a:rPr lang="en-US" sz="2000" b="1" dirty="0">
                <a:solidFill>
                  <a:schemeClr val="accent6">
                    <a:lumMod val="50000"/>
                  </a:schemeClr>
                </a:solidFill>
                <a:ea typeface="Cambria" panose="02040503050406030204" pitchFamily="18" charset="0"/>
                <a:cs typeface="Times New Roman" panose="02020603050405020304" pitchFamily="18" charset="0"/>
              </a:rPr>
              <a:t>Changes palatable for investment</a:t>
            </a:r>
          </a:p>
        </p:txBody>
      </p:sp>
      <p:sp>
        <p:nvSpPr>
          <p:cNvPr id="12" name="TextBox 11">
            <a:extLst>
              <a:ext uri="{FF2B5EF4-FFF2-40B4-BE49-F238E27FC236}">
                <a16:creationId xmlns:a16="http://schemas.microsoft.com/office/drawing/2014/main" id="{A4D86D43-823F-744A-AD4F-65EC1B6B0C8D}"/>
              </a:ext>
            </a:extLst>
          </p:cNvPr>
          <p:cNvSpPr txBox="1"/>
          <p:nvPr/>
        </p:nvSpPr>
        <p:spPr>
          <a:xfrm>
            <a:off x="1284392" y="3882931"/>
            <a:ext cx="3392524" cy="1028821"/>
          </a:xfrm>
          <a:prstGeom prst="rect">
            <a:avLst/>
          </a:prstGeom>
          <a:solidFill>
            <a:schemeClr val="bg1"/>
          </a:solidFill>
          <a:effectLst/>
        </p:spPr>
        <p:txBody>
          <a:bodyPr wrap="square" lIns="0" rIns="0" rtlCol="0" anchor="ctr">
            <a:noAutofit/>
          </a:bodyPr>
          <a:lstStyle/>
          <a:p>
            <a:pPr algn="ctr">
              <a:lnSpc>
                <a:spcPct val="120000"/>
              </a:lnSpc>
              <a:spcAft>
                <a:spcPts val="600"/>
              </a:spcAft>
            </a:pPr>
            <a:r>
              <a:rPr lang="en-US" sz="2000" b="1" dirty="0">
                <a:solidFill>
                  <a:schemeClr val="accent3">
                    <a:lumMod val="50000"/>
                  </a:schemeClr>
                </a:solidFill>
                <a:ea typeface="Cambria" panose="02040503050406030204" pitchFamily="18" charset="0"/>
                <a:cs typeface="Times New Roman" panose="02020603050405020304" pitchFamily="18" charset="0"/>
              </a:rPr>
              <a:t>Up and coming sectors ripe for investment</a:t>
            </a:r>
          </a:p>
        </p:txBody>
      </p:sp>
      <p:sp>
        <p:nvSpPr>
          <p:cNvPr id="13" name="TextBox 12">
            <a:extLst>
              <a:ext uri="{FF2B5EF4-FFF2-40B4-BE49-F238E27FC236}">
                <a16:creationId xmlns:a16="http://schemas.microsoft.com/office/drawing/2014/main" id="{5BE6C582-1289-EB9E-7BA1-02DCBB23D92E}"/>
              </a:ext>
            </a:extLst>
          </p:cNvPr>
          <p:cNvSpPr txBox="1"/>
          <p:nvPr/>
        </p:nvSpPr>
        <p:spPr>
          <a:xfrm>
            <a:off x="7678183" y="2410109"/>
            <a:ext cx="3814569" cy="670179"/>
          </a:xfrm>
          <a:prstGeom prst="rect">
            <a:avLst/>
          </a:prstGeom>
          <a:solidFill>
            <a:schemeClr val="bg1"/>
          </a:solidFill>
          <a:effectLst/>
        </p:spPr>
        <p:txBody>
          <a:bodyPr wrap="square" lIns="0" rIns="0" rtlCol="0" anchor="ctr">
            <a:noAutofit/>
          </a:bodyPr>
          <a:lstStyle/>
          <a:p>
            <a:pPr algn="ctr">
              <a:lnSpc>
                <a:spcPct val="120000"/>
              </a:lnSpc>
              <a:spcAft>
                <a:spcPts val="600"/>
              </a:spcAft>
            </a:pPr>
            <a:r>
              <a:rPr lang="en-US" sz="2000" b="1" dirty="0">
                <a:solidFill>
                  <a:schemeClr val="accent3">
                    <a:lumMod val="50000"/>
                  </a:schemeClr>
                </a:solidFill>
                <a:ea typeface="Cambria" panose="02040503050406030204" pitchFamily="18" charset="0"/>
                <a:cs typeface="Times New Roman" panose="02020603050405020304" pitchFamily="18" charset="0"/>
              </a:rPr>
              <a:t>What a foreign investor should bear in mind while investing in India?</a:t>
            </a:r>
          </a:p>
        </p:txBody>
      </p:sp>
      <p:sp>
        <p:nvSpPr>
          <p:cNvPr id="14" name="TextBox 13">
            <a:extLst>
              <a:ext uri="{FF2B5EF4-FFF2-40B4-BE49-F238E27FC236}">
                <a16:creationId xmlns:a16="http://schemas.microsoft.com/office/drawing/2014/main" id="{B2FBECFA-F131-1C86-C839-1E2E497E32A0}"/>
              </a:ext>
            </a:extLst>
          </p:cNvPr>
          <p:cNvSpPr txBox="1"/>
          <p:nvPr/>
        </p:nvSpPr>
        <p:spPr>
          <a:xfrm>
            <a:off x="7904431" y="3856571"/>
            <a:ext cx="3352082" cy="1037394"/>
          </a:xfrm>
          <a:prstGeom prst="rect">
            <a:avLst/>
          </a:prstGeom>
          <a:solidFill>
            <a:schemeClr val="bg1"/>
          </a:solidFill>
          <a:effectLst/>
        </p:spPr>
        <p:txBody>
          <a:bodyPr wrap="square" lIns="0" rIns="0" rtlCol="0" anchor="ctr">
            <a:noAutofit/>
          </a:bodyPr>
          <a:lstStyle/>
          <a:p>
            <a:pPr algn="ctr">
              <a:lnSpc>
                <a:spcPct val="120000"/>
              </a:lnSpc>
              <a:spcAft>
                <a:spcPts val="600"/>
              </a:spcAft>
            </a:pPr>
            <a:r>
              <a:rPr lang="en-US" sz="2000" b="1" dirty="0">
                <a:solidFill>
                  <a:schemeClr val="accent6">
                    <a:lumMod val="50000"/>
                  </a:schemeClr>
                </a:solidFill>
                <a:ea typeface="Cambria" panose="02040503050406030204" pitchFamily="18" charset="0"/>
                <a:cs typeface="Times New Roman" panose="02020603050405020304" pitchFamily="18" charset="0"/>
              </a:rPr>
              <a:t>Changes that India should adopt to continue its growth story?</a:t>
            </a:r>
          </a:p>
        </p:txBody>
      </p:sp>
      <p:cxnSp>
        <p:nvCxnSpPr>
          <p:cNvPr id="15" name="Straight Connector 14">
            <a:extLst>
              <a:ext uri="{FF2B5EF4-FFF2-40B4-BE49-F238E27FC236}">
                <a16:creationId xmlns:a16="http://schemas.microsoft.com/office/drawing/2014/main" id="{8D2260AB-5E95-BFCF-66EF-F2E7D9E0D22C}"/>
              </a:ext>
            </a:extLst>
          </p:cNvPr>
          <p:cNvCxnSpPr>
            <a:cxnSpLocks/>
          </p:cNvCxnSpPr>
          <p:nvPr/>
        </p:nvCxnSpPr>
        <p:spPr>
          <a:xfrm>
            <a:off x="1595718" y="3576178"/>
            <a:ext cx="4516141" cy="0"/>
          </a:xfrm>
          <a:prstGeom prst="line">
            <a:avLst/>
          </a:prstGeom>
          <a:ln>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086128-F59A-31C2-55E2-E8EBA9F23195}"/>
              </a:ext>
            </a:extLst>
          </p:cNvPr>
          <p:cNvCxnSpPr>
            <a:cxnSpLocks/>
          </p:cNvCxnSpPr>
          <p:nvPr/>
        </p:nvCxnSpPr>
        <p:spPr>
          <a:xfrm>
            <a:off x="6080141" y="3576178"/>
            <a:ext cx="4516141" cy="0"/>
          </a:xfrm>
          <a:prstGeom prst="line">
            <a:avLst/>
          </a:prstGeom>
          <a:ln>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16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03B82"/>
      </a:accent1>
      <a:accent2>
        <a:srgbClr val="ED7D31"/>
      </a:accent2>
      <a:accent3>
        <a:srgbClr val="A5A5A5"/>
      </a:accent3>
      <a:accent4>
        <a:srgbClr val="FFC000"/>
      </a:accent4>
      <a:accent5>
        <a:srgbClr val="5B9BD5"/>
      </a:accent5>
      <a:accent6>
        <a:srgbClr val="009DDB"/>
      </a:accent6>
      <a:hlink>
        <a:srgbClr val="0563C1"/>
      </a:hlink>
      <a:folHlink>
        <a:srgbClr val="954F72"/>
      </a:folHlink>
    </a:clrScheme>
    <a:fontScheme name="Khaitan &amp; Co">
      <a:majorFont>
        <a:latin typeface="Khaitan"/>
        <a:ea typeface=""/>
        <a:cs typeface=""/>
      </a:majorFont>
      <a:minorFont>
        <a:latin typeface="Khait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CB3F0-BBCE-4607-96E8-F54FA5E5DBEA}"/>
</file>

<file path=customXml/itemProps2.xml><?xml version="1.0" encoding="utf-8"?>
<ds:datastoreItem xmlns:ds="http://schemas.openxmlformats.org/officeDocument/2006/customXml" ds:itemID="{EFD5D6B3-6B09-417B-AE82-157DE4F333C7}"/>
</file>

<file path=docProps/app.xml><?xml version="1.0" encoding="utf-8"?>
<Properties xmlns="http://schemas.openxmlformats.org/officeDocument/2006/extended-properties" xmlns:vt="http://schemas.openxmlformats.org/officeDocument/2006/docPropsVTypes">
  <Template/>
  <TotalTime>7625</TotalTime>
  <Words>497</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Khaitan</vt:lpstr>
      <vt:lpstr>Wingdings</vt:lpstr>
      <vt:lpstr>Office Theme</vt:lpstr>
      <vt:lpstr>PowerPoint Presentation</vt:lpstr>
      <vt:lpstr>SESSION’S PaneL</vt:lpstr>
      <vt:lpstr>Dealmaking in India</vt:lpstr>
      <vt:lpstr> </vt:lpstr>
      <vt:lpstr>What is working in India’s benefit?</vt:lpstr>
      <vt:lpstr>What is working in India’s benefit?</vt:lpstr>
      <vt:lpstr>What is working in India’s benefit?</vt:lpstr>
      <vt:lpstr> </vt:lpstr>
      <vt:lpstr>Future of deal making in India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Khaitan &amp; Co</dc:creator>
  <cp:lastModifiedBy>Khaitan &amp; Co</cp:lastModifiedBy>
  <cp:revision>101</cp:revision>
  <dcterms:created xsi:type="dcterms:W3CDTF">2021-11-23T15:16:33Z</dcterms:created>
  <dcterms:modified xsi:type="dcterms:W3CDTF">2023-04-15T15:53:26Z</dcterms:modified>
</cp:coreProperties>
</file>