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321" r:id="rId2"/>
    <p:sldId id="318" r:id="rId3"/>
    <p:sldId id="258" r:id="rId4"/>
    <p:sldId id="322" r:id="rId5"/>
    <p:sldId id="323" r:id="rId6"/>
    <p:sldId id="329" r:id="rId7"/>
    <p:sldId id="325" r:id="rId8"/>
    <p:sldId id="718" r:id="rId9"/>
    <p:sldId id="719" r:id="rId10"/>
    <p:sldId id="328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0B3FD4-F9F1-4FAE-A640-D27934DCE7F7}">
          <p14:sldIdLst>
            <p14:sldId id="321"/>
            <p14:sldId id="318"/>
            <p14:sldId id="258"/>
            <p14:sldId id="322"/>
            <p14:sldId id="323"/>
            <p14:sldId id="329"/>
            <p14:sldId id="325"/>
            <p14:sldId id="718"/>
            <p14:sldId id="719"/>
            <p14:sldId id="328"/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02A7E"/>
    <a:srgbClr val="002E8A"/>
    <a:srgbClr val="D2D5FA"/>
    <a:srgbClr val="C0C4F8"/>
    <a:srgbClr val="E7E7F7"/>
    <a:srgbClr val="E9EBF5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46D31-66D4-4F88-9E5A-B3C671C8D47A}" type="datetimeFigureOut">
              <a:rPr lang="en-CA" smtClean="0"/>
              <a:t>2023-07-08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061F3-66B5-47F4-BFA9-A5D9C6F21F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40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04751-A670-42F8-A1E9-3DB9288B5379}" type="datetimeFigureOut">
              <a:rPr lang="en-AU" smtClean="0"/>
              <a:t>8/07/2023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06632-BBE3-40C2-86A4-FB86F4AE8E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397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7E6F0-8DC5-49F6-9D11-D727E528F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04B71E-1E7A-4914-AB07-C0016DAE6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CE1AD-1DD6-4FA1-BD19-563A3AAD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BBC9-EEE1-46AB-AE83-ACC8F78D5FCD}" type="datetime1">
              <a:rPr lang="en-AU" smtClean="0"/>
              <a:t>8/07/2023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ED015-1902-4830-BC8D-BCACB2E8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A5EEA-C43B-4998-8FDE-3A5D10B0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861513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25C3A-047D-4B31-BD44-030D84EB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2A61D-430E-467E-8A7F-DC04DB898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C9ABF-ED26-4D24-ADF7-DCEBE4AE9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15F7-65A6-4223-B458-E5D854CC6088}" type="datetime1">
              <a:rPr lang="en-AU" smtClean="0"/>
              <a:t>8/07/2023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AC77A-00DF-46A3-80E0-3C5BDE44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743A8-273D-4929-9FCB-DC3DD5C6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11195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1D84FB-771E-44C5-99D6-D0E9AF50BD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ACA31-7EC7-4661-A271-A44BF4BC9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08C74-EABB-4CE8-9831-B17DCB19C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61B-DC01-42ED-8259-D4F44B8A3FDA}" type="datetime1">
              <a:rPr lang="en-AU" smtClean="0"/>
              <a:t>8/07/2023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CE78D-CCF5-4851-A6AD-092F68824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17334-047B-47AF-A735-1A01113CA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8270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93BB9-F046-46FE-9F31-166543A77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57441-C4D4-4F03-8F27-124BBCEC7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DA1A4-644C-4195-8892-7C1A68402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28A9-00DB-45B3-93C6-F4DC1A084DEB}" type="datetime1">
              <a:rPr lang="en-AU" smtClean="0"/>
              <a:t>8/07/2023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3952B-1DA7-4D8D-A333-B842CBB57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97164-1B99-45EE-B99B-50845E3F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99993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BD512-EE98-4F4A-98A4-0882917EE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53265-A338-44B8-9ABC-F9C75E809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28007-2617-4688-99DD-B65483F54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B9DA-ECAF-4019-8149-392E1248CBD8}" type="datetime1">
              <a:rPr lang="en-AU" smtClean="0"/>
              <a:t>8/07/2023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90B9B-509C-4A6A-8DE5-4429DAFF3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6F4B7-D4EF-429C-84B7-9C3E17C3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34954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66A61-2905-48DD-BD24-523D9F4AC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A704E-BF66-4500-ADE2-B44AC7B47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07DD9-DE42-449C-AB1C-A623E01CA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8BF38-AD04-4640-BF5B-DABBC668C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2E6E-363A-427B-83F9-1118F95A4011}" type="datetime1">
              <a:rPr lang="en-AU" smtClean="0"/>
              <a:t>8/07/2023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F4E0F-BC20-4A0F-AC98-F64E712E9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9123B-53D0-4858-9DE0-8201D451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085494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1DEA5-AF95-4C14-B3B1-77DB66578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943E9-FA49-40DB-8A5B-6AE32106A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F70C1-B422-40C7-8279-D10749818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AD59A2-56D4-48C8-8FF9-59849A0C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A9A823-7434-428A-88DC-980F24BD4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2E9C2C-DDD0-42AE-937C-B761EB324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5B9-96B6-47FD-BE91-EBF0652F5BD1}" type="datetime1">
              <a:rPr lang="en-AU" smtClean="0"/>
              <a:t>8/07/2023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E6D623-14A7-43A0-8CA1-96EC08003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3F56C-1CFA-477A-9E6F-C44F8521A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915205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15E6-78E9-428E-A6E0-96FDF546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C0688B-4E2D-4BB6-987C-74C52EE2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3522-0764-4531-AF44-1B3082F5D8EC}" type="datetime1">
              <a:rPr lang="en-AU" smtClean="0"/>
              <a:t>8/07/2023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71DA37-1C9C-45EA-910A-4BB017E6A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36BEE-F53E-46EF-92ED-CEADC731F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3264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E2E42-2034-4ED5-AD4C-F65F0CF0C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52D5-D2EA-4DDD-92EC-3B7DF8A831DB}" type="datetime1">
              <a:rPr lang="en-AU" smtClean="0"/>
              <a:t>8/07/2023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48078-CFD0-475B-AA0F-3BD16143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8530D-241F-4B7E-A408-D68979EF5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07813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F8F6B-05D1-482C-94C5-80D4401E4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5103A-8630-433C-98B9-74A6918AC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357ED-B520-4B61-BEC4-CF633C201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63DF8-4D02-46CA-B442-45FE55799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67E0-1FF5-4C3E-A4C0-61E8F2F2B8A6}" type="datetime1">
              <a:rPr lang="en-AU" smtClean="0"/>
              <a:t>8/07/2023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4E62D-0806-49B4-91B1-15D46899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35088-15BF-4675-AF45-9C79A1E52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043946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5047A-4F28-43F9-8A7E-9BE833C63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550B69-9F47-4718-ABFD-8506B6536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FD49C-665E-4C46-A814-5A6A7CB9C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13CE1-72A3-4822-9495-EC2BC1F3B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3581-6B40-4F15-B01D-63A6F1DE56F8}" type="datetime1">
              <a:rPr lang="en-AU" smtClean="0"/>
              <a:t>8/07/2023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1D8C8-F591-429A-9A7E-0E0937557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DDA93-0B68-4804-ADB3-8621AC10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49118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BA5F6F-A393-4BC1-829E-C12B3BE6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FFE69-B2C3-4072-9384-74455824D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E8C2-B109-46E8-B368-DD3A9FA16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94494-0D52-4535-99B9-401F900ED22E}" type="datetime1">
              <a:rPr lang="en-AU" smtClean="0"/>
              <a:t>8/07/2023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F6F49-05A7-431B-B39F-83E44C0D9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48460-67A7-4641-9891-04BE8B49F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D59A1-C230-40D4-A66C-EEC804F37D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26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818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solidFill>
                  <a:srgbClr val="002A7E"/>
                </a:solidFill>
                <a:latin typeface="+mj-ea"/>
                <a:ea typeface="+mj-ea"/>
                <a:cs typeface="Verdana" panose="020B0604030504040204" pitchFamily="34" charset="0"/>
              </a:rPr>
            </a:br>
            <a:br>
              <a:rPr lang="en-US" sz="4400" b="1" dirty="0">
                <a:solidFill>
                  <a:srgbClr val="002A7E"/>
                </a:solidFill>
                <a:latin typeface="+mj-ea"/>
                <a:ea typeface="+mj-ea"/>
                <a:cs typeface="Verdana" panose="020B0604030504040204" pitchFamily="34" charset="0"/>
              </a:rPr>
            </a:br>
            <a:r>
              <a:rPr lang="en-US" sz="4400" b="1" dirty="0">
                <a:solidFill>
                  <a:srgbClr val="002A7E"/>
                </a:solidFill>
                <a:latin typeface="+mn-lt"/>
                <a:ea typeface="+mj-ea"/>
                <a:cs typeface="Verdana" panose="020B0604030504040204" pitchFamily="34" charset="0"/>
              </a:rPr>
              <a:t>Corporate governance and activism: the Asian lens</a:t>
            </a:r>
            <a:br>
              <a:rPr lang="en-US" sz="4400" b="1" dirty="0">
                <a:solidFill>
                  <a:srgbClr val="002A7E"/>
                </a:solidFill>
                <a:latin typeface="+mj-ea"/>
                <a:ea typeface="+mj-ea"/>
                <a:cs typeface="Verdana" panose="020B0604030504040204" pitchFamily="34" charset="0"/>
              </a:rPr>
            </a:br>
            <a:br>
              <a:rPr lang="en-US" sz="4400" b="1" dirty="0">
                <a:solidFill>
                  <a:srgbClr val="003296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A596A1-A319-6F3B-7E63-4D56E5030DFC}"/>
              </a:ext>
            </a:extLst>
          </p:cNvPr>
          <p:cNvSpPr txBox="1"/>
          <p:nvPr/>
        </p:nvSpPr>
        <p:spPr>
          <a:xfrm>
            <a:off x="759995" y="2055813"/>
            <a:ext cx="10672010" cy="3450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US" sz="2200" i="1" dirty="0"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Verdana" panose="020B0604030504040204" pitchFamily="34" charset="0"/>
              </a:rPr>
              <a:t>Presented by the IBA’s Corporate and M&amp;A Law Committee</a:t>
            </a:r>
          </a:p>
          <a:p>
            <a:pPr algn="l">
              <a:spcAft>
                <a:spcPts val="600"/>
              </a:spcAft>
            </a:pPr>
            <a:endParaRPr lang="en-US" sz="1200" dirty="0">
              <a:solidFill>
                <a:srgbClr val="003296"/>
              </a:solidFill>
              <a:ea typeface="+mj-ea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</a:pPr>
            <a:endParaRPr lang="en-AU" sz="1200" dirty="0">
              <a:solidFill>
                <a:srgbClr val="002A7E"/>
              </a:solidFill>
              <a:ea typeface="+mj-ea"/>
            </a:endParaRPr>
          </a:p>
          <a:p>
            <a:pPr>
              <a:lnSpc>
                <a:spcPct val="110000"/>
              </a:lnSpc>
            </a:pPr>
            <a:endParaRPr lang="en-AU" sz="1200" dirty="0">
              <a:solidFill>
                <a:srgbClr val="002A7E"/>
              </a:solidFill>
              <a:ea typeface="+mj-ea"/>
            </a:endParaRPr>
          </a:p>
          <a:p>
            <a:pPr>
              <a:lnSpc>
                <a:spcPct val="110000"/>
              </a:lnSpc>
            </a:pPr>
            <a:endParaRPr lang="en-AU" sz="1200" dirty="0">
              <a:solidFill>
                <a:srgbClr val="002A7E"/>
              </a:solidFill>
              <a:ea typeface="+mj-ea"/>
            </a:endParaRPr>
          </a:p>
          <a:p>
            <a:pPr>
              <a:lnSpc>
                <a:spcPct val="110000"/>
              </a:lnSpc>
            </a:pPr>
            <a:endParaRPr lang="en-AU" sz="1200" dirty="0">
              <a:solidFill>
                <a:srgbClr val="002A7E"/>
              </a:solidFill>
              <a:ea typeface="+mj-ea"/>
            </a:endParaRPr>
          </a:p>
          <a:p>
            <a:pPr>
              <a:lnSpc>
                <a:spcPct val="110000"/>
              </a:lnSpc>
            </a:pPr>
            <a:endParaRPr lang="en-AU" sz="1200" dirty="0">
              <a:solidFill>
                <a:srgbClr val="002A7E"/>
              </a:solidFill>
              <a:ea typeface="+mj-ea"/>
            </a:endParaRPr>
          </a:p>
          <a:p>
            <a:pPr>
              <a:lnSpc>
                <a:spcPct val="110000"/>
              </a:lnSpc>
            </a:pPr>
            <a:endParaRPr lang="en-AU" sz="1200" dirty="0">
              <a:solidFill>
                <a:srgbClr val="002A7E"/>
              </a:solidFill>
              <a:ea typeface="+mj-ea"/>
            </a:endParaRPr>
          </a:p>
          <a:p>
            <a:pPr algn="l">
              <a:spcAft>
                <a:spcPts val="600"/>
              </a:spcAft>
            </a:pPr>
            <a:endParaRPr lang="en-US" sz="1050" dirty="0">
              <a:solidFill>
                <a:srgbClr val="002060"/>
              </a:solidFill>
              <a:ea typeface="+mj-ea"/>
              <a:cs typeface="Verdana" panose="020B0604030504040204" pitchFamily="34" charset="0"/>
            </a:endParaRPr>
          </a:p>
          <a:p>
            <a:pPr algn="l">
              <a:spcAft>
                <a:spcPts val="600"/>
              </a:spcAft>
            </a:pPr>
            <a:endParaRPr lang="en-US" sz="1050" dirty="0">
              <a:solidFill>
                <a:srgbClr val="002060"/>
              </a:solidFill>
              <a:ea typeface="+mj-ea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2A7E"/>
                </a:solidFill>
                <a:ea typeface="+mj-ea"/>
                <a:cs typeface="Verdana" panose="020B0604030504040204" pitchFamily="34" charset="0"/>
              </a:rPr>
              <a:t>Asia Pacific Mergers &amp; Acquisitions Conference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2A7E"/>
                </a:solidFill>
                <a:ea typeface="+mj-ea"/>
                <a:cs typeface="Verdana" panose="020B0604030504040204" pitchFamily="34" charset="0"/>
                <a:sym typeface="Wingdings" panose="05000000000000000000" pitchFamily="2" charset="2"/>
              </a:rPr>
              <a:t>The Peninsula Tokyo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002A7E"/>
                </a:solidFill>
                <a:ea typeface="+mj-ea"/>
                <a:cs typeface="Verdana" panose="020B0604030504040204" pitchFamily="34" charset="0"/>
                <a:sym typeface="Wingdings" panose="05000000000000000000" pitchFamily="2" charset="2"/>
              </a:rPr>
              <a:t>10-11 July 2023</a:t>
            </a:r>
          </a:p>
        </p:txBody>
      </p:sp>
    </p:spTree>
    <p:extLst>
      <p:ext uri="{BB962C8B-B14F-4D97-AF65-F5344CB8AC3E}">
        <p14:creationId xmlns:p14="http://schemas.microsoft.com/office/powerpoint/2010/main" val="244745553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E92FDF2-EC39-E47A-E3DA-8ED4E4124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8078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002A7E"/>
                </a:solidFill>
                <a:latin typeface="+mn-lt"/>
                <a:ea typeface="+mn-ea"/>
              </a:rPr>
              <a:t>4. Governance of unlisted companies: does it matter and to whom? </a:t>
            </a:r>
            <a:br>
              <a:rPr lang="en-AU" sz="4400" b="1" dirty="0">
                <a:solidFill>
                  <a:srgbClr val="002060"/>
                </a:solidFill>
                <a:latin typeface="+mn-ea"/>
                <a:ea typeface="+mn-ea"/>
              </a:rPr>
            </a:br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B31B19-70B5-4814-D17D-FA7B9069724C}"/>
              </a:ext>
            </a:extLst>
          </p:cNvPr>
          <p:cNvSpPr txBox="1"/>
          <p:nvPr/>
        </p:nvSpPr>
        <p:spPr>
          <a:xfrm>
            <a:off x="838199" y="1690688"/>
            <a:ext cx="1020361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b="1" dirty="0">
                <a:solidFill>
                  <a:srgbClr val="002A7E"/>
                </a:solidFill>
              </a:rPr>
              <a:t>Extension of corporate governance measures to unlisted companies for greater transparency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Shareholder control on directors’ remuneration (“say on pay”) and related parties’ transactions: subject to voting at general meetings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Shareholder </a:t>
            </a:r>
            <a:r>
              <a:rPr lang="en-US" dirty="0">
                <a:solidFill>
                  <a:srgbClr val="002A7E"/>
                </a:solidFill>
              </a:rPr>
              <a:t>participation facilitated through remote attendance and voting at general meetings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A7E"/>
                </a:solidFill>
              </a:rPr>
              <a:t>After Covid-19: if foreseen in the articles of association.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endParaRPr lang="en-AU" b="1" dirty="0">
              <a:solidFill>
                <a:srgbClr val="002A7E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AU" b="1" dirty="0">
                <a:solidFill>
                  <a:srgbClr val="002A7E"/>
                </a:solidFill>
              </a:rPr>
              <a:t>ESG Investing trend: </a:t>
            </a:r>
            <a:r>
              <a:rPr lang="en-AU" dirty="0">
                <a:solidFill>
                  <a:srgbClr val="002A7E"/>
                </a:solidFill>
              </a:rPr>
              <a:t>corporate governance as a new decisive factor when making investment decisions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AU" b="1" dirty="0">
              <a:solidFill>
                <a:srgbClr val="002A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904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32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76" y="238794"/>
            <a:ext cx="10515600" cy="1325563"/>
          </a:xfrm>
        </p:spPr>
        <p:txBody>
          <a:bodyPr/>
          <a:lstStyle/>
          <a:p>
            <a:r>
              <a:rPr lang="en-AU" b="1" dirty="0">
                <a:solidFill>
                  <a:srgbClr val="002A7E"/>
                </a:solidFill>
                <a:latin typeface="+mn-lt"/>
              </a:rPr>
              <a:t>Speakers</a:t>
            </a:r>
            <a:endParaRPr lang="en-GB" dirty="0">
              <a:solidFill>
                <a:srgbClr val="002A7E"/>
              </a:solidFill>
              <a:latin typeface="+mn-lt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43D1A4F8-739C-107C-1B2B-9060D4840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699358"/>
              </p:ext>
            </p:extLst>
          </p:nvPr>
        </p:nvGraphicFramePr>
        <p:xfrm>
          <a:off x="479376" y="1274747"/>
          <a:ext cx="10874424" cy="4308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4424">
                  <a:extLst>
                    <a:ext uri="{9D8B030D-6E8A-4147-A177-3AD203B41FA5}">
                      <a16:colId xmlns:a16="http://schemas.microsoft.com/office/drawing/2014/main" val="2034316276"/>
                    </a:ext>
                  </a:extLst>
                </a:gridCol>
              </a:tblGrid>
              <a:tr h="4308506">
                <a:tc>
                  <a:txBody>
                    <a:bodyPr/>
                    <a:lstStyle/>
                    <a:p>
                      <a:pPr marL="0" indent="0" algn="l" defTabSz="914400" rtl="0" eaLnBrk="1" fontAlgn="t" latinLnBrk="0" hangingPunct="1"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u="sng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Moderators</a:t>
                      </a:r>
                      <a:r>
                        <a:rPr lang="en-US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85750" indent="-285750" algn="l" defTabSz="914400" rtl="0" eaLnBrk="1" fontAlgn="t" latinLnBrk="0" hangingPunct="1"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800" b="1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Nicola Charlston - </a:t>
                      </a:r>
                      <a:r>
                        <a:rPr lang="en-US" sz="1800" b="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King &amp; Wood Mallesons, Melbourne, Victoria</a:t>
                      </a:r>
                    </a:p>
                    <a:p>
                      <a:pPr marL="285750" indent="-285750" algn="l" defTabSz="914400" rtl="0" eaLnBrk="1" fontAlgn="t" latinLnBrk="0" hangingPunct="1"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800" b="1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Shruti Rajan - </a:t>
                      </a:r>
                      <a:r>
                        <a:rPr lang="en-US" sz="1800" b="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Trilegal, Mumbai, Maharashtra</a:t>
                      </a:r>
                    </a:p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AU" sz="1800" u="sng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Panellists</a:t>
                      </a:r>
                      <a:r>
                        <a:rPr lang="en-AU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AU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Gen </a:t>
                      </a:r>
                      <a:r>
                        <a:rPr lang="en-AU" sz="1800" kern="1200" dirty="0" err="1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Goto</a:t>
                      </a:r>
                      <a:r>
                        <a:rPr lang="en-AU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AU" sz="1800" b="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The University of Tokyo, Tokyo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AU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Seung Hyo (Sam) Baek - </a:t>
                      </a:r>
                      <a:r>
                        <a:rPr lang="en-AU" sz="1800" b="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Lee &amp; Ko, Seoul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AU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Bonnie Kong - </a:t>
                      </a:r>
                      <a:r>
                        <a:rPr lang="en-AU" sz="1800" b="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Anderson Mori &amp; </a:t>
                      </a:r>
                      <a:r>
                        <a:rPr lang="en-AU" sz="1800" b="0" kern="1200" dirty="0" err="1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Tomotsune</a:t>
                      </a:r>
                      <a:r>
                        <a:rPr lang="en-AU" sz="1800" b="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, Tokyo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AU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Laura Muñoz – </a:t>
                      </a:r>
                      <a:r>
                        <a:rPr lang="en-AU" sz="1800" b="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Garrigues, Barcelona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AU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Toby Myerson - </a:t>
                      </a:r>
                      <a:r>
                        <a:rPr lang="en-AU" sz="1800" b="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Chairman &amp; CEO, Longsight Strategic Advisors, New York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218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10835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A7E"/>
                </a:solidFill>
                <a:latin typeface="+mn-lt"/>
              </a:rPr>
              <a:t>Agenda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0D137AC-11EA-BA5D-4743-D04DD09C9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957804"/>
              </p:ext>
            </p:extLst>
          </p:nvPr>
        </p:nvGraphicFramePr>
        <p:xfrm>
          <a:off x="948413" y="1690688"/>
          <a:ext cx="9919584" cy="323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467">
                  <a:extLst>
                    <a:ext uri="{9D8B030D-6E8A-4147-A177-3AD203B41FA5}">
                      <a16:colId xmlns:a16="http://schemas.microsoft.com/office/drawing/2014/main" val="1283343485"/>
                    </a:ext>
                  </a:extLst>
                </a:gridCol>
                <a:gridCol w="9161117">
                  <a:extLst>
                    <a:ext uri="{9D8B030D-6E8A-4147-A177-3AD203B41FA5}">
                      <a16:colId xmlns:a16="http://schemas.microsoft.com/office/drawing/2014/main" val="40069912"/>
                    </a:ext>
                  </a:extLst>
                </a:gridCol>
              </a:tblGrid>
              <a:tr h="647971"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500" dirty="0">
                          <a:latin typeface="+mn-lt"/>
                          <a:ea typeface="+mn-ea"/>
                        </a:rPr>
                        <a:t>Topics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dirty="0">
                          <a:latin typeface="Arial Narrow" panose="020B0606020202030204" pitchFamily="34" charset="0"/>
                        </a:rPr>
                        <a:t>Topics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205468"/>
                  </a:ext>
                </a:extLst>
              </a:tr>
              <a:tr h="64797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AU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Corporate governance in Asia: impact of culture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747991"/>
                  </a:ext>
                </a:extLst>
              </a:tr>
              <a:tr h="64797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AU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Governance: impacts on business culture &amp; activities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81164"/>
                  </a:ext>
                </a:extLst>
              </a:tr>
              <a:tr h="64797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AU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External stakeholders: spheres of influence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791068"/>
                  </a:ext>
                </a:extLst>
              </a:tr>
              <a:tr h="64797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AU" sz="1800" kern="1200" dirty="0">
                          <a:solidFill>
                            <a:srgbClr val="002A7E"/>
                          </a:solidFill>
                          <a:latin typeface="+mn-lt"/>
                          <a:ea typeface="+mn-ea"/>
                          <a:cs typeface="+mn-cs"/>
                        </a:rPr>
                        <a:t>Governance of unlisted companies: does it matter and to whom?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079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1749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0B756992-4BCC-A6D4-CC09-D49C33E93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64" y="162721"/>
            <a:ext cx="10515600" cy="1325563"/>
          </a:xfrm>
        </p:spPr>
        <p:txBody>
          <a:bodyPr>
            <a:normAutofit/>
          </a:bodyPr>
          <a:lstStyle/>
          <a:p>
            <a:r>
              <a:rPr lang="en-AU" sz="3300" b="1" dirty="0">
                <a:solidFill>
                  <a:srgbClr val="002A7E"/>
                </a:solidFill>
                <a:latin typeface="+mn-lt"/>
                <a:ea typeface="+mn-ea"/>
              </a:rPr>
              <a:t>1. Corporate governance in Asia: impact of culture </a:t>
            </a:r>
            <a:br>
              <a:rPr lang="en-AU" sz="4400" b="1" dirty="0">
                <a:solidFill>
                  <a:srgbClr val="002060"/>
                </a:solidFill>
                <a:latin typeface="+mn-ea"/>
                <a:ea typeface="+mn-ea"/>
              </a:rPr>
            </a:b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6BE985-B274-0E9B-87A3-07AFD9D85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05" y="5714835"/>
            <a:ext cx="8665029" cy="6118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B4B44E-9A0A-B442-57DA-DE04DFD7AD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4197" y="4754109"/>
            <a:ext cx="1538238" cy="3736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ABA38D-3C78-72FB-98B6-0D628BF125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2873" y="5227281"/>
            <a:ext cx="3279124" cy="14129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84E895D-2B7A-8DA8-C3EF-D54621C594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3880" y="3382494"/>
            <a:ext cx="2229597" cy="3903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AA2454-03B0-62F6-1BB1-1EAA42493B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6526" y="3749702"/>
            <a:ext cx="5316908" cy="8905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F3FFBE6-1E32-BB87-6C70-F7128D6775E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-1908"/>
          <a:stretch/>
        </p:blipFill>
        <p:spPr>
          <a:xfrm>
            <a:off x="-19184" y="3188805"/>
            <a:ext cx="2552700" cy="6477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DD8255B-3203-2B6E-A680-F2AEE04EC5E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7161" y="3853226"/>
            <a:ext cx="4377827" cy="157397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CC05DE0-48B5-4EE8-8AF0-B113D18235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60040" y="1043233"/>
            <a:ext cx="1666875" cy="4857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1DCE5B6-A366-22C0-BA71-B47423F18A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60040" y="1562873"/>
            <a:ext cx="4898708" cy="64266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22BDEEE-9A8A-9B64-5B24-19C1CFB57A6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70031" y="2177887"/>
            <a:ext cx="5391966" cy="83995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210569C-B51D-7079-BC0A-FECC0EDB9E1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2460" y="1178858"/>
            <a:ext cx="1619250" cy="4191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F553E01-00FC-1C11-D2D2-4D855868F7B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6287" y="1752256"/>
            <a:ext cx="5869714" cy="127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20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19BC1D5-B20C-CCE5-10DD-9BBEC8121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300" b="1" dirty="0">
                <a:solidFill>
                  <a:srgbClr val="002A7E"/>
                </a:solidFill>
                <a:latin typeface="+mn-lt"/>
                <a:ea typeface="+mn-ea"/>
              </a:rPr>
              <a:t>2. The role of governance in impacting business culture</a:t>
            </a:r>
            <a:br>
              <a:rPr lang="en-AU" sz="4400" b="1" dirty="0">
                <a:solidFill>
                  <a:srgbClr val="002060"/>
                </a:solidFill>
                <a:latin typeface="+mn-ea"/>
                <a:ea typeface="+mn-ea"/>
              </a:rPr>
            </a:b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A2E2B1-8419-4778-5809-24FEB91F21F7}"/>
              </a:ext>
            </a:extLst>
          </p:cNvPr>
          <p:cNvSpPr txBox="1"/>
          <p:nvPr/>
        </p:nvSpPr>
        <p:spPr>
          <a:xfrm>
            <a:off x="916577" y="1246036"/>
            <a:ext cx="1127542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b="1" dirty="0">
                <a:solidFill>
                  <a:srgbClr val="002A7E"/>
                </a:solidFill>
              </a:rPr>
              <a:t>Notable governance developments in the US context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US observations and application to Asia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Universal proxy rules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Governance, ESG and executive compensation focus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endParaRPr lang="en-US" altLang="ja-JP" b="1" dirty="0">
              <a:solidFill>
                <a:srgbClr val="002A7E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altLang="ja-JP" b="1" dirty="0">
                <a:solidFill>
                  <a:srgbClr val="002A7E"/>
                </a:solidFill>
              </a:rPr>
              <a:t>Recent governance reforms in Japan: possible influence on M&amp;A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ja-JP" dirty="0">
                <a:solidFill>
                  <a:srgbClr val="002A7E"/>
                </a:solidFill>
              </a:rPr>
              <a:t>Revisions of the Companies Act 2014/2019 (independent directors)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ja-JP" dirty="0">
                <a:solidFill>
                  <a:srgbClr val="002A7E"/>
                </a:solidFill>
              </a:rPr>
              <a:t>Japanese Corporate Governance Code 2015/2018/2021 (IDs, cross-shareholdings)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ja-JP" dirty="0">
                <a:solidFill>
                  <a:srgbClr val="002A7E"/>
                </a:solidFill>
              </a:rPr>
              <a:t>Japanese Stewardship Code 2014/2017/2020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altLang="ja-JP" dirty="0">
              <a:solidFill>
                <a:srgbClr val="002A7E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ja-JP" dirty="0">
                <a:solidFill>
                  <a:srgbClr val="002A7E"/>
                </a:solidFill>
              </a:rPr>
              <a:t>METI Guidelines for Fair M&amp;As (2019) (on MBO &amp; squeeze outs by controller)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ja-JP" dirty="0">
                <a:solidFill>
                  <a:srgbClr val="002A7E"/>
                </a:solidFill>
              </a:rPr>
              <a:t>METI Draft Guidelines for Corporate Takeovers (2023) (on unsolicited offers)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altLang="ja-JP" dirty="0">
              <a:solidFill>
                <a:srgbClr val="002A7E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ja-JP" dirty="0">
                <a:solidFill>
                  <a:srgbClr val="002A7E"/>
                </a:solidFill>
              </a:rPr>
              <a:t>Hokuetsu Paper (2006, Oji Paper v Mitsubishi Co &amp; Nippon Paper)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ja-JP" dirty="0" err="1">
                <a:solidFill>
                  <a:srgbClr val="002A7E"/>
                </a:solidFill>
              </a:rPr>
              <a:t>Unizo</a:t>
            </a:r>
            <a:r>
              <a:rPr lang="en-US" altLang="ja-JP" dirty="0">
                <a:solidFill>
                  <a:srgbClr val="002A7E"/>
                </a:solidFill>
              </a:rPr>
              <a:t> (2019-2020), Shimachu (2020, </a:t>
            </a:r>
            <a:r>
              <a:rPr lang="en-US" altLang="ja-JP" dirty="0" err="1">
                <a:solidFill>
                  <a:srgbClr val="002A7E"/>
                </a:solidFill>
              </a:rPr>
              <a:t>Nitori</a:t>
            </a:r>
            <a:r>
              <a:rPr lang="en-US" altLang="ja-JP" dirty="0">
                <a:solidFill>
                  <a:srgbClr val="002A7E"/>
                </a:solidFill>
              </a:rPr>
              <a:t> v DCM)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ja-JP" dirty="0">
                <a:solidFill>
                  <a:srgbClr val="002A7E"/>
                </a:solidFill>
              </a:rPr>
              <a:t>Kansai Supermarket (2021, OK Supermarket v H2O Retailing)</a:t>
            </a:r>
            <a:endParaRPr lang="en-AU" dirty="0">
              <a:solidFill>
                <a:srgbClr val="002A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892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19BC1D5-B20C-CCE5-10DD-9BBEC8121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100" b="1" dirty="0">
                <a:solidFill>
                  <a:srgbClr val="002A7E"/>
                </a:solidFill>
                <a:latin typeface="+mn-lt"/>
                <a:ea typeface="+mn-ea"/>
              </a:rPr>
              <a:t>2. The role of governance in impacting business culture (cont.) </a:t>
            </a:r>
            <a:br>
              <a:rPr lang="en-AU" sz="4400" b="1" dirty="0">
                <a:solidFill>
                  <a:srgbClr val="002060"/>
                </a:solidFill>
                <a:latin typeface="+mn-ea"/>
                <a:ea typeface="+mn-ea"/>
              </a:rPr>
            </a:br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BE302-2E62-DA02-B06F-53A1C392E270}"/>
              </a:ext>
            </a:extLst>
          </p:cNvPr>
          <p:cNvSpPr txBox="1"/>
          <p:nvPr/>
        </p:nvSpPr>
        <p:spPr>
          <a:xfrm>
            <a:off x="757400" y="1191877"/>
            <a:ext cx="95707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q"/>
            </a:pPr>
            <a:endParaRPr lang="en-AU" dirty="0">
              <a:solidFill>
                <a:srgbClr val="002A7E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AU" b="1" dirty="0">
                <a:solidFill>
                  <a:srgbClr val="002A7E"/>
                </a:solidFill>
              </a:rPr>
              <a:t>New EU regulations: impacting governance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Investor participation / engagement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Increasing transparency </a:t>
            </a:r>
            <a:endParaRPr lang="en-US" altLang="ja-JP" dirty="0">
              <a:solidFill>
                <a:srgbClr val="002A7E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/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AU" b="1" dirty="0">
                <a:solidFill>
                  <a:srgbClr val="002A7E"/>
                </a:solidFill>
              </a:rPr>
              <a:t>Korea: unique governance regulations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Designated auditor system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Separate election system and the 3% Rule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Multi-step derivative lawsuit claims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>
              <a:solidFill>
                <a:srgbClr val="002A7E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>
              <a:solidFill>
                <a:srgbClr val="002A7E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18106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E92FDF2-EC39-E47A-E3DA-8ED4E412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700" b="1" dirty="0">
                <a:solidFill>
                  <a:srgbClr val="002A7E"/>
                </a:solidFill>
                <a:latin typeface="+mn-lt"/>
                <a:ea typeface="+mn-ea"/>
              </a:rPr>
              <a:t>3. External stakeholders: spheres of influence</a:t>
            </a:r>
            <a:br>
              <a:rPr lang="en-AU" dirty="0"/>
            </a:br>
            <a:endParaRPr lang="en-A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855DB3-2576-235E-CBA5-9E1178B10FA6}"/>
              </a:ext>
            </a:extLst>
          </p:cNvPr>
          <p:cNvSpPr txBox="1"/>
          <p:nvPr/>
        </p:nvSpPr>
        <p:spPr>
          <a:xfrm>
            <a:off x="731521" y="1312647"/>
            <a:ext cx="95707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>
              <a:solidFill>
                <a:srgbClr val="002A7E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b="1" dirty="0">
                <a:solidFill>
                  <a:srgbClr val="002A7E"/>
                </a:solidFill>
              </a:rPr>
              <a:t>Activism: US impact and developments in Japan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2</a:t>
            </a:r>
            <a:r>
              <a:rPr lang="en-AU" baseline="30000" dirty="0">
                <a:solidFill>
                  <a:srgbClr val="002A7E"/>
                </a:solidFill>
              </a:rPr>
              <a:t>nd</a:t>
            </a:r>
            <a:r>
              <a:rPr lang="en-AU" dirty="0">
                <a:solidFill>
                  <a:srgbClr val="002A7E"/>
                </a:solidFill>
              </a:rPr>
              <a:t> largest number of activist proposals in the world after the US in 2022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Tokyo Stock Exchange requests for companies to explain capital efficiency policies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10-fold increase in activist funds operating in Japan since 2014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sz="1800" b="0" i="0" u="none" strike="noStrike" baseline="0" dirty="0">
                <a:solidFill>
                  <a:srgbClr val="002A7E"/>
                </a:solidFill>
                <a:latin typeface="AAAAA E+ Canela Text"/>
              </a:rPr>
              <a:t>340 shareholder proposals to more than 90 companies submitted for the June 2023 meeting season (most commonly around capital returns, governance and ESG)</a:t>
            </a:r>
          </a:p>
          <a:p>
            <a:pPr lvl="1"/>
            <a:endParaRPr lang="en-AU" sz="1800" b="0" i="0" u="none" strike="noStrike" baseline="0" dirty="0">
              <a:solidFill>
                <a:srgbClr val="002A7E"/>
              </a:solidFill>
              <a:latin typeface="AAAAA E+ Canela Tex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b="1" dirty="0">
                <a:solidFill>
                  <a:srgbClr val="002A7E"/>
                </a:solidFill>
              </a:rPr>
              <a:t>Japan: Case studies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2023: Dai</a:t>
            </a:r>
            <a:r>
              <a:rPr lang="en-AU" b="1" dirty="0">
                <a:solidFill>
                  <a:srgbClr val="002A7E"/>
                </a:solidFill>
              </a:rPr>
              <a:t> </a:t>
            </a:r>
            <a:r>
              <a:rPr lang="en-AU" dirty="0">
                <a:solidFill>
                  <a:srgbClr val="002A7E"/>
                </a:solidFill>
              </a:rPr>
              <a:t>Nippon Printing / Elliott Management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2023: Toyota Motor Corporation / Glass Lewis and State pension funds – Chairman re-election battle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2023: Canon - CEO narrowly re-appointed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Warren Buffet: $8 billion investment in 5 large Japanese trading companies </a:t>
            </a:r>
          </a:p>
          <a:p>
            <a:pPr lvl="1"/>
            <a:endParaRPr lang="en-AU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70885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E92FDF2-EC39-E47A-E3DA-8ED4E412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700" b="1" dirty="0">
                <a:solidFill>
                  <a:srgbClr val="002A7E"/>
                </a:solidFill>
                <a:latin typeface="+mn-lt"/>
                <a:ea typeface="+mn-ea"/>
              </a:rPr>
              <a:t>3. External stakeholders: spheres of influence (cont.)</a:t>
            </a:r>
            <a:br>
              <a:rPr lang="en-AU" dirty="0"/>
            </a:br>
            <a:endParaRPr lang="en-A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855DB3-2576-235E-CBA5-9E1178B10FA6}"/>
              </a:ext>
            </a:extLst>
          </p:cNvPr>
          <p:cNvSpPr txBox="1"/>
          <p:nvPr/>
        </p:nvSpPr>
        <p:spPr>
          <a:xfrm>
            <a:off x="731520" y="1027906"/>
            <a:ext cx="957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b="1" dirty="0">
                <a:solidFill>
                  <a:srgbClr val="002A7E"/>
                </a:solidFill>
              </a:rPr>
              <a:t>History and recent trends of activism in South Korea</a:t>
            </a:r>
          </a:p>
          <a:p>
            <a:pPr lvl="1"/>
            <a:endParaRPr lang="en-AU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/>
          </a:p>
          <a:p>
            <a:pPr lvl="1"/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0AA0CB-D37B-A623-D292-52438C0DB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12" y="1315566"/>
            <a:ext cx="10006071" cy="45377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047987-49EF-1DDC-069C-05EB9F8F5E85}"/>
              </a:ext>
            </a:extLst>
          </p:cNvPr>
          <p:cNvSpPr txBox="1"/>
          <p:nvPr/>
        </p:nvSpPr>
        <p:spPr>
          <a:xfrm>
            <a:off x="4881564" y="3241048"/>
            <a:ext cx="131220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u="sng" dirty="0">
                <a:effectLst/>
                <a:cs typeface="Calibri" panose="020F0502020204030204" pitchFamily="34" charset="0"/>
              </a:rPr>
              <a:t>Case Study</a:t>
            </a:r>
            <a:r>
              <a:rPr lang="en-US" sz="1000" dirty="0">
                <a:effectLst/>
                <a:cs typeface="Calibri" panose="020F0502020204030204" pitchFamily="34" charset="0"/>
              </a:rPr>
              <a:t>: U.S.-based activist hedge fund Elliott Management</a:t>
            </a:r>
            <a:r>
              <a:rPr lang="zh-CN" sz="1000" dirty="0">
                <a:effectLst/>
                <a:ea typeface="Malgun Gothic" panose="020B0503020000020004" pitchFamily="34" charset="-127"/>
                <a:cs typeface="Calibri" panose="020F0502020204030204" pitchFamily="34" charset="0"/>
              </a:rPr>
              <a:t>’</a:t>
            </a:r>
            <a:r>
              <a:rPr lang="en-US" sz="1000" dirty="0">
                <a:effectLst/>
                <a:cs typeface="Calibri" panose="020F0502020204030204" pitchFamily="34" charset="0"/>
              </a:rPr>
              <a:t>s objection to Samsung C&amp;T and </a:t>
            </a:r>
            <a:r>
              <a:rPr lang="en-US" sz="1000" dirty="0" err="1">
                <a:effectLst/>
                <a:cs typeface="Calibri" panose="020F0502020204030204" pitchFamily="34" charset="0"/>
              </a:rPr>
              <a:t>Cheil</a:t>
            </a:r>
            <a:r>
              <a:rPr lang="en-US" sz="1000" dirty="0">
                <a:effectLst/>
                <a:cs typeface="Calibri" panose="020F0502020204030204" pitchFamily="34" charset="0"/>
              </a:rPr>
              <a:t> Industries</a:t>
            </a:r>
            <a:r>
              <a:rPr lang="zh-CN" sz="1000" dirty="0">
                <a:effectLst/>
                <a:ea typeface="Malgun Gothic" panose="020B0503020000020004" pitchFamily="34" charset="-127"/>
                <a:cs typeface="Calibri" panose="020F0502020204030204" pitchFamily="34" charset="0"/>
              </a:rPr>
              <a:t>’</a:t>
            </a:r>
            <a:r>
              <a:rPr lang="en-US" sz="1000" dirty="0">
                <a:effectLst/>
                <a:cs typeface="Calibri" panose="020F0502020204030204" pitchFamily="34" charset="0"/>
              </a:rPr>
              <a:t> merger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2411658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E92FDF2-EC39-E47A-E3DA-8ED4E412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700" b="1" dirty="0">
                <a:solidFill>
                  <a:srgbClr val="002A7E"/>
                </a:solidFill>
                <a:latin typeface="+mn-lt"/>
                <a:ea typeface="+mn-ea"/>
              </a:rPr>
              <a:t>3. External stakeholders: spheres of influence (cont.)</a:t>
            </a:r>
            <a:br>
              <a:rPr lang="en-AU" dirty="0"/>
            </a:br>
            <a:endParaRPr lang="en-A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855DB3-2576-235E-CBA5-9E1178B10FA6}"/>
              </a:ext>
            </a:extLst>
          </p:cNvPr>
          <p:cNvSpPr txBox="1"/>
          <p:nvPr/>
        </p:nvSpPr>
        <p:spPr>
          <a:xfrm>
            <a:off x="731521" y="1312647"/>
            <a:ext cx="101377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b="1" dirty="0">
                <a:solidFill>
                  <a:srgbClr val="002A7E"/>
                </a:solidFill>
              </a:rPr>
              <a:t>Activism: EU developments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2020 Capital Markets Union Action Plan: Action 12 aims at facilitating shareholder engagement in listed companies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AU" dirty="0">
                <a:solidFill>
                  <a:srgbClr val="002A7E"/>
                </a:solidFill>
              </a:rPr>
              <a:t>Use of new digital technologies for:</a:t>
            </a:r>
          </a:p>
          <a:p>
            <a:pPr marL="1314450" lvl="2" indent="-400050" algn="just">
              <a:buFont typeface="+mj-lt"/>
              <a:buAutoNum type="romanLcPeriod"/>
            </a:pPr>
            <a:r>
              <a:rPr lang="en-US" dirty="0">
                <a:solidFill>
                  <a:srgbClr val="002A7E"/>
                </a:solidFill>
              </a:rPr>
              <a:t>shareholder-company communication</a:t>
            </a:r>
          </a:p>
          <a:p>
            <a:pPr marL="1771650" lvl="3" indent="-400050" algn="just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A7E"/>
                </a:solidFill>
              </a:rPr>
              <a:t>to eliminate or reduce the chain of intermediaries (or the use of omnibus accounts)</a:t>
            </a:r>
          </a:p>
          <a:p>
            <a:pPr marL="1771650" lvl="3" indent="-400050" algn="just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A7E"/>
                </a:solidFill>
              </a:rPr>
              <a:t>to facilitate real-time information transmission and direct communication, and identification of shareholders</a:t>
            </a:r>
          </a:p>
          <a:p>
            <a:pPr marL="1314450" lvl="2" indent="-400050" algn="just">
              <a:buFont typeface="+mj-lt"/>
              <a:buAutoNum type="romanLcPeriod"/>
            </a:pPr>
            <a:r>
              <a:rPr lang="en-US" dirty="0">
                <a:solidFill>
                  <a:srgbClr val="002A7E"/>
                </a:solidFill>
              </a:rPr>
              <a:t>electronic participation and voting</a:t>
            </a:r>
          </a:p>
          <a:p>
            <a:pPr marL="1771650" lvl="3" indent="-400050" algn="just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A7E"/>
                </a:solidFill>
              </a:rPr>
              <a:t>especially for cross-border investors</a:t>
            </a:r>
          </a:p>
          <a:p>
            <a:pPr marL="1771650" lvl="3" indent="-400050" algn="just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A7E"/>
                </a:solidFill>
              </a:rPr>
              <a:t>temporary emergency legislation during Covid-19 and subsequent enactment of permanent legislation regulating the possibility for hybrid or purely virtual general meetings.</a:t>
            </a:r>
          </a:p>
          <a:p>
            <a:pPr marL="1771650" lvl="3" indent="-400050" algn="just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2A7E"/>
                </a:solidFill>
              </a:rPr>
              <a:t>blockchain used in the Spanish company </a:t>
            </a:r>
            <a:r>
              <a:rPr lang="en-US" i="1" dirty="0">
                <a:solidFill>
                  <a:srgbClr val="002A7E"/>
                </a:solidFill>
              </a:rPr>
              <a:t>Iberdrola</a:t>
            </a:r>
            <a:r>
              <a:rPr lang="en-US" dirty="0">
                <a:solidFill>
                  <a:srgbClr val="002A7E"/>
                </a:solidFill>
              </a:rPr>
              <a:t> to encourage shareholders to vote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>
              <a:solidFill>
                <a:srgbClr val="002A7E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A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57990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97A6DD54B2D4BB5F63558C9048978" ma:contentTypeVersion="14" ma:contentTypeDescription="Create a new document." ma:contentTypeScope="" ma:versionID="d9f534ef2cd954e3c9de9cedd33d9611">
  <xsd:schema xmlns:xsd="http://www.w3.org/2001/XMLSchema" xmlns:xs="http://www.w3.org/2001/XMLSchema" xmlns:p="http://schemas.microsoft.com/office/2006/metadata/properties" xmlns:ns2="26d4876d-1652-4741-a251-c7328cbe4eec" xmlns:ns3="675ad150-b751-47e2-ad83-2ce7a9a72029" targetNamespace="http://schemas.microsoft.com/office/2006/metadata/properties" ma:root="true" ma:fieldsID="d28fd622ca44a508f89c344eabb53311" ns2:_="" ns3:_="">
    <xsd:import namespace="26d4876d-1652-4741-a251-c7328cbe4eec"/>
    <xsd:import namespace="675ad150-b751-47e2-ad83-2ce7a9a720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d4876d-1652-4741-a251-c7328cbe4e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bbc5412-facb-47f6-beca-cc3ad60e99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ad150-b751-47e2-ad83-2ce7a9a7202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baef6dd-c4f8-403b-aac1-ae4cb52c231a}" ma:internalName="TaxCatchAll" ma:showField="CatchAllData" ma:web="675ad150-b751-47e2-ad83-2ce7a9a720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70390B-EA86-4896-9701-F9EA908A4841}"/>
</file>

<file path=customXml/itemProps2.xml><?xml version="1.0" encoding="utf-8"?>
<ds:datastoreItem xmlns:ds="http://schemas.openxmlformats.org/officeDocument/2006/customXml" ds:itemID="{7538981D-A8C4-448F-B7E4-826483F596D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2023-07-08T08:53:00Z</dcterms:created>
  <dcterms:modified xsi:type="dcterms:W3CDTF">2023-07-08T08:53:00Z</dcterms:modified>
</cp:coreProperties>
</file>