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1" r:id="rId7"/>
    <p:sldId id="262" r:id="rId8"/>
    <p:sldId id="263" r:id="rId9"/>
    <p:sldId id="276" r:id="rId10"/>
    <p:sldId id="264" r:id="rId11"/>
    <p:sldId id="265" r:id="rId12"/>
    <p:sldId id="278" r:id="rId13"/>
    <p:sldId id="267" r:id="rId14"/>
    <p:sldId id="266" r:id="rId15"/>
    <p:sldId id="268" r:id="rId16"/>
    <p:sldId id="269" r:id="rId17"/>
    <p:sldId id="277" r:id="rId18"/>
    <p:sldId id="270" r:id="rId19"/>
    <p:sldId id="271" r:id="rId20"/>
    <p:sldId id="272" r:id="rId21"/>
    <p:sldId id="273" r:id="rId22"/>
    <p:sldId id="274" r:id="rId23"/>
    <p:sldId id="275" r:id="rId24"/>
    <p:sldId id="25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23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57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44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9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1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72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77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6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7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9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FD44-7A34-42C2-B1DC-91EF99F90890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4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3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0"/>
            <a:ext cx="12192000" cy="685800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EF51DF-5E38-02E2-04FA-629EC3150C19}"/>
              </a:ext>
            </a:extLst>
          </p:cNvPr>
          <p:cNvSpPr txBox="1">
            <a:spLocks/>
          </p:cNvSpPr>
          <p:nvPr/>
        </p:nvSpPr>
        <p:spPr>
          <a:xfrm>
            <a:off x="2209800" y="1736812"/>
            <a:ext cx="7772400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SCOPE OF OPINIONS</a:t>
            </a: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79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A13E99-D3EF-0DF2-D0B8-9EB509786FE0}"/>
              </a:ext>
            </a:extLst>
          </p:cNvPr>
          <p:cNvSpPr txBox="1"/>
          <p:nvPr/>
        </p:nvSpPr>
        <p:spPr>
          <a:xfrm>
            <a:off x="650507" y="1471613"/>
            <a:ext cx="1070329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G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opinion statements covering: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SG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 (existence, capacity, power and authorisation)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SG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(legal, valid, binding and enforceable)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SG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of parties (not unlawful)</a:t>
            </a:r>
          </a:p>
          <a:p>
            <a:pPr algn="just"/>
            <a:endParaRPr lang="en-SG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G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view on specific provision of agreements?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SG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G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 in different language</a:t>
            </a:r>
          </a:p>
          <a:p>
            <a:endParaRPr lang="en-SG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CE06C0-9364-41EC-E3CB-B7FECF373C9B}"/>
              </a:ext>
            </a:extLst>
          </p:cNvPr>
          <p:cNvSpPr txBox="1">
            <a:spLocks/>
          </p:cNvSpPr>
          <p:nvPr/>
        </p:nvSpPr>
        <p:spPr>
          <a:xfrm>
            <a:off x="2345267" y="29289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SCOPE OF OPINIONS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2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0"/>
            <a:ext cx="12192000" cy="685800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EF51DF-5E38-02E2-04FA-629EC3150C19}"/>
              </a:ext>
            </a:extLst>
          </p:cNvPr>
          <p:cNvSpPr txBox="1">
            <a:spLocks/>
          </p:cNvSpPr>
          <p:nvPr/>
        </p:nvSpPr>
        <p:spPr>
          <a:xfrm>
            <a:off x="2209800" y="1736812"/>
            <a:ext cx="7772400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PART 3</a:t>
            </a: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ASSUMPTIONS AND QUALIFICATIONS</a:t>
            </a: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95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A13E99-D3EF-0DF2-D0B8-9EB509786FE0}"/>
              </a:ext>
            </a:extLst>
          </p:cNvPr>
          <p:cNvSpPr txBox="1"/>
          <p:nvPr/>
        </p:nvSpPr>
        <p:spPr>
          <a:xfrm>
            <a:off x="744353" y="1198876"/>
            <a:ext cx="10703293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Approach if law is unclear or if implementation is uncertain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of detail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eg.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elaborating on insolvency qualifications in structured finance deals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Dealing with restrictions which may involve questions of part law and fact. Can they be covered by an assumption or an officer’s certificate?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SG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CE06C0-9364-41EC-E3CB-B7FECF373C9B}"/>
              </a:ext>
            </a:extLst>
          </p:cNvPr>
          <p:cNvSpPr txBox="1">
            <a:spLocks/>
          </p:cNvSpPr>
          <p:nvPr/>
        </p:nvSpPr>
        <p:spPr>
          <a:xfrm>
            <a:off x="2345267" y="11006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ASSUMPTIONS AND QUALIFICATIONS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73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46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A13E99-D3EF-0DF2-D0B8-9EB509786FE0}"/>
              </a:ext>
            </a:extLst>
          </p:cNvPr>
          <p:cNvSpPr txBox="1"/>
          <p:nvPr/>
        </p:nvSpPr>
        <p:spPr>
          <a:xfrm>
            <a:off x="631457" y="1404938"/>
            <a:ext cx="10703293" cy="448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 implicit duty to notify of impending change to legislation or law?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SG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duty to elaborate on any possible discrepancy between law and its implementation in relevant jurisdiction?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SG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CE06C0-9364-41EC-E3CB-B7FECF373C9B}"/>
              </a:ext>
            </a:extLst>
          </p:cNvPr>
          <p:cNvSpPr txBox="1">
            <a:spLocks/>
          </p:cNvSpPr>
          <p:nvPr/>
        </p:nvSpPr>
        <p:spPr>
          <a:xfrm>
            <a:off x="2345267" y="11006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ASSUMPTIONS AND QUALIFICATIONS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4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0"/>
            <a:ext cx="12192000" cy="685800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EF51DF-5E38-02E2-04FA-629EC3150C19}"/>
              </a:ext>
            </a:extLst>
          </p:cNvPr>
          <p:cNvSpPr txBox="1">
            <a:spLocks/>
          </p:cNvSpPr>
          <p:nvPr/>
        </p:nvSpPr>
        <p:spPr>
          <a:xfrm>
            <a:off x="2209800" y="1736812"/>
            <a:ext cx="7772400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PART 4</a:t>
            </a: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LIMITATION OF LIABILITY</a:t>
            </a: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59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A13E99-D3EF-0DF2-D0B8-9EB509786FE0}"/>
              </a:ext>
            </a:extLst>
          </p:cNvPr>
          <p:cNvSpPr txBox="1"/>
          <p:nvPr/>
        </p:nvSpPr>
        <p:spPr>
          <a:xfrm>
            <a:off x="650507" y="1690688"/>
            <a:ext cx="107032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G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among other service providers?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SG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G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market practice.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SG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CE06C0-9364-41EC-E3CB-B7FECF373C9B}"/>
              </a:ext>
            </a:extLst>
          </p:cNvPr>
          <p:cNvSpPr txBox="1">
            <a:spLocks/>
          </p:cNvSpPr>
          <p:nvPr/>
        </p:nvSpPr>
        <p:spPr>
          <a:xfrm>
            <a:off x="2345267" y="29289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LIMITATION OF LIABILITY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63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0"/>
            <a:ext cx="12192000" cy="685800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EF51DF-5E38-02E2-04FA-629EC3150C19}"/>
              </a:ext>
            </a:extLst>
          </p:cNvPr>
          <p:cNvSpPr txBox="1">
            <a:spLocks/>
          </p:cNvSpPr>
          <p:nvPr/>
        </p:nvSpPr>
        <p:spPr>
          <a:xfrm>
            <a:off x="2209800" y="1736812"/>
            <a:ext cx="7772400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PART 5</a:t>
            </a: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RULES ON APPROPRIATE COUNSEL TO ISSUE OPINIONS</a:t>
            </a: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25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A13E99-D3EF-0DF2-D0B8-9EB509786FE0}"/>
              </a:ext>
            </a:extLst>
          </p:cNvPr>
          <p:cNvSpPr txBox="1"/>
          <p:nvPr/>
        </p:nvSpPr>
        <p:spPr>
          <a:xfrm>
            <a:off x="650507" y="1947465"/>
            <a:ext cx="107032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SG" sz="3200" dirty="0">
                <a:latin typeface="Arial" panose="020B0604020202020204" pitchFamily="34" charset="0"/>
                <a:cs typeface="Arial" panose="020B0604020202020204" pitchFamily="34" charset="0"/>
              </a:rPr>
              <a:t>What are the market practices in terms of who issues the opinion?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SG" sz="3200" dirty="0">
                <a:latin typeface="Arial" panose="020B0604020202020204" pitchFamily="34" charset="0"/>
                <a:cs typeface="Arial" panose="020B0604020202020204" pitchFamily="34" charset="0"/>
              </a:rPr>
              <a:t>Who is better placed to issue opinions? Should it be the borrower's legal counsel or the lender's legal counsel?  Does it matter?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SG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CE06C0-9364-41EC-E3CB-B7FECF373C9B}"/>
              </a:ext>
            </a:extLst>
          </p:cNvPr>
          <p:cNvSpPr txBox="1">
            <a:spLocks/>
          </p:cNvSpPr>
          <p:nvPr/>
        </p:nvSpPr>
        <p:spPr>
          <a:xfrm>
            <a:off x="2345267" y="29289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RULES ON APPROPRIATE COUNSEL TO ISSUE OPINIONS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81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0"/>
            <a:ext cx="12192000" cy="685800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EF51DF-5E38-02E2-04FA-629EC3150C19}"/>
              </a:ext>
            </a:extLst>
          </p:cNvPr>
          <p:cNvSpPr txBox="1">
            <a:spLocks/>
          </p:cNvSpPr>
          <p:nvPr/>
        </p:nvSpPr>
        <p:spPr>
          <a:xfrm>
            <a:off x="2209800" y="1736812"/>
            <a:ext cx="7772400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7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785" y="691697"/>
            <a:ext cx="10515600" cy="5202918"/>
          </a:xfrm>
        </p:spPr>
        <p:txBody>
          <a:bodyPr>
            <a:normAutofit/>
          </a:bodyPr>
          <a:lstStyle/>
          <a:p>
            <a:pPr algn="ctr"/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LEGAL OPINIONS IN FINANCING TRANSACTIONS</a:t>
            </a: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IBA ASIA-BASED INTERNATIONAL FINANCIAL LAW CONFERENCE 2023</a:t>
            </a:r>
            <a:br>
              <a:rPr lang="en-S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S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BANKING LAW COMMITTEE</a:t>
            </a:r>
            <a:b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24174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0"/>
            <a:ext cx="12192000" cy="685800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EF51DF-5E38-02E2-04FA-629EC3150C19}"/>
              </a:ext>
            </a:extLst>
          </p:cNvPr>
          <p:cNvSpPr txBox="1">
            <a:spLocks/>
          </p:cNvSpPr>
          <p:nvPr/>
        </p:nvSpPr>
        <p:spPr>
          <a:xfrm>
            <a:off x="2209800" y="1736812"/>
            <a:ext cx="7772400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22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2124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82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PANEL:</a:t>
            </a:r>
            <a:b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A13E99-D3EF-0DF2-D0B8-9EB509786FE0}"/>
              </a:ext>
            </a:extLst>
          </p:cNvPr>
          <p:cNvSpPr txBox="1"/>
          <p:nvPr/>
        </p:nvSpPr>
        <p:spPr>
          <a:xfrm>
            <a:off x="838200" y="1690688"/>
            <a:ext cx="10703293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Moderator: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Kok Chee Wai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i-FI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Allen &amp; Gledhill LLP, Singapore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Speakers (in alphabetical order):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Lily Kuo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i-FI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 and Li Attorneys-at-Law, Taiwan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Michael Chang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i-FI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Shin &amp; Kim LLC, Korea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Motoki Saito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i-FI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Nagashima Ohno &amp; Tsunematsu, Japan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Vicente D. Gerochi IV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i-FI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SyCip Salazar Hernandez &amp; Gatmaitan, Philippines</a:t>
            </a:r>
          </a:p>
          <a:p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115668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82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b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A13E99-D3EF-0DF2-D0B8-9EB509786FE0}"/>
              </a:ext>
            </a:extLst>
          </p:cNvPr>
          <p:cNvSpPr txBox="1"/>
          <p:nvPr/>
        </p:nvSpPr>
        <p:spPr>
          <a:xfrm>
            <a:off x="650507" y="1690688"/>
            <a:ext cx="10703293" cy="421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 financing transactions have relied on formal, often short and generally standardised opinions.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Legal opinions state conclusions of law to give assurance to market participants.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Session will discuss the state of practice in Asia.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0508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82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SYNOPSIS FOR THE SESSION</a:t>
            </a:r>
            <a:b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A13E99-D3EF-0DF2-D0B8-9EB509786FE0}"/>
              </a:ext>
            </a:extLst>
          </p:cNvPr>
          <p:cNvSpPr txBox="1"/>
          <p:nvPr/>
        </p:nvSpPr>
        <p:spPr>
          <a:xfrm>
            <a:off x="650507" y="1450324"/>
            <a:ext cx="107032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Addressees – different categories and particular issues relating to reliance.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Scope of responsibility.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Assumptions and qualifications.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266727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36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SYNOPSIS FOR THE SESSION</a:t>
            </a:r>
            <a:b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A13E99-D3EF-0DF2-D0B8-9EB509786FE0}"/>
              </a:ext>
            </a:extLst>
          </p:cNvPr>
          <p:cNvSpPr txBox="1"/>
          <p:nvPr/>
        </p:nvSpPr>
        <p:spPr>
          <a:xfrm>
            <a:off x="650507" y="1296436"/>
            <a:ext cx="10703293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Limitation of liability.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Rules on appropriate counsel to issue opinions.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230128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0"/>
            <a:ext cx="12192000" cy="685800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EF51DF-5E38-02E2-04FA-629EC3150C19}"/>
              </a:ext>
            </a:extLst>
          </p:cNvPr>
          <p:cNvSpPr txBox="1">
            <a:spLocks/>
          </p:cNvSpPr>
          <p:nvPr/>
        </p:nvSpPr>
        <p:spPr>
          <a:xfrm>
            <a:off x="2209800" y="1736812"/>
            <a:ext cx="7772400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PART 1</a:t>
            </a: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ADDRESSEES – DIFFERENT CATEGORIES AND PARTICULAR ISSUES RELATING TO RELIANCE</a:t>
            </a: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2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A13E99-D3EF-0DF2-D0B8-9EB509786FE0}"/>
              </a:ext>
            </a:extLst>
          </p:cNvPr>
          <p:cNvSpPr txBox="1"/>
          <p:nvPr/>
        </p:nvSpPr>
        <p:spPr>
          <a:xfrm>
            <a:off x="634274" y="1405180"/>
            <a:ext cx="1070329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G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 who may rely on a legal opinion?</a:t>
            </a:r>
          </a:p>
          <a:p>
            <a:pPr algn="just"/>
            <a:endParaRPr lang="en-SG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G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purely a risk management issue?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SG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G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circumstances in relation to subsequent addressees make parts of the opinion incorrect?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SG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G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CE06C0-9364-41EC-E3CB-B7FECF373C9B}"/>
              </a:ext>
            </a:extLst>
          </p:cNvPr>
          <p:cNvSpPr txBox="1">
            <a:spLocks/>
          </p:cNvSpPr>
          <p:nvPr/>
        </p:nvSpPr>
        <p:spPr>
          <a:xfrm>
            <a:off x="2332388" y="5101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ADDRESSEES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75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A13E99-D3EF-0DF2-D0B8-9EB509786FE0}"/>
              </a:ext>
            </a:extLst>
          </p:cNvPr>
          <p:cNvSpPr txBox="1"/>
          <p:nvPr/>
        </p:nvSpPr>
        <p:spPr>
          <a:xfrm>
            <a:off x="634274" y="1199118"/>
            <a:ext cx="1070329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SG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G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different practices in ECM markets?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SG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SG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market practice in your local market?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G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CE06C0-9364-41EC-E3CB-B7FECF373C9B}"/>
              </a:ext>
            </a:extLst>
          </p:cNvPr>
          <p:cNvSpPr txBox="1">
            <a:spLocks/>
          </p:cNvSpPr>
          <p:nvPr/>
        </p:nvSpPr>
        <p:spPr>
          <a:xfrm>
            <a:off x="2332388" y="5101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ADDRESSEES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84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97A6DD54B2D4BB5F63558C9048978" ma:contentTypeVersion="14" ma:contentTypeDescription="Create a new document." ma:contentTypeScope="" ma:versionID="d9f534ef2cd954e3c9de9cedd33d9611">
  <xsd:schema xmlns:xsd="http://www.w3.org/2001/XMLSchema" xmlns:xs="http://www.w3.org/2001/XMLSchema" xmlns:p="http://schemas.microsoft.com/office/2006/metadata/properties" xmlns:ns2="26d4876d-1652-4741-a251-c7328cbe4eec" xmlns:ns3="675ad150-b751-47e2-ad83-2ce7a9a72029" targetNamespace="http://schemas.microsoft.com/office/2006/metadata/properties" ma:root="true" ma:fieldsID="d28fd622ca44a508f89c344eabb53311" ns2:_="" ns3:_="">
    <xsd:import namespace="26d4876d-1652-4741-a251-c7328cbe4eec"/>
    <xsd:import namespace="675ad150-b751-47e2-ad83-2ce7a9a72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4876d-1652-4741-a251-c7328cbe4e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bbc5412-facb-47f6-beca-cc3ad60e99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ad150-b751-47e2-ad83-2ce7a9a7202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4baef6dd-c4f8-403b-aac1-ae4cb52c231a}" ma:internalName="TaxCatchAll" ma:showField="CatchAllData" ma:web="675ad150-b751-47e2-ad83-2ce7a9a72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d4876d-1652-4741-a251-c7328cbe4eec">
      <Terms xmlns="http://schemas.microsoft.com/office/infopath/2007/PartnerControls"/>
    </lcf76f155ced4ddcb4097134ff3c332f>
    <TaxCatchAll xmlns="675ad150-b751-47e2-ad83-2ce7a9a7202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EC18AF-25A5-49CE-8535-497578AA7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d4876d-1652-4741-a251-c7328cbe4eec"/>
    <ds:schemaRef ds:uri="675ad150-b751-47e2-ad83-2ce7a9a720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4BAF9D-D8FB-448B-910D-0E6535D37DEB}">
  <ds:schemaRefs>
    <ds:schemaRef ds:uri="http://schemas.microsoft.com/office/2006/metadata/properties"/>
    <ds:schemaRef ds:uri="http://schemas.microsoft.com/office/infopath/2007/PartnerControls"/>
    <ds:schemaRef ds:uri="26d4876d-1652-4741-a251-c7328cbe4eec"/>
    <ds:schemaRef ds:uri="675ad150-b751-47e2-ad83-2ce7a9a72029"/>
  </ds:schemaRefs>
</ds:datastoreItem>
</file>

<file path=customXml/itemProps3.xml><?xml version="1.0" encoding="utf-8"?>
<ds:datastoreItem xmlns:ds="http://schemas.openxmlformats.org/officeDocument/2006/customXml" ds:itemID="{A1B87F6F-C757-4E5A-95B3-7FB2B7E43C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467</Words>
  <Application>Microsoft Office PowerPoint</Application>
  <PresentationFormat>Widescreen</PresentationFormat>
  <Paragraphs>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Office Theme</vt:lpstr>
      <vt:lpstr>PowerPoint Presentation</vt:lpstr>
      <vt:lpstr>LEGAL OPINIONS IN FINANCING TRANSACTIONS  IBA ASIA-BASED INTERNATIONAL FINANCIAL LAW CONFERENCE 2023  BANKING LAW COMMITTEE </vt:lpstr>
      <vt:lpstr>THE PANEL: </vt:lpstr>
      <vt:lpstr>INTRODUCTION </vt:lpstr>
      <vt:lpstr>SYNOPSIS FOR THE SESSION </vt:lpstr>
      <vt:lpstr>SYNOPSIS FOR THE SESSION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Bar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Girard</dc:creator>
  <cp:lastModifiedBy>Allen &amp; Gledhill LLP</cp:lastModifiedBy>
  <cp:revision>8</cp:revision>
  <dcterms:created xsi:type="dcterms:W3CDTF">2017-01-10T13:06:50Z</dcterms:created>
  <dcterms:modified xsi:type="dcterms:W3CDTF">2023-03-21T07:22:46Z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0x01010016597A6DD54B2D4BB5F63558C9048978</vt:lpwstr>
  </property>
  <property fmtid="{D5CDD505-2E9C-101B-9397-08002B2CF9AE}" pid="3" name="Order">
    <vt:r8>2186000</vt:r8>
  </property>
  <property fmtid="{D5CDD505-2E9C-101B-9397-08002B2CF9AE}" pid="4" name="ComplianceAsset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MSIP_Label_6c266ca2-7e24-4f8f-b9f3-c26963acb696_Enabled">
    <vt:lpwstr>true</vt:lpwstr>
  </property>
  <property fmtid="{D5CDD505-2E9C-101B-9397-08002B2CF9AE}" pid="8" name="MSIP_Label_6c266ca2-7e24-4f8f-b9f3-c26963acb696_SetDate">
    <vt:lpwstr>2023-03-20T05:45:43Z</vt:lpwstr>
  </property>
  <property fmtid="{D5CDD505-2E9C-101B-9397-08002B2CF9AE}" pid="9" name="MSIP_Label_6c266ca2-7e24-4f8f-b9f3-c26963acb696_Method">
    <vt:lpwstr>Standard</vt:lpwstr>
  </property>
  <property fmtid="{D5CDD505-2E9C-101B-9397-08002B2CF9AE}" pid="10" name="MSIP_Label_6c266ca2-7e24-4f8f-b9f3-c26963acb696_Name">
    <vt:lpwstr>Restricted</vt:lpwstr>
  </property>
  <property fmtid="{D5CDD505-2E9C-101B-9397-08002B2CF9AE}" pid="11" name="MSIP_Label_6c266ca2-7e24-4f8f-b9f3-c26963acb696_SiteId">
    <vt:lpwstr>372e40c7-14cb-449d-8baa-ae4065acf6fe</vt:lpwstr>
  </property>
  <property fmtid="{D5CDD505-2E9C-101B-9397-08002B2CF9AE}" pid="12" name="MSIP_Label_6c266ca2-7e24-4f8f-b9f3-c26963acb696_ActionId">
    <vt:lpwstr>50565e96-3e0c-4fb9-99ac-de81255ef964</vt:lpwstr>
  </property>
  <property fmtid="{D5CDD505-2E9C-101B-9397-08002B2CF9AE}" pid="13" name="MSIP_Label_6c266ca2-7e24-4f8f-b9f3-c26963acb696_ContentBits">
    <vt:lpwstr>0</vt:lpwstr>
  </property>
</Properties>
</file>