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0058400" cy="7772400"/>
  <p:notesSz cx="6858000" cy="9144000"/>
  <p:defaultTextStyle>
    <a:defPPr>
      <a:defRPr lang="en-US"/>
    </a:defPPr>
    <a:lvl1pPr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508000" indent="-50800"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1017588" indent="-103188"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527175" indent="-155575"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2036763" indent="-207963" algn="l" defTabSz="5080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B5A0"/>
    <a:srgbClr val="D5DBD7"/>
    <a:srgbClr val="EA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0651C3A-4460-11DB-9652-00E08161165F}" styleName="Willkie Standard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6" autoAdjust="0"/>
    <p:restoredTop sz="96301" autoAdjust="0"/>
  </p:normalViewPr>
  <p:slideViewPr>
    <p:cSldViewPr snapToGrid="0" snapToObjects="1" showGuides="1">
      <p:cViewPr varScale="1">
        <p:scale>
          <a:sx n="145" d="100"/>
          <a:sy n="145" d="100"/>
        </p:scale>
        <p:origin x="1722" y="11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3" d="100"/>
          <a:sy n="83" d="100"/>
        </p:scale>
        <p:origin x="378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8A7E26F-5ABF-4E6D-BDE4-0C2C903885D3}" type="datetime1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5FBA6A93-B23E-4810-9D03-9E88D7752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55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95325" y="2628900"/>
            <a:ext cx="8677275" cy="2101850"/>
          </a:xfrm>
          <a:prstGeom prst="rect">
            <a:avLst/>
          </a:prstGeom>
          <a:solidFill>
            <a:srgbClr val="A3B5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19175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imes New Roman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854343"/>
            <a:ext cx="8549640" cy="994298"/>
          </a:xfrm>
        </p:spPr>
        <p:txBody>
          <a:bodyPr>
            <a:normAutofit/>
          </a:bodyPr>
          <a:lstStyle>
            <a:lvl1pPr algn="l" defTabSz="509412" rtl="0" eaLnBrk="1" latinLnBrk="0" hangingPunct="1">
              <a:spcBef>
                <a:spcPct val="0"/>
              </a:spcBef>
              <a:buNone/>
              <a:defRPr lang="en-US" sz="2800" b="0" i="0" kern="1200" dirty="0" smtClean="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59" y="3781123"/>
            <a:ext cx="8732203" cy="1069149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47700" y="7432675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defTabSz="1019175">
              <a:defRPr/>
            </a:pPr>
            <a:r>
              <a:rPr lang="en-US" sz="700" dirty="0">
                <a:solidFill>
                  <a:prstClr val="white">
                    <a:lumMod val="75000"/>
                  </a:prstClr>
                </a:solidFill>
                <a:cs typeface="Arial" charset="0"/>
              </a:rPr>
              <a:t>Copyright © </a:t>
            </a:r>
            <a:r>
              <a:rPr lang="en-US" sz="700" dirty="0" smtClean="0">
                <a:solidFill>
                  <a:prstClr val="white">
                    <a:lumMod val="75000"/>
                  </a:prstClr>
                </a:solidFill>
                <a:cs typeface="Arial" charset="0"/>
              </a:rPr>
              <a:t>2023 </a:t>
            </a:r>
            <a:r>
              <a:rPr lang="en-US" sz="700" dirty="0">
                <a:solidFill>
                  <a:prstClr val="white">
                    <a:lumMod val="75000"/>
                  </a:prstClr>
                </a:solidFill>
                <a:cs typeface="Arial" charset="0"/>
              </a:rPr>
              <a:t>by Willkie Farr &amp; Gallagher LLP.  All Rights Reserved.  These course materials may not be reproduced or disseminated in any form without the express permission of Willkie Farr &amp; Gallagher LLP. </a:t>
            </a:r>
          </a:p>
        </p:txBody>
      </p:sp>
      <p:pic>
        <p:nvPicPr>
          <p:cNvPr id="21" name="Picture 10">
            <a:extLst>
              <a:ext uri="{FF2B5EF4-FFF2-40B4-BE49-F238E27FC236}">
                <a16:creationId xmlns:a16="http://schemas.microsoft.com/office/drawing/2014/main" id="{6DDC274F-2E9D-5649-BA36-B0245211968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/>
          <a:srcRect t="43050" b="48495"/>
          <a:stretch/>
        </p:blipFill>
        <p:spPr bwMode="auto">
          <a:xfrm>
            <a:off x="689750" y="914399"/>
            <a:ext cx="8686796" cy="8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51" y="479295"/>
            <a:ext cx="4238510" cy="284597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35950" y="1320420"/>
            <a:ext cx="8681221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0" dirty="0">
                <a:solidFill>
                  <a:srgbClr val="A3B5A0"/>
                </a:solidFill>
                <a:latin typeface="Whitney Semibold" pitchFamily="50" charset="0"/>
                <a:cs typeface="Arial" panose="020B0604020202020204" pitchFamily="34" charset="0"/>
              </a:rPr>
              <a:t>BRUSSELS   CHICAGO   FRANKFURT   HOUSTON   LONDON   LOS ANGELES   MILAN   NEW YORK   PALO ALTO   PARIS   ROME   SAN FRANCISCO   WASHINGTON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FG_dots_pp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6494463"/>
            <a:ext cx="96107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630238" y="457200"/>
            <a:ext cx="8799512" cy="1219200"/>
          </a:xfrm>
          <a:prstGeom prst="rect">
            <a:avLst/>
          </a:prstGeom>
          <a:solidFill>
            <a:srgbClr val="A3B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191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6" name="Picture 8" descr="WFG_eggplant for citrix print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3075" y="6896100"/>
            <a:ext cx="25781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78" y="840256"/>
            <a:ext cx="6035040" cy="642303"/>
          </a:xfrm>
        </p:spPr>
        <p:txBody>
          <a:bodyPr>
            <a:normAutofit/>
          </a:bodyPr>
          <a:lstStyle>
            <a:lvl1pPr algn="l">
              <a:defRPr sz="28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13"/>
          </p:nvPr>
        </p:nvSpPr>
        <p:spPr>
          <a:xfrm>
            <a:off x="730178" y="1812175"/>
            <a:ext cx="8555138" cy="497101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9BD1BCD-D38D-4BC2-BF84-D492E0FA3F9A}" type="datetime1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 b="0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2E9F8C-6786-4351-9097-AB46917AC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16="http://schemas.microsoft.com/office/drawing/2014/main"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95325" y="2628900"/>
            <a:ext cx="8677275" cy="2101850"/>
          </a:xfrm>
          <a:prstGeom prst="rect">
            <a:avLst/>
          </a:prstGeom>
          <a:solidFill>
            <a:srgbClr val="A3B5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19175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imes New Roman" charset="0"/>
              <a:ea typeface="+mn-ea"/>
            </a:endParaRPr>
          </a:p>
        </p:txBody>
      </p:sp>
      <p:sp>
        <p:nvSpPr>
          <p:cNvPr id="6" name="Title 4"/>
          <p:cNvSpPr>
            <a:spLocks noGrp="1"/>
          </p:cNvSpPr>
          <p:nvPr>
            <p:ph type="ctrTitle"/>
          </p:nvPr>
        </p:nvSpPr>
        <p:spPr>
          <a:xfrm>
            <a:off x="822325" y="2854325"/>
            <a:ext cx="8550275" cy="99377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7" name="Subtitle 5"/>
          <p:cNvSpPr>
            <a:spLocks noGrp="1"/>
          </p:cNvSpPr>
          <p:nvPr>
            <p:ph type="subTitle" idx="1"/>
          </p:nvPr>
        </p:nvSpPr>
        <p:spPr>
          <a:xfrm>
            <a:off x="822325" y="3454400"/>
            <a:ext cx="8732838" cy="106838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B78E132D-5AF5-448C-A6CA-E2B8CFB966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3574" y="498475"/>
            <a:ext cx="8867775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14="http://schemas.microsoft.com/office/drawing/2010/main" xmlns:a="http://schemas.openxmlformats.org/drawingml/2006/main" xmlns:r="http://schemas.openxmlformats.org/officeDocument/2006/relationships" xmlns:p="http://schemas.openxmlformats.org/presentationml/2006/main" preserve="1" userDrawn="1">
  <p:cSld name="C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47700" y="7432675"/>
            <a:ext cx="876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defTabSz="1019175">
              <a:defRPr/>
            </a:pPr>
            <a:r>
              <a:rPr lang="en-US" sz="700" dirty="0">
                <a:solidFill>
                  <a:prstClr val="white">
                    <a:lumMod val="75000"/>
                  </a:prstClr>
                </a:solidFill>
                <a:cs typeface="Arial" charset="0"/>
              </a:rPr>
              <a:t>Copyright © </a:t>
            </a:r>
            <a:r>
              <a:rPr lang="en-US" sz="700" dirty="0" smtClean="0">
                <a:solidFill>
                  <a:prstClr val="white">
                    <a:lumMod val="75000"/>
                  </a:prstClr>
                </a:solidFill>
                <a:cs typeface="Arial" charset="0"/>
              </a:rPr>
              <a:t>2023 </a:t>
            </a:r>
            <a:r>
              <a:rPr lang="en-US" sz="700" dirty="0">
                <a:solidFill>
                  <a:prstClr val="white">
                    <a:lumMod val="75000"/>
                  </a:prstClr>
                </a:solidFill>
                <a:cs typeface="Arial" charset="0"/>
              </a:rPr>
              <a:t>by Willkie Farr &amp; Gallagher LLP.  All Rights Reserved.  These course materials may not be reproduced or disseminated in any form without the express permission of Willkie Farr &amp; Gallagher LLP. </a:t>
            </a:r>
          </a:p>
        </p:txBody>
      </p:sp>
      <p:pic>
        <p:nvPicPr>
          <p:cNvPr id="6" name="Picture 5" descr="WFG_CLE_Logo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14" y="1780869"/>
            <a:ext cx="174783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95325" y="2628900"/>
            <a:ext cx="8677275" cy="2101850"/>
          </a:xfrm>
          <a:prstGeom prst="rect">
            <a:avLst/>
          </a:prstGeom>
          <a:solidFill>
            <a:srgbClr val="A3B5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19175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imes New Roman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854343"/>
            <a:ext cx="8549640" cy="994298"/>
          </a:xfrm>
        </p:spPr>
        <p:txBody>
          <a:bodyPr>
            <a:normAutofit/>
          </a:bodyPr>
          <a:lstStyle>
            <a:lvl1pPr algn="l" defTabSz="509412" rtl="0" eaLnBrk="1" latinLnBrk="0" hangingPunct="1">
              <a:spcBef>
                <a:spcPct val="0"/>
              </a:spcBef>
              <a:buNone/>
              <a:defRPr lang="en-US" sz="2800" b="0" i="0" kern="1200" dirty="0" smtClean="0">
                <a:solidFill>
                  <a:srgbClr val="FFFFF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59" y="3781123"/>
            <a:ext cx="8732203" cy="1069149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FG_dots_pp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6494463"/>
            <a:ext cx="96107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630238" y="457200"/>
            <a:ext cx="8799512" cy="1219200"/>
          </a:xfrm>
          <a:prstGeom prst="rect">
            <a:avLst/>
          </a:prstGeom>
          <a:solidFill>
            <a:srgbClr val="A3B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191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6" name="Picture 14" descr="WFG_eggplant for citrix print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3075" y="6896100"/>
            <a:ext cx="25781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874" y="835777"/>
            <a:ext cx="9052560" cy="1092359"/>
          </a:xfrm>
        </p:spPr>
        <p:txBody>
          <a:bodyPr>
            <a:normAutofit/>
          </a:bodyPr>
          <a:lstStyle>
            <a:lvl1pPr algn="l">
              <a:defRPr sz="28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A3B5A0"/>
              </a:buClr>
              <a:buSzPct val="80000"/>
              <a:buFont typeface="Wingdings" charset="2"/>
              <a:buChar char="§"/>
              <a:defRPr sz="2000" b="0" i="0">
                <a:latin typeface="Arial"/>
                <a:cs typeface="Arial"/>
              </a:defRPr>
            </a:lvl1pPr>
            <a:lvl2pPr marL="687388" indent="-228600">
              <a:buClr>
                <a:srgbClr val="A3B5A0"/>
              </a:buClr>
              <a:buSzPct val="80000"/>
              <a:buFont typeface="Wingdings" charset="2"/>
              <a:buChar char="§"/>
              <a:defRPr sz="1800" b="0" i="0">
                <a:latin typeface="Arial"/>
                <a:cs typeface="Arial"/>
              </a:defRPr>
            </a:lvl2pPr>
            <a:lvl3pPr marL="1146175" indent="-230188">
              <a:buClr>
                <a:srgbClr val="A3B5A0"/>
              </a:buClr>
              <a:buSzPct val="80000"/>
              <a:buFont typeface="Wingdings" charset="2"/>
              <a:buChar char="§"/>
              <a:defRPr sz="1600" b="0" i="0">
                <a:latin typeface="Arial"/>
                <a:cs typeface="Arial"/>
              </a:defRPr>
            </a:lvl3pPr>
            <a:lvl4pPr marL="1489075" indent="-228600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4pPr>
            <a:lvl5pPr marL="1833563" indent="-228600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4DA8325-E0CD-4A66-8243-866C004ABB33}" type="datetime1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B7A17B-C5B4-4CE6-96B4-4DD6A91B3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FG_dots_pp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6494463"/>
            <a:ext cx="96107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WFG_eggplant for citrix print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3075" y="6896100"/>
            <a:ext cx="25781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95325" y="2628900"/>
            <a:ext cx="8677275" cy="2101850"/>
          </a:xfrm>
          <a:prstGeom prst="rect">
            <a:avLst/>
          </a:prstGeom>
          <a:solidFill>
            <a:srgbClr val="A3B5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19175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imes New Roman" charset="0"/>
              <a:ea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132" y="3389755"/>
            <a:ext cx="8549640" cy="1336710"/>
          </a:xfrm>
        </p:spPr>
        <p:txBody>
          <a:bodyPr/>
          <a:lstStyle>
            <a:lvl1pPr marL="0" indent="0">
              <a:buNone/>
              <a:defRPr sz="28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E65F8E7-D0B7-4CE3-A661-A90CFC6E4EB0}" type="datetime1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08A741-29D8-4FB8-B33F-CD37BFD59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30238" y="457200"/>
            <a:ext cx="8799512" cy="1219200"/>
          </a:xfrm>
          <a:prstGeom prst="rect">
            <a:avLst/>
          </a:prstGeom>
          <a:solidFill>
            <a:srgbClr val="A3B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191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6" name="Picture 11" descr="WFG_dots_pp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6494463"/>
            <a:ext cx="96107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WFG_eggplant for citrix print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3075" y="6896100"/>
            <a:ext cx="25781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35253" y="835777"/>
            <a:ext cx="9052560" cy="977783"/>
          </a:xfrm>
        </p:spPr>
        <p:txBody>
          <a:bodyPr>
            <a:normAutofit/>
          </a:bodyPr>
          <a:lstStyle>
            <a:lvl1pPr algn="l"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>
            <a:normAutofit/>
          </a:bodyPr>
          <a:lstStyle>
            <a:lvl1pPr marL="228600" indent="-228600">
              <a:buClr>
                <a:srgbClr val="A3B5A0"/>
              </a:buClr>
              <a:buSzPct val="80000"/>
              <a:buFont typeface="Wingdings" charset="2"/>
              <a:buChar char="§"/>
              <a:defRPr sz="2000" b="0" i="0">
                <a:latin typeface="Arial"/>
                <a:cs typeface="Arial"/>
              </a:defRPr>
            </a:lvl1pPr>
            <a:lvl2pPr marL="687388" indent="-228600">
              <a:buClr>
                <a:srgbClr val="A3B5A0"/>
              </a:buClr>
              <a:buSzPct val="80000"/>
              <a:buFont typeface="Wingdings" charset="2"/>
              <a:buChar char="§"/>
              <a:defRPr sz="1800" b="0" i="0">
                <a:latin typeface="Arial"/>
                <a:cs typeface="Arial"/>
              </a:defRPr>
            </a:lvl2pPr>
            <a:lvl3pPr marL="1146175" indent="-230188">
              <a:buClr>
                <a:srgbClr val="A3B5A0"/>
              </a:buClr>
              <a:buSzPct val="80000"/>
              <a:buFont typeface="Wingdings" charset="2"/>
              <a:buChar char="§"/>
              <a:defRPr sz="1600" b="0" i="0">
                <a:latin typeface="Arial"/>
                <a:cs typeface="Arial"/>
              </a:defRPr>
            </a:lvl3pPr>
            <a:lvl4pPr marL="1489075" indent="-228600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4pPr>
            <a:lvl5pPr marL="1833563" indent="-228600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>
            <a:normAutofit/>
          </a:bodyPr>
          <a:lstStyle>
            <a:lvl1pPr marL="228600" indent="-228600">
              <a:buClr>
                <a:srgbClr val="A3B5A0"/>
              </a:buClr>
              <a:buSzPct val="80000"/>
              <a:buFont typeface="Wingdings" charset="2"/>
              <a:buChar char="§"/>
              <a:defRPr sz="2000" b="0" i="0">
                <a:latin typeface="Arial"/>
                <a:cs typeface="Arial"/>
              </a:defRPr>
            </a:lvl1pPr>
            <a:lvl2pPr marL="684213" indent="-225425">
              <a:buClr>
                <a:srgbClr val="A3B5A0"/>
              </a:buClr>
              <a:buSzPct val="80000"/>
              <a:buFont typeface="Wingdings" charset="2"/>
              <a:buChar char="§"/>
              <a:defRPr sz="1800" b="0" i="0">
                <a:latin typeface="Arial"/>
                <a:cs typeface="Arial"/>
              </a:defRPr>
            </a:lvl2pPr>
            <a:lvl3pPr marL="1149350" indent="-233363">
              <a:buClr>
                <a:srgbClr val="A3B5A0"/>
              </a:buClr>
              <a:buSzPct val="80000"/>
              <a:buFont typeface="Wingdings" charset="2"/>
              <a:buChar char="§"/>
              <a:defRPr sz="1600" b="0" i="0">
                <a:latin typeface="Arial"/>
                <a:cs typeface="Arial"/>
              </a:defRPr>
            </a:lvl3pPr>
            <a:lvl4pPr marL="1489075" indent="-228600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4pPr>
            <a:lvl5pPr marL="1833563" indent="-228600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68F5E07-E2CA-44E3-A835-2E62DF305833}" type="datetime1">
              <a:rPr lang="en-US" smtClean="0"/>
              <a:t>3/8/2023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A8DB72-7C1C-46D4-ACE9-EE1428246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WFG_dots_pp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6494463"/>
            <a:ext cx="96107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630238" y="457200"/>
            <a:ext cx="8799512" cy="1219200"/>
          </a:xfrm>
          <a:prstGeom prst="rect">
            <a:avLst/>
          </a:prstGeom>
          <a:solidFill>
            <a:srgbClr val="A3B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191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50" y="2195513"/>
            <a:ext cx="1857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0941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10" name="Picture 9" descr="WFG_eggplant for citrix print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3075" y="6896100"/>
            <a:ext cx="25781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97083"/>
            <a:ext cx="4444207" cy="667776"/>
          </a:xfrm>
        </p:spPr>
        <p:txBody>
          <a:bodyPr>
            <a:noAutofit/>
          </a:bodyPr>
          <a:lstStyle>
            <a:lvl1pPr marL="0" indent="0">
              <a:buNone/>
              <a:defRPr sz="1800" b="0" i="0" cap="all">
                <a:latin typeface="Arial"/>
                <a:cs typeface="Arial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>
            <a:normAutofit/>
          </a:bodyPr>
          <a:lstStyle>
            <a:lvl1pPr marL="228600" indent="-228600">
              <a:buClr>
                <a:srgbClr val="A3B5A0"/>
              </a:buClr>
              <a:buSzPct val="80000"/>
              <a:buFont typeface="Wingdings" charset="2"/>
              <a:buChar char="§"/>
              <a:defRPr sz="2000" b="0" i="0">
                <a:latin typeface="Arial"/>
                <a:cs typeface="Arial"/>
              </a:defRPr>
            </a:lvl1pPr>
            <a:lvl2pPr marL="687388" indent="-228600">
              <a:buClr>
                <a:srgbClr val="A3B5A0"/>
              </a:buClr>
              <a:buSzPct val="80000"/>
              <a:buFont typeface="Wingdings" charset="2"/>
              <a:buChar char="§"/>
              <a:defRPr sz="1800" b="0" i="0">
                <a:latin typeface="Arial"/>
                <a:cs typeface="Arial"/>
              </a:defRPr>
            </a:lvl2pPr>
            <a:lvl3pPr marL="1146175" indent="-230188">
              <a:buClr>
                <a:srgbClr val="A3B5A0"/>
              </a:buClr>
              <a:buSzPct val="80000"/>
              <a:buFont typeface="Wingdings" charset="2"/>
              <a:buChar char="§"/>
              <a:defRPr sz="1600" b="0" i="0">
                <a:latin typeface="Arial"/>
                <a:cs typeface="Arial"/>
              </a:defRPr>
            </a:lvl3pPr>
            <a:lvl4pPr marL="1489075" indent="-228600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4pPr>
            <a:lvl5pPr marL="2052638" indent="-219075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97083"/>
            <a:ext cx="4445953" cy="667776"/>
          </a:xfrm>
        </p:spPr>
        <p:txBody>
          <a:bodyPr>
            <a:normAutofit/>
          </a:bodyPr>
          <a:lstStyle>
            <a:lvl1pPr marL="0" indent="0">
              <a:buNone/>
              <a:defRPr sz="1800" b="0" cap="all">
                <a:latin typeface="Arial"/>
                <a:cs typeface="Arial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>
            <a:normAutofit/>
          </a:bodyPr>
          <a:lstStyle>
            <a:lvl1pPr marL="228600" indent="-228600">
              <a:buClr>
                <a:srgbClr val="A3B5A0"/>
              </a:buClr>
              <a:buSzPct val="80000"/>
              <a:buFont typeface="Wingdings" charset="2"/>
              <a:buChar char="§"/>
              <a:defRPr sz="2000" b="0" i="0">
                <a:latin typeface="Arial"/>
                <a:cs typeface="Arial"/>
              </a:defRPr>
            </a:lvl1pPr>
            <a:lvl2pPr marL="687388" indent="-228600">
              <a:buClr>
                <a:srgbClr val="A3B5A0"/>
              </a:buClr>
              <a:buSzPct val="80000"/>
              <a:buFont typeface="Wingdings" charset="2"/>
              <a:buChar char="§"/>
              <a:defRPr sz="1800" b="0" i="0">
                <a:latin typeface="Arial"/>
                <a:cs typeface="Arial"/>
              </a:defRPr>
            </a:lvl2pPr>
            <a:lvl3pPr marL="1146175" indent="-230188">
              <a:buClr>
                <a:srgbClr val="A3B5A0"/>
              </a:buClr>
              <a:buSzPct val="80000"/>
              <a:buFont typeface="Wingdings" charset="2"/>
              <a:buChar char="§"/>
              <a:defRPr sz="1600" b="0" i="0">
                <a:latin typeface="Arial"/>
                <a:cs typeface="Arial"/>
              </a:defRPr>
            </a:lvl3pPr>
            <a:lvl4pPr marL="1489075" indent="-228600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4pPr>
            <a:lvl5pPr marL="2052638" indent="-219075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087" y="841843"/>
            <a:ext cx="9052560" cy="939585"/>
          </a:xfrm>
        </p:spPr>
        <p:txBody>
          <a:bodyPr>
            <a:normAutofit/>
          </a:bodyPr>
          <a:lstStyle>
            <a:lvl1pPr algn="l"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8300768-3132-40F4-9FCB-74ABF48CABB0}" type="datetime1">
              <a:rPr lang="en-US" smtClean="0"/>
              <a:t>3/8/2023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E22F1DA2-AD12-40EF-BC25-71F4DEF1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WFG_eggplant for citrix print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3075" y="6896100"/>
            <a:ext cx="25781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auto">
          <a:xfrm>
            <a:off x="630238" y="457200"/>
            <a:ext cx="8799512" cy="1219200"/>
          </a:xfrm>
          <a:prstGeom prst="rect">
            <a:avLst/>
          </a:prstGeom>
          <a:solidFill>
            <a:srgbClr val="A3B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191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5" name="Picture 11" descr="WFG_dots_pp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6494463"/>
            <a:ext cx="96107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096" y="836396"/>
            <a:ext cx="9052560" cy="968252"/>
          </a:xfrm>
        </p:spPr>
        <p:txBody>
          <a:bodyPr>
            <a:normAutofit/>
          </a:bodyPr>
          <a:lstStyle>
            <a:lvl1pPr algn="l">
              <a:defRPr sz="2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5788538-5696-47B8-9006-5A15CF616D49}" type="datetime1">
              <a:rPr lang="en-US" smtClean="0"/>
              <a:t>3/8/2023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05D42F-9F59-4D4E-A59A-6BBFD67A2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WFG_eggplant for citrix print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3075" y="6896100"/>
            <a:ext cx="25781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 descr="WFG_dots_pp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6494463"/>
            <a:ext cx="96107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62B97A8-7F47-4310-BF70-83E06F56FC42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EFD9B6-A2AB-406E-BFD8-48B972E3E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30238" y="457200"/>
            <a:ext cx="8799512" cy="1219200"/>
          </a:xfrm>
          <a:prstGeom prst="rect">
            <a:avLst/>
          </a:prstGeom>
          <a:solidFill>
            <a:srgbClr val="A3B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191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6" name="Picture 7" descr="WFG_eggplant for citrix print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3075" y="6896100"/>
            <a:ext cx="25781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WFG_dots_ppt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6494463"/>
            <a:ext cx="96107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1890585"/>
            <a:ext cx="5622925" cy="5052400"/>
          </a:xfrm>
        </p:spPr>
        <p:txBody>
          <a:bodyPr>
            <a:normAutofit/>
          </a:bodyPr>
          <a:lstStyle>
            <a:lvl1pPr marL="228600" indent="-228600">
              <a:buClr>
                <a:srgbClr val="A3B5A0"/>
              </a:buClr>
              <a:buSzPct val="80000"/>
              <a:buFont typeface="Wingdings" charset="2"/>
              <a:buChar char="§"/>
              <a:defRPr sz="2000" b="0" i="0">
                <a:latin typeface="Arial"/>
                <a:cs typeface="Arial"/>
              </a:defRPr>
            </a:lvl1pPr>
            <a:lvl2pPr marL="684213" indent="-225425">
              <a:buClr>
                <a:srgbClr val="A3B5A0"/>
              </a:buClr>
              <a:buSzPct val="80000"/>
              <a:buFont typeface="Wingdings" charset="2"/>
              <a:buChar char="§"/>
              <a:defRPr sz="1800" b="0" i="0">
                <a:latin typeface="Arial"/>
                <a:cs typeface="Arial"/>
              </a:defRPr>
            </a:lvl2pPr>
            <a:lvl3pPr marL="1149350" indent="-233363">
              <a:buClr>
                <a:srgbClr val="A3B5A0"/>
              </a:buClr>
              <a:buSzPct val="80000"/>
              <a:buFont typeface="Wingdings" charset="2"/>
              <a:buChar char="§"/>
              <a:defRPr sz="1600" b="0" i="0">
                <a:latin typeface="Arial"/>
                <a:cs typeface="Arial"/>
              </a:defRPr>
            </a:lvl3pPr>
            <a:lvl4pPr marL="1489075" indent="-228600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4pPr>
            <a:lvl5pPr marL="2052638" indent="-219075">
              <a:buClr>
                <a:srgbClr val="A3B5A0"/>
              </a:buClr>
              <a:buSzPct val="80000"/>
              <a:buFont typeface="Wingdings" charset="2"/>
              <a:buChar char="§"/>
              <a:defRPr sz="1400" b="0" i="0">
                <a:latin typeface="Arial"/>
                <a:cs typeface="Arial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13" y="1890584"/>
            <a:ext cx="3181851" cy="5052401"/>
          </a:xfrm>
        </p:spPr>
        <p:txBody>
          <a:bodyPr>
            <a:normAutofit/>
          </a:bodyPr>
          <a:lstStyle>
            <a:lvl1pPr marL="0" indent="0" algn="r">
              <a:buNone/>
              <a:defRPr sz="1400" b="1" cap="all">
                <a:solidFill>
                  <a:srgbClr val="A3B5A0"/>
                </a:solidFill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086" y="837437"/>
            <a:ext cx="6868703" cy="941384"/>
          </a:xfrm>
        </p:spPr>
        <p:txBody>
          <a:bodyPr>
            <a:normAutofit/>
          </a:bodyPr>
          <a:lstStyle>
            <a:lvl1pPr algn="l">
              <a:defRPr sz="28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DFE92D5-AA0C-4671-949D-D98BC9341B23}" type="datetime1">
              <a:rPr lang="en-US" smtClean="0"/>
              <a:t>3/8/2023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DF2D93-50B7-4F61-BE03-C6F42C322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WFG_dots_ppt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6494463"/>
            <a:ext cx="96107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630238" y="457200"/>
            <a:ext cx="8799512" cy="1219200"/>
          </a:xfrm>
          <a:prstGeom prst="rect">
            <a:avLst/>
          </a:prstGeom>
          <a:solidFill>
            <a:srgbClr val="A3B5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191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7" name="Picture 8" descr="WFG_eggplant for citrix print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3075" y="6896100"/>
            <a:ext cx="25781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178" y="840256"/>
            <a:ext cx="6035040" cy="642303"/>
          </a:xfrm>
        </p:spPr>
        <p:txBody>
          <a:bodyPr>
            <a:normAutofit/>
          </a:bodyPr>
          <a:lstStyle>
            <a:lvl1pPr algn="l">
              <a:defRPr sz="28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214" y="1947873"/>
            <a:ext cx="8799512" cy="3410043"/>
          </a:xfrm>
          <a:solidFill>
            <a:srgbClr val="EAEDEB"/>
          </a:solidFill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14" y="5490332"/>
            <a:ext cx="8799512" cy="779761"/>
          </a:xfrm>
          <a:solidFill>
            <a:srgbClr val="EAEDEB"/>
          </a:solidFill>
        </p:spPr>
        <p:txBody>
          <a:bodyPr/>
          <a:lstStyle>
            <a:lvl1pPr marL="0" indent="0">
              <a:buNone/>
              <a:defRPr sz="1600" b="0" i="0">
                <a:latin typeface="Arial"/>
                <a:cs typeface="Arial"/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A06AE88-28B4-475C-941C-843A24704A51}" type="datetime1">
              <a:rPr lang="en-US" smtClean="0"/>
              <a:t>3/8/2023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0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7DA5EF-B9EC-4FE9-A198-66D3FA7CE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9BD3964E-4EDD-4D19-898C-184FE3A521E4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509412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[Insert Source]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8890A75-081D-48AE-9C62-048B93EEA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080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algn="l" defTabSz="508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508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508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508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508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defTabSz="508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defTabSz="508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defTabSz="508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28600" indent="-228600" algn="l" defTabSz="508000" rtl="0" eaLnBrk="1" fontAlgn="base" hangingPunct="1">
        <a:spcBef>
          <a:spcPct val="20000"/>
        </a:spcBef>
        <a:spcAft>
          <a:spcPct val="0"/>
        </a:spcAft>
        <a:buClr>
          <a:srgbClr val="A3B5A0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687388" indent="-228600" algn="l" defTabSz="508000" rtl="0" eaLnBrk="1" fontAlgn="base" hangingPunct="1">
        <a:spcBef>
          <a:spcPct val="20000"/>
        </a:spcBef>
        <a:spcAft>
          <a:spcPct val="0"/>
        </a:spcAft>
        <a:buClr>
          <a:srgbClr val="A3B5A0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6175" indent="-230188" algn="l" defTabSz="508000" rtl="0" eaLnBrk="1" fontAlgn="base" hangingPunct="1">
        <a:spcBef>
          <a:spcPct val="20000"/>
        </a:spcBef>
        <a:spcAft>
          <a:spcPct val="0"/>
        </a:spcAft>
        <a:buClr>
          <a:srgbClr val="A3B5A0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485900" indent="-225425" algn="l" defTabSz="508000" rtl="0" eaLnBrk="1" fontAlgn="base" hangingPunct="1">
        <a:spcBef>
          <a:spcPct val="20000"/>
        </a:spcBef>
        <a:spcAft>
          <a:spcPct val="0"/>
        </a:spcAft>
        <a:buClr>
          <a:srgbClr val="A3B5A0"/>
        </a:buClr>
        <a:buSzPct val="80000"/>
        <a:buFont typeface="Wingdings" pitchFamily="2" charset="2"/>
        <a:buChar char="§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2638" indent="-219075" algn="l" defTabSz="508000" rtl="0" eaLnBrk="1" fontAlgn="base" hangingPunct="1">
        <a:spcBef>
          <a:spcPct val="20000"/>
        </a:spcBef>
        <a:spcAft>
          <a:spcPct val="0"/>
        </a:spcAft>
        <a:buClr>
          <a:srgbClr val="A3B5A0"/>
        </a:buClr>
        <a:buSzPct val="80000"/>
        <a:buFont typeface="Wingdings" pitchFamily="2" charset="2"/>
        <a:buChar char="§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 descr="" title=""/>
          <p:cNvSpPr>
            <a:spLocks noGrp="1"/>
          </p:cNvSpPr>
          <p:nvPr>
            <p:ph type="ctrTitle"/>
          </p:nvPr>
        </p:nvSpPr>
        <p:spPr>
          <a:xfrm>
            <a:off x="669303" y="2854325"/>
            <a:ext cx="8703297" cy="993775"/>
          </a:xfrm>
        </p:spPr>
        <p:txBody>
          <a:bodyPr>
            <a:normAutofit/>
          </a:bodyPr>
          <a:lstStyle/>
          <a:p>
            <a:pPr defTabSz="508000"/>
            <a:r>
              <a:rPr lang="en-US" dirty="0"/>
              <a:t>Sponsor Solutions Including GP Minority Stakes, Financings and Similar Transactions</a:t>
            </a:r>
            <a:endParaRPr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339" name="Subtitle 2" descr="" title=""/>
          <p:cNvSpPr>
            <a:spLocks noGrp="1"/>
          </p:cNvSpPr>
          <p:nvPr>
            <p:ph type="subTitle" idx="1"/>
          </p:nvPr>
        </p:nvSpPr>
        <p:spPr>
          <a:xfrm>
            <a:off x="669303" y="3848099"/>
            <a:ext cx="8587819" cy="874713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James Bromley (</a:t>
            </a:r>
            <a:r>
              <a:rPr lang="en-US" sz="1600" i="1" dirty="0" smtClean="0"/>
              <a:t>Weil</a:t>
            </a:r>
            <a:r>
              <a:rPr lang="en-US" sz="1600" i="1" dirty="0"/>
              <a:t>, </a:t>
            </a:r>
            <a:r>
              <a:rPr lang="en-US" sz="1600" i="1" dirty="0" err="1"/>
              <a:t>Gotshal</a:t>
            </a:r>
            <a:r>
              <a:rPr lang="en-US" sz="1600" i="1" dirty="0"/>
              <a:t> &amp; </a:t>
            </a:r>
            <a:r>
              <a:rPr lang="en-US" sz="1600" i="1" dirty="0" err="1" smtClean="0"/>
              <a:t>Manges</a:t>
            </a:r>
            <a:r>
              <a:rPr lang="en-US" sz="1600" i="1" dirty="0"/>
              <a:t>)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 |  Arash Farhadieh </a:t>
            </a:r>
            <a:r>
              <a:rPr lang="en-US" sz="1600" i="1" dirty="0" smtClean="0"/>
              <a:t>(Willkie </a:t>
            </a:r>
            <a:r>
              <a:rPr lang="en-US" sz="1600" i="1" dirty="0"/>
              <a:t>Farr &amp; </a:t>
            </a:r>
            <a:r>
              <a:rPr lang="en-US" sz="1600" i="1" dirty="0" smtClean="0"/>
              <a:t>Gallagher)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|  Jamie W. Lurie </a:t>
            </a:r>
            <a:r>
              <a:rPr lang="en-US" sz="1600" i="1" dirty="0" smtClean="0"/>
              <a:t>(Blue </a:t>
            </a:r>
            <a:r>
              <a:rPr lang="en-US" sz="1600" i="1" dirty="0"/>
              <a:t>Owl </a:t>
            </a:r>
            <a:r>
              <a:rPr lang="en-US" sz="1600" i="1" dirty="0" smtClean="0"/>
              <a:t>Capital) </a:t>
            </a:r>
            <a:r>
              <a:rPr lang="en-US" sz="16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|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Peter M. Vaglio (</a:t>
            </a:r>
            <a:r>
              <a:rPr lang="en-US" sz="1600" i="1" dirty="0" smtClean="0"/>
              <a:t>Kirkland </a:t>
            </a:r>
            <a:r>
              <a:rPr lang="en-US" sz="1600" i="1" dirty="0"/>
              <a:t>&amp; </a:t>
            </a:r>
            <a:r>
              <a:rPr lang="en-US" sz="1600" i="1" dirty="0" smtClean="0"/>
              <a:t>Ellis)</a:t>
            </a:r>
            <a:endParaRPr lang="en-US" sz="1600" dirty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rPr>
              <a:t>March 13, 2023</a:t>
            </a:r>
            <a:endParaRPr lang="en-US" sz="1600" dirty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Overview: Private Equity Industry Growth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>
          <a:xfrm>
            <a:off x="503238" y="1812925"/>
            <a:ext cx="8819871" cy="5130800"/>
          </a:xfrm>
        </p:spPr>
        <p:txBody>
          <a:bodyPr/>
          <a:lstStyle/>
          <a:p>
            <a:pPr lvl="1" algn="just"/>
            <a:r>
              <a:rPr lang="en-US" sz="1600" dirty="0" smtClean="0"/>
              <a:t>Private Equity </a:t>
            </a:r>
            <a:r>
              <a:rPr lang="en-US" sz="1600" dirty="0"/>
              <a:t>AUM has continued its rapid growth achieving a CAGR of </a:t>
            </a:r>
            <a:r>
              <a:rPr lang="en-US" sz="1600" dirty="0" smtClean="0"/>
              <a:t>10.27% between 2010 and 2021 and </a:t>
            </a:r>
            <a:r>
              <a:rPr lang="en-US" sz="1600" dirty="0"/>
              <a:t>currently has </a:t>
            </a:r>
            <a:r>
              <a:rPr lang="en-US" sz="1600" dirty="0" smtClean="0"/>
              <a:t>$4.2 Trillion in commitments</a:t>
            </a:r>
            <a:r>
              <a:rPr lang="en-US" sz="1600" baseline="40000" dirty="0" smtClean="0"/>
              <a:t>1</a:t>
            </a:r>
            <a:endParaRPr lang="en-US" sz="1600" dirty="0">
              <a:solidFill>
                <a:srgbClr val="FF0000"/>
              </a:solidFill>
            </a:endParaRPr>
          </a:p>
          <a:p>
            <a:pPr marL="458788" lvl="1" indent="0" algn="just">
              <a:buNone/>
            </a:pPr>
            <a:endParaRPr lang="en-US" sz="1100" dirty="0"/>
          </a:p>
          <a:p>
            <a:pPr lvl="1" algn="just"/>
            <a:r>
              <a:rPr lang="en-US" sz="1600" dirty="0"/>
              <a:t>Aggregated AUM is expected to increase to </a:t>
            </a:r>
            <a:r>
              <a:rPr lang="en-US" sz="1600" dirty="0" smtClean="0"/>
              <a:t>$7.6 Trillion </a:t>
            </a:r>
            <a:r>
              <a:rPr lang="en-US" sz="1600" dirty="0"/>
              <a:t>by </a:t>
            </a:r>
            <a:r>
              <a:rPr lang="en-US" sz="1600" dirty="0" smtClean="0"/>
              <a:t>2027</a:t>
            </a:r>
            <a:r>
              <a:rPr lang="en-US" sz="1600" baseline="40000" dirty="0" smtClean="0"/>
              <a:t>2</a:t>
            </a:r>
            <a:endParaRPr lang="en-US" sz="1600" baseline="40000" dirty="0" smtClean="0">
              <a:solidFill>
                <a:srgbClr val="FF0000"/>
              </a:solidFill>
            </a:endParaRPr>
          </a:p>
          <a:p>
            <a:pPr lvl="1" algn="just"/>
            <a:endParaRPr lang="en-US" sz="1100" dirty="0"/>
          </a:p>
          <a:p>
            <a:pPr lvl="1" algn="just"/>
            <a:r>
              <a:rPr lang="en-US" sz="1600" dirty="0"/>
              <a:t>Private Equity as an asset class has outperformed all other asset classes over the past </a:t>
            </a:r>
            <a:r>
              <a:rPr lang="en-US" sz="1600" dirty="0" smtClean="0"/>
              <a:t>10 years, </a:t>
            </a:r>
            <a:r>
              <a:rPr lang="en-US" sz="1600" dirty="0"/>
              <a:t>with LPs achieving </a:t>
            </a:r>
            <a:r>
              <a:rPr lang="en-US" sz="1600" dirty="0" smtClean="0"/>
              <a:t>19.2% </a:t>
            </a:r>
            <a:r>
              <a:rPr lang="en-US" sz="1600" dirty="0"/>
              <a:t>net </a:t>
            </a:r>
            <a:r>
              <a:rPr lang="en-US" sz="1600" dirty="0" smtClean="0"/>
              <a:t>IRR</a:t>
            </a:r>
            <a:r>
              <a:rPr lang="en-US" sz="1600" baseline="40000" dirty="0" smtClean="0"/>
              <a:t>3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marL="458788" lvl="1" indent="0" algn="just">
              <a:buNone/>
            </a:pPr>
            <a:endParaRPr lang="en-US" sz="1100" dirty="0" smtClean="0"/>
          </a:p>
          <a:p>
            <a:pPr lvl="1" algn="just"/>
            <a:r>
              <a:rPr lang="en-US" sz="1600" dirty="0" smtClean="0"/>
              <a:t>Combination </a:t>
            </a:r>
            <a:r>
              <a:rPr lang="en-US" sz="1600" dirty="0"/>
              <a:t>of AUM growth, persistent outperformance and desire of GPs to transition and/or scale their platforms has resulted in GPs seeking liquidity </a:t>
            </a:r>
            <a:r>
              <a:rPr lang="en-US" sz="1600" dirty="0" smtClean="0"/>
              <a:t>solutions</a:t>
            </a:r>
          </a:p>
          <a:p>
            <a:pPr marL="458788" lvl="1" indent="0" algn="just">
              <a:buNone/>
            </a:pPr>
            <a:endParaRPr lang="en-US" sz="1100" dirty="0"/>
          </a:p>
          <a:p>
            <a:pPr lvl="1" algn="just"/>
            <a:r>
              <a:rPr lang="en-US" sz="1600" dirty="0"/>
              <a:t>The </a:t>
            </a:r>
            <a:r>
              <a:rPr lang="en-US" sz="1600" dirty="0" smtClean="0"/>
              <a:t>GP liquidity </a:t>
            </a:r>
            <a:r>
              <a:rPr lang="en-US" sz="1600" dirty="0"/>
              <a:t>solutions take many </a:t>
            </a:r>
            <a:r>
              <a:rPr lang="en-US" sz="1600" dirty="0" smtClean="0"/>
              <a:t>forms, including GP </a:t>
            </a:r>
            <a:r>
              <a:rPr lang="en-US" sz="1600" dirty="0"/>
              <a:t>stakes transactions. The GP stakes market over the course of the past 10-15 years has been transformed by institutional investors such as </a:t>
            </a:r>
            <a:r>
              <a:rPr lang="en-US" sz="1600" dirty="0" err="1"/>
              <a:t>Dyal</a:t>
            </a:r>
            <a:r>
              <a:rPr lang="en-US" sz="1600" dirty="0"/>
              <a:t> Capital, Blackstone and </a:t>
            </a:r>
            <a:r>
              <a:rPr lang="en-US" sz="1600" dirty="0" err="1"/>
              <a:t>Petershill</a:t>
            </a:r>
            <a:r>
              <a:rPr lang="en-US" sz="1600" dirty="0"/>
              <a:t>, in terms of scale and value added </a:t>
            </a:r>
            <a:r>
              <a:rPr lang="en-US" sz="1600" dirty="0" smtClean="0"/>
              <a:t>resources  </a:t>
            </a:r>
          </a:p>
          <a:p>
            <a:pPr marL="458788" lvl="1" indent="0" algn="just">
              <a:buNone/>
            </a:pPr>
            <a:endParaRPr lang="en-US" sz="1600" dirty="0" smtClean="0"/>
          </a:p>
          <a:p>
            <a:pPr marL="458788" lvl="1" indent="0" algn="just">
              <a:buNone/>
            </a:pPr>
            <a:endParaRPr lang="en-US" sz="1600" dirty="0"/>
          </a:p>
          <a:p>
            <a:pPr marL="458788" lvl="1" indent="0" algn="just">
              <a:buNone/>
            </a:pPr>
            <a:endParaRPr lang="en-US" sz="1600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7A17B-C5B4-4CE6-96B4-4DD6A91B31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 descr="" title=""/>
          <p:cNvSpPr>
            <a:spLocks noGrp="1"/>
          </p:cNvSpPr>
          <p:nvPr>
            <p:ph type="ftr" sz="quarter" idx="11"/>
          </p:nvPr>
        </p:nvSpPr>
        <p:spPr>
          <a:xfrm>
            <a:off x="503238" y="7279733"/>
            <a:ext cx="8819871" cy="414338"/>
          </a:xfrm>
        </p:spPr>
        <p:txBody>
          <a:bodyPr/>
          <a:lstStyle/>
          <a:p>
            <a:pPr algn="just">
              <a:defRPr/>
            </a:pPr>
            <a:r>
              <a:rPr lang="en-US" sz="800" dirty="0" smtClean="0">
                <a:solidFill>
                  <a:schemeClr val="tx1"/>
                </a:solidFill>
              </a:rPr>
              <a:t>1. Commitments as of 2021. Source: “The Future of Alternatives in 2027, </a:t>
            </a:r>
            <a:r>
              <a:rPr lang="en-US" sz="800" dirty="0" err="1" smtClean="0">
                <a:solidFill>
                  <a:schemeClr val="tx1"/>
                </a:solidFill>
              </a:rPr>
              <a:t>Preqin</a:t>
            </a:r>
            <a:r>
              <a:rPr lang="en-US" sz="800" dirty="0" smtClean="0">
                <a:solidFill>
                  <a:schemeClr val="tx1"/>
                </a:solidFill>
              </a:rPr>
              <a:t>, Data Pack; “</a:t>
            </a:r>
            <a:r>
              <a:rPr lang="en-US" sz="800" dirty="0" err="1" smtClean="0">
                <a:solidFill>
                  <a:schemeClr val="tx1"/>
                </a:solidFill>
              </a:rPr>
              <a:t>Preqin</a:t>
            </a:r>
            <a:r>
              <a:rPr lang="en-US" sz="800" dirty="0" smtClean="0">
                <a:solidFill>
                  <a:schemeClr val="tx1"/>
                </a:solidFill>
              </a:rPr>
              <a:t> Global Report 2023: Private Equity,” </a:t>
            </a:r>
            <a:r>
              <a:rPr lang="en-US" sz="800" dirty="0" err="1" smtClean="0">
                <a:solidFill>
                  <a:schemeClr val="tx1"/>
                </a:solidFill>
              </a:rPr>
              <a:t>Preqin</a:t>
            </a:r>
            <a:r>
              <a:rPr lang="en-US" sz="800" dirty="0" smtClean="0">
                <a:solidFill>
                  <a:schemeClr val="tx1"/>
                </a:solidFill>
              </a:rPr>
              <a:t>, pp. 4, 23.</a:t>
            </a:r>
          </a:p>
          <a:p>
            <a:pPr algn="just">
              <a:defRPr/>
            </a:pPr>
            <a:r>
              <a:rPr lang="en-US" sz="800" dirty="0" smtClean="0">
                <a:solidFill>
                  <a:schemeClr val="tx1"/>
                </a:solidFill>
              </a:rPr>
              <a:t>2</a:t>
            </a:r>
            <a:r>
              <a:rPr lang="en-US" sz="800" dirty="0">
                <a:solidFill>
                  <a:schemeClr val="tx1"/>
                </a:solidFill>
              </a:rPr>
              <a:t>. </a:t>
            </a:r>
            <a:r>
              <a:rPr lang="en-US" sz="800" dirty="0" smtClean="0">
                <a:solidFill>
                  <a:schemeClr val="tx1"/>
                </a:solidFill>
              </a:rPr>
              <a:t>Source: “</a:t>
            </a:r>
            <a:r>
              <a:rPr lang="en-US" sz="800" dirty="0" err="1" smtClean="0">
                <a:solidFill>
                  <a:schemeClr val="tx1"/>
                </a:solidFill>
              </a:rPr>
              <a:t>Preqin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Global Report 2023: Private Equity,” </a:t>
            </a:r>
            <a:r>
              <a:rPr lang="en-US" sz="800" dirty="0" err="1">
                <a:solidFill>
                  <a:schemeClr val="tx1"/>
                </a:solidFill>
              </a:rPr>
              <a:t>Preqin</a:t>
            </a:r>
            <a:r>
              <a:rPr lang="en-US" sz="800" dirty="0">
                <a:solidFill>
                  <a:schemeClr val="tx1"/>
                </a:solidFill>
              </a:rPr>
              <a:t>, p. </a:t>
            </a:r>
            <a:r>
              <a:rPr lang="en-US" sz="800" dirty="0" smtClean="0">
                <a:solidFill>
                  <a:schemeClr val="tx1"/>
                </a:solidFill>
              </a:rPr>
              <a:t>7.</a:t>
            </a:r>
          </a:p>
          <a:p>
            <a:pPr algn="just">
              <a:defRPr/>
            </a:pPr>
            <a:r>
              <a:rPr lang="en-US" sz="800" dirty="0" smtClean="0">
                <a:solidFill>
                  <a:schemeClr val="tx1"/>
                </a:solidFill>
              </a:rPr>
              <a:t>3. Based median net IRR return of global private funds with a 2009 – 2019 vintage. Source: </a:t>
            </a:r>
            <a:r>
              <a:rPr lang="en-US" sz="800" dirty="0">
                <a:solidFill>
                  <a:schemeClr val="tx1"/>
                </a:solidFill>
              </a:rPr>
              <a:t>“</a:t>
            </a:r>
            <a:r>
              <a:rPr lang="en-US" sz="800" dirty="0" err="1">
                <a:solidFill>
                  <a:schemeClr val="tx1"/>
                </a:solidFill>
              </a:rPr>
              <a:t>Preqin</a:t>
            </a:r>
            <a:r>
              <a:rPr lang="en-US" sz="800" dirty="0">
                <a:solidFill>
                  <a:schemeClr val="tx1"/>
                </a:solidFill>
              </a:rPr>
              <a:t> Global Report 2023: Private Equity,” </a:t>
            </a:r>
            <a:r>
              <a:rPr lang="en-US" sz="800" dirty="0" err="1">
                <a:solidFill>
                  <a:schemeClr val="tx1"/>
                </a:solidFill>
              </a:rPr>
              <a:t>Preqin</a:t>
            </a:r>
            <a:r>
              <a:rPr lang="en-US" sz="800" dirty="0">
                <a:solidFill>
                  <a:schemeClr val="tx1"/>
                </a:solidFill>
              </a:rPr>
              <a:t>, </a:t>
            </a:r>
            <a:r>
              <a:rPr lang="en-US" sz="800" dirty="0" smtClean="0">
                <a:solidFill>
                  <a:schemeClr val="tx1"/>
                </a:solidFill>
              </a:rPr>
              <a:t>pp. 7, 9; “Private markets rally to new heights,” McKinsey Global Private Markets Review 2022, p. 13.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252371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>
          <a:xfrm>
            <a:off x="503239" y="1812925"/>
            <a:ext cx="8773283" cy="5130800"/>
          </a:xfrm>
        </p:spPr>
        <p:txBody>
          <a:bodyPr/>
          <a:lstStyle/>
          <a:p>
            <a:pPr lvl="1" algn="just"/>
            <a:r>
              <a:rPr lang="en-US" sz="1600" dirty="0" smtClean="0"/>
              <a:t>Overview of Control </a:t>
            </a:r>
            <a:r>
              <a:rPr lang="en-US" sz="1600" dirty="0"/>
              <a:t>vs </a:t>
            </a:r>
            <a:r>
              <a:rPr lang="en-US" sz="1600" dirty="0" smtClean="0"/>
              <a:t>Non-Control </a:t>
            </a:r>
            <a:r>
              <a:rPr lang="en-US" sz="1600" dirty="0"/>
              <a:t>D</a:t>
            </a:r>
            <a:r>
              <a:rPr lang="en-US" sz="1600" dirty="0" smtClean="0"/>
              <a:t>eals</a:t>
            </a:r>
          </a:p>
          <a:p>
            <a:pPr lvl="2" algn="just"/>
            <a:r>
              <a:rPr lang="en-US" sz="1400" dirty="0" smtClean="0"/>
              <a:t>Overview of Options (Preferred Equity / Minority / Control-Light / Control)</a:t>
            </a:r>
            <a:endParaRPr lang="en-US" sz="1400" dirty="0"/>
          </a:p>
          <a:p>
            <a:pPr marL="458788" lvl="1" indent="0" algn="just">
              <a:buNone/>
            </a:pPr>
            <a:endParaRPr lang="en-US" sz="1100" dirty="0"/>
          </a:p>
          <a:p>
            <a:pPr lvl="1" algn="just"/>
            <a:r>
              <a:rPr lang="en-US" sz="1600" dirty="0" smtClean="0"/>
              <a:t>Why are Sellers Selling?</a:t>
            </a:r>
            <a:endParaRPr lang="en-US" sz="1600" dirty="0"/>
          </a:p>
          <a:p>
            <a:pPr lvl="2" algn="just"/>
            <a:r>
              <a:rPr lang="en-US" sz="1400" dirty="0" smtClean="0"/>
              <a:t>Strategic Value</a:t>
            </a:r>
          </a:p>
          <a:p>
            <a:pPr lvl="2" algn="just"/>
            <a:r>
              <a:rPr lang="en-US" sz="1400" dirty="0" smtClean="0"/>
              <a:t>Building Balance Sheet</a:t>
            </a:r>
          </a:p>
          <a:p>
            <a:pPr lvl="2" algn="just"/>
            <a:r>
              <a:rPr lang="en-US" sz="1400" dirty="0" smtClean="0"/>
              <a:t>Incentivizing Next Generation</a:t>
            </a:r>
          </a:p>
          <a:p>
            <a:pPr lvl="2" algn="just"/>
            <a:r>
              <a:rPr lang="en-US" sz="1400" dirty="0" smtClean="0"/>
              <a:t>Synergy</a:t>
            </a:r>
          </a:p>
          <a:p>
            <a:pPr lvl="2" algn="just"/>
            <a:r>
              <a:rPr lang="en-US" sz="1400" dirty="0" smtClean="0"/>
              <a:t>Tax Optimization</a:t>
            </a:r>
          </a:p>
          <a:p>
            <a:pPr marL="915987" lvl="2" indent="0" algn="just">
              <a:buNone/>
            </a:pPr>
            <a:endParaRPr lang="en-US" sz="1100" dirty="0" smtClean="0"/>
          </a:p>
          <a:p>
            <a:pPr lvl="1" algn="just"/>
            <a:r>
              <a:rPr lang="en-US" sz="1600" dirty="0" smtClean="0"/>
              <a:t>What Sponsor Characteristics are Attractive to GP Stakes Investors?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  <a:p>
            <a:pPr lvl="2" algn="just"/>
            <a:r>
              <a:rPr lang="en-US" sz="1400" dirty="0" smtClean="0"/>
              <a:t>Product Diversification</a:t>
            </a:r>
          </a:p>
          <a:p>
            <a:pPr lvl="2" algn="just"/>
            <a:r>
              <a:rPr lang="en-US" sz="1400" dirty="0" smtClean="0"/>
              <a:t>Performance</a:t>
            </a:r>
          </a:p>
          <a:p>
            <a:pPr lvl="2" algn="just"/>
            <a:r>
              <a:rPr lang="en-US" sz="1400" dirty="0" smtClean="0"/>
              <a:t>Management Company Profitability</a:t>
            </a:r>
          </a:p>
          <a:p>
            <a:pPr lvl="2" algn="just"/>
            <a:r>
              <a:rPr lang="en-US" sz="1400" dirty="0" smtClean="0"/>
              <a:t>Quality and Depth of Team</a:t>
            </a:r>
          </a:p>
          <a:p>
            <a:pPr lvl="2" algn="just"/>
            <a:r>
              <a:rPr lang="en-US" sz="1400" dirty="0" smtClean="0"/>
              <a:t>Culture</a:t>
            </a:r>
          </a:p>
          <a:p>
            <a:pPr lvl="2" algn="just"/>
            <a:r>
              <a:rPr lang="en-US" sz="1400" dirty="0" smtClean="0"/>
              <a:t>Ability to Deploy Capital</a:t>
            </a:r>
          </a:p>
          <a:p>
            <a:pPr lvl="2" algn="just"/>
            <a:endParaRPr lang="en-US" sz="1400" dirty="0" smtClean="0"/>
          </a:p>
          <a:p>
            <a:endParaRPr lang="en-US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7A17B-C5B4-4CE6-96B4-4DD6A91B3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 descr="" titl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Asset Management Transactions: Current Market Themes </a:t>
            </a:r>
            <a:br>
              <a:rPr lang="en-US" sz="2500" dirty="0" smtClean="0"/>
            </a:br>
            <a:endParaRPr 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59737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Evolution of Terms and Deal Structures</a:t>
            </a:r>
            <a:r>
              <a:rPr lang="en-US" sz="2500" dirty="0"/>
              <a:t/>
            </a:r>
            <a:br>
              <a:rPr lang="en-US" sz="2500" dirty="0"/>
            </a:br>
            <a:endParaRPr lang="en-US" sz="2500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>
          <a:xfrm>
            <a:off x="503239" y="1812925"/>
            <a:ext cx="8773283" cy="5130800"/>
          </a:xfrm>
        </p:spPr>
        <p:txBody>
          <a:bodyPr/>
          <a:lstStyle/>
          <a:p>
            <a:pPr lvl="1" algn="just"/>
            <a:r>
              <a:rPr lang="en-US" sz="1600" dirty="0"/>
              <a:t>What are the Recent Market Structural Developments</a:t>
            </a:r>
            <a:r>
              <a:rPr lang="en-US" sz="1600" dirty="0" smtClean="0"/>
              <a:t>?</a:t>
            </a:r>
            <a:endParaRPr lang="en-US" sz="1600" dirty="0"/>
          </a:p>
          <a:p>
            <a:pPr lvl="2" algn="just"/>
            <a:r>
              <a:rPr lang="en-US" sz="1400" dirty="0"/>
              <a:t>Preferred Equity and Debt Transactions</a:t>
            </a:r>
          </a:p>
          <a:p>
            <a:pPr lvl="2" algn="just"/>
            <a:r>
              <a:rPr lang="en-US" sz="1400" dirty="0"/>
              <a:t>Highly Structured GP Stake Transactions</a:t>
            </a:r>
          </a:p>
          <a:p>
            <a:pPr lvl="2" algn="just"/>
            <a:r>
              <a:rPr lang="en-US" sz="1400" dirty="0"/>
              <a:t>Control-Light Transactions</a:t>
            </a:r>
          </a:p>
          <a:p>
            <a:pPr lvl="2" algn="just"/>
            <a:r>
              <a:rPr lang="en-US" sz="1400" dirty="0"/>
              <a:t>Earn-Ins</a:t>
            </a:r>
          </a:p>
          <a:p>
            <a:pPr marL="458788" lvl="1" indent="0" algn="just">
              <a:buNone/>
            </a:pPr>
            <a:endParaRPr lang="en-US" sz="1100" dirty="0" smtClean="0"/>
          </a:p>
          <a:p>
            <a:pPr lvl="1" algn="just"/>
            <a:r>
              <a:rPr lang="en-US" sz="1600" dirty="0" smtClean="0"/>
              <a:t>Recent Terms 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 algn="just"/>
            <a:r>
              <a:rPr lang="en-US" sz="1400" dirty="0" smtClean="0"/>
              <a:t>Restrictive Covenants – Stake Investor and GP Alignment</a:t>
            </a:r>
          </a:p>
          <a:p>
            <a:pPr lvl="2" algn="just"/>
            <a:r>
              <a:rPr lang="en-US" sz="1400" dirty="0" smtClean="0"/>
              <a:t>Liquidity</a:t>
            </a:r>
          </a:p>
          <a:p>
            <a:pPr lvl="2" algn="just"/>
            <a:r>
              <a:rPr lang="en-US" sz="1400" dirty="0" smtClean="0"/>
              <a:t>Tags / Drags</a:t>
            </a:r>
          </a:p>
          <a:p>
            <a:pPr lvl="2" algn="just"/>
            <a:r>
              <a:rPr lang="en-US" sz="1400" dirty="0" smtClean="0"/>
              <a:t>Dilution</a:t>
            </a:r>
          </a:p>
          <a:p>
            <a:pPr lvl="2" algn="just"/>
            <a:r>
              <a:rPr lang="en-US" sz="1400" dirty="0" smtClean="0"/>
              <a:t>Sale of Existing Carry</a:t>
            </a:r>
          </a:p>
          <a:p>
            <a:pPr lvl="2" algn="just"/>
            <a:r>
              <a:rPr lang="en-US" sz="1400" dirty="0" smtClean="0"/>
              <a:t>Mergers</a:t>
            </a:r>
            <a:endParaRPr lang="en-US" sz="1400" dirty="0"/>
          </a:p>
          <a:p>
            <a:pPr marL="458788" lvl="1" indent="0" algn="just">
              <a:buNone/>
            </a:pPr>
            <a:endParaRPr lang="en-US" sz="1100" dirty="0"/>
          </a:p>
          <a:p>
            <a:pPr lvl="1" algn="just"/>
            <a:r>
              <a:rPr lang="en-US" sz="1600" dirty="0" smtClean="0"/>
              <a:t>Evolution of Control-Light Transactions </a:t>
            </a:r>
          </a:p>
          <a:p>
            <a:pPr lvl="2" algn="just"/>
            <a:r>
              <a:rPr lang="en-US" sz="1400" dirty="0" smtClean="0"/>
              <a:t>Structure of Economic Acquisitions</a:t>
            </a:r>
          </a:p>
          <a:p>
            <a:pPr lvl="2" algn="just"/>
            <a:r>
              <a:rPr lang="en-US" sz="1400" dirty="0" smtClean="0"/>
              <a:t>Earn-Outs</a:t>
            </a:r>
          </a:p>
          <a:p>
            <a:pPr lvl="2" algn="just"/>
            <a:r>
              <a:rPr lang="en-US" sz="1400" dirty="0" smtClean="0"/>
              <a:t>Put/Call Mechanisms</a:t>
            </a:r>
          </a:p>
          <a:p>
            <a:pPr lvl="2" algn="just"/>
            <a:r>
              <a:rPr lang="en-US" sz="1400" dirty="0" smtClean="0"/>
              <a:t>Governance</a:t>
            </a:r>
          </a:p>
          <a:p>
            <a:pPr lvl="1" algn="just"/>
            <a:endParaRPr lang="en-US" sz="1100" dirty="0" smtClean="0"/>
          </a:p>
          <a:p>
            <a:pPr lvl="1" algn="just"/>
            <a:r>
              <a:rPr lang="en-US" sz="1600" dirty="0" smtClean="0"/>
              <a:t>Succession Planning </a:t>
            </a:r>
            <a:endParaRPr lang="en-US" sz="1600" dirty="0">
              <a:solidFill>
                <a:srgbClr val="FF0000"/>
              </a:solidFill>
            </a:endParaRPr>
          </a:p>
          <a:p>
            <a:pPr lvl="1" algn="just"/>
            <a:endParaRPr lang="en-US" sz="1600" dirty="0"/>
          </a:p>
          <a:p>
            <a:pPr lvl="1" algn="just"/>
            <a:endParaRPr lang="en-US" sz="1600" dirty="0" smtClean="0"/>
          </a:p>
          <a:p>
            <a:pPr lvl="2" algn="just"/>
            <a:endParaRPr lang="en-US" sz="1400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7A17B-C5B4-4CE6-96B4-4DD6A91B3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59358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GP Stake Investors – Capital </a:t>
            </a:r>
            <a:r>
              <a:rPr lang="en-US" sz="2500" dirty="0" smtClean="0"/>
              <a:t>plus Strategic Partnership 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>
          <a:xfrm>
            <a:off x="500917" y="1818720"/>
            <a:ext cx="9051925" cy="5130800"/>
          </a:xfrm>
        </p:spPr>
        <p:txBody>
          <a:bodyPr/>
          <a:lstStyle/>
          <a:p>
            <a:pPr lvl="1"/>
            <a:r>
              <a:rPr lang="en-US" sz="1600" dirty="0" smtClean="0"/>
              <a:t>Scale </a:t>
            </a:r>
            <a:r>
              <a:rPr lang="en-US" sz="1600" dirty="0"/>
              <a:t>and New </a:t>
            </a:r>
            <a:r>
              <a:rPr lang="en-US" sz="1600" dirty="0" smtClean="0"/>
              <a:t>Platforms</a:t>
            </a:r>
            <a:endParaRPr lang="en-US" sz="1600" dirty="0"/>
          </a:p>
          <a:p>
            <a:pPr lvl="2"/>
            <a:r>
              <a:rPr lang="en-US" sz="1400" dirty="0"/>
              <a:t>Investor Relations </a:t>
            </a:r>
          </a:p>
          <a:p>
            <a:pPr lvl="2"/>
            <a:r>
              <a:rPr lang="en-US" sz="1400" dirty="0"/>
              <a:t>Talent Management</a:t>
            </a:r>
          </a:p>
          <a:p>
            <a:pPr lvl="2"/>
            <a:r>
              <a:rPr lang="en-US" sz="1400" dirty="0"/>
              <a:t>New Product </a:t>
            </a:r>
            <a:r>
              <a:rPr lang="en-US" sz="1400" dirty="0" smtClean="0"/>
              <a:t>Incubation</a:t>
            </a:r>
          </a:p>
          <a:p>
            <a:pPr marL="1260475" lvl="3" indent="0">
              <a:buNone/>
            </a:pPr>
            <a:endParaRPr lang="en-US" sz="1100" dirty="0"/>
          </a:p>
          <a:p>
            <a:pPr lvl="1"/>
            <a:r>
              <a:rPr lang="en-US" sz="1600" dirty="0"/>
              <a:t>Portfolio Companies – Margin Improvements</a:t>
            </a:r>
          </a:p>
          <a:p>
            <a:pPr lvl="2"/>
            <a:r>
              <a:rPr lang="en-US" sz="1400" dirty="0"/>
              <a:t>Combined Buying Power</a:t>
            </a:r>
          </a:p>
          <a:p>
            <a:pPr lvl="2"/>
            <a:r>
              <a:rPr lang="en-US" sz="1400" dirty="0"/>
              <a:t>Industry Specialists </a:t>
            </a:r>
            <a:endParaRPr lang="en-US" sz="1400" dirty="0" smtClean="0"/>
          </a:p>
          <a:p>
            <a:pPr marL="1260475" lvl="3" indent="0">
              <a:buNone/>
            </a:pPr>
            <a:endParaRPr lang="en-US" sz="1100" dirty="0"/>
          </a:p>
          <a:p>
            <a:pPr lvl="1"/>
            <a:r>
              <a:rPr lang="en-US" sz="1600" dirty="0" smtClean="0"/>
              <a:t>GP </a:t>
            </a:r>
            <a:r>
              <a:rPr lang="en-US" sz="1600" dirty="0"/>
              <a:t>Stake Investor Available Capital</a:t>
            </a:r>
          </a:p>
          <a:p>
            <a:pPr lvl="2"/>
            <a:r>
              <a:rPr lang="en-US" sz="1400" dirty="0"/>
              <a:t>Can GP Stake Investors Deploy their capital? </a:t>
            </a:r>
          </a:p>
          <a:p>
            <a:pPr lvl="2"/>
            <a:r>
              <a:rPr lang="en-US" sz="1400" dirty="0"/>
              <a:t>Target </a:t>
            </a:r>
            <a:r>
              <a:rPr lang="en-US" sz="1400" dirty="0" smtClean="0"/>
              <a:t>GPs </a:t>
            </a:r>
            <a:endParaRPr lang="en-US" sz="1400" dirty="0"/>
          </a:p>
          <a:p>
            <a:pPr lvl="3"/>
            <a:r>
              <a:rPr lang="en-US" dirty="0"/>
              <a:t>Large, Mid-Market, Small</a:t>
            </a:r>
          </a:p>
          <a:p>
            <a:pPr lvl="3"/>
            <a:r>
              <a:rPr lang="en-US" dirty="0"/>
              <a:t>Buyout, Growth Equity, Real Estate, Credit, VC, </a:t>
            </a:r>
            <a:r>
              <a:rPr lang="en-US" dirty="0" err="1" smtClean="0"/>
              <a:t>Secondaries</a:t>
            </a:r>
            <a:r>
              <a:rPr lang="en-US" dirty="0" smtClean="0"/>
              <a:t>, </a:t>
            </a:r>
            <a:r>
              <a:rPr lang="en-US" dirty="0"/>
              <a:t>Fund of </a:t>
            </a:r>
            <a:r>
              <a:rPr lang="en-US" dirty="0" smtClean="0"/>
              <a:t>Funds</a:t>
            </a:r>
            <a:endParaRPr lang="en-US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7A17B-C5B4-4CE6-96B4-4DD6A91B3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82395"/>
      </p:ext>
    </p:extLst>
  </p:cSld>
  <p:clrMapOvr>
    <a:masterClrMapping/>
  </p:clrMapOvr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dirty="0" smtClean="0"/>
              <a:t>Other GP </a:t>
            </a:r>
            <a:r>
              <a:rPr lang="en-US" sz="2500" dirty="0"/>
              <a:t>Financing and Liquidity Solutions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 descr="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600" dirty="0" smtClean="0"/>
              <a:t>GP </a:t>
            </a:r>
            <a:r>
              <a:rPr lang="en-US" sz="1600" dirty="0"/>
              <a:t>Liquidity Needs: Exit slowdown vs GP Commitments</a:t>
            </a:r>
          </a:p>
          <a:p>
            <a:pPr lvl="2"/>
            <a:r>
              <a:rPr lang="en-US" sz="1400" dirty="0"/>
              <a:t>Preferred Equity </a:t>
            </a:r>
          </a:p>
          <a:p>
            <a:pPr lvl="2"/>
            <a:r>
              <a:rPr lang="en-US" sz="1400" dirty="0"/>
              <a:t>Collateral </a:t>
            </a:r>
            <a:r>
              <a:rPr lang="en-US" sz="1400" dirty="0" smtClean="0"/>
              <a:t>Support</a:t>
            </a:r>
          </a:p>
          <a:p>
            <a:pPr marL="915987" lvl="2" indent="0">
              <a:buNone/>
            </a:pPr>
            <a:endParaRPr lang="en-US" sz="1100" dirty="0"/>
          </a:p>
          <a:p>
            <a:pPr lvl="1"/>
            <a:r>
              <a:rPr lang="en-US" sz="1600" dirty="0"/>
              <a:t>Fund Level Financing</a:t>
            </a:r>
          </a:p>
          <a:p>
            <a:pPr lvl="2"/>
            <a:r>
              <a:rPr lang="en-US" sz="1400" dirty="0"/>
              <a:t>Preferred Equity </a:t>
            </a:r>
          </a:p>
          <a:p>
            <a:pPr lvl="2"/>
            <a:r>
              <a:rPr lang="en-US" sz="1400" dirty="0" err="1"/>
              <a:t>NAV</a:t>
            </a:r>
            <a:r>
              <a:rPr lang="en-US" sz="1400" dirty="0"/>
              <a:t> </a:t>
            </a:r>
            <a:r>
              <a:rPr lang="en-US" sz="1400" dirty="0" smtClean="0"/>
              <a:t>Loans</a:t>
            </a:r>
          </a:p>
          <a:p>
            <a:pPr lvl="2"/>
            <a:endParaRPr lang="en-US" sz="1100" dirty="0"/>
          </a:p>
          <a:p>
            <a:pPr lvl="1"/>
            <a:r>
              <a:rPr lang="en-US" sz="1600" dirty="0"/>
              <a:t>GP </a:t>
            </a:r>
            <a:r>
              <a:rPr lang="en-US" sz="1600" dirty="0" smtClean="0"/>
              <a:t>Led </a:t>
            </a:r>
            <a:r>
              <a:rPr lang="en-US" sz="1600" dirty="0" err="1" smtClean="0"/>
              <a:t>Secondaries</a:t>
            </a:r>
            <a:endParaRPr lang="en-US" sz="1600" dirty="0" smtClean="0"/>
          </a:p>
          <a:p>
            <a:pPr lvl="2"/>
            <a:r>
              <a:rPr lang="en-US" sz="1400" dirty="0" smtClean="0"/>
              <a:t>Exit Opportunity </a:t>
            </a:r>
          </a:p>
          <a:p>
            <a:pPr lvl="2"/>
            <a:r>
              <a:rPr lang="en-US" sz="1400" dirty="0" smtClean="0"/>
              <a:t>Alternative LP Base </a:t>
            </a:r>
          </a:p>
          <a:p>
            <a:pPr lvl="2"/>
            <a:r>
              <a:rPr lang="en-US" sz="1400" dirty="0" smtClean="0"/>
              <a:t>Control of Key Portfolio Companies </a:t>
            </a:r>
            <a:endParaRPr lang="en-US" sz="1400" dirty="0"/>
          </a:p>
        </p:txBody>
      </p:sp>
      <p:sp>
        <p:nvSpPr>
          <p:cNvPr id="4" name="Slide Number Placeholder 3" descr="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7A17B-C5B4-4CE6-96B4-4DD6A91B3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714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WillkieStyl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3B5A0"/>
      </a:accent1>
      <a:accent2>
        <a:srgbClr val="EAEDEB"/>
      </a:accent2>
      <a:accent3>
        <a:srgbClr val="D5DBD7"/>
      </a:accent3>
      <a:accent4>
        <a:srgbClr val="8064A2"/>
      </a:accent4>
      <a:accent5>
        <a:srgbClr val="A3B5A0"/>
      </a:accent5>
      <a:accent6>
        <a:srgbClr val="F79646"/>
      </a:accent6>
      <a:hlink>
        <a:srgbClr val="0000FF"/>
      </a:hlink>
      <a:folHlink>
        <a:srgbClr val="800080"/>
      </a:folHlink>
    </a:clrScheme>
    <a:fontScheme name="Willk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nk.potx" id="{DA202306-03CC-4760-A36C-9AF12AF4541A}" vid="{84B18843-FE41-4EC4-B924-D851E9779B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0E39C1D9C9714ABABD696E07F4C479" ma:contentTypeVersion="13" ma:contentTypeDescription="Create a new document." ma:contentTypeScope="" ma:versionID="6a3f26c0510475af6a330c9f4e6cf903">
  <xsd:schema xmlns:xsd="http://www.w3.org/2001/XMLSchema" xmlns:xs="http://www.w3.org/2001/XMLSchema" xmlns:p="http://schemas.microsoft.com/office/2006/metadata/properties" xmlns:ns2="f50acb61-8b61-4267-b321-ea4c36992d90" xmlns:ns3="fffeffa3-ff0f-466c-8df3-2978f4fd750f" targetNamespace="http://schemas.microsoft.com/office/2006/metadata/properties" ma:root="true" ma:fieldsID="775c3b4af7e5b11190ab73e0d21d3c42" ns2:_="" ns3:_="">
    <xsd:import namespace="f50acb61-8b61-4267-b321-ea4c36992d90"/>
    <xsd:import namespace="fffeffa3-ff0f-466c-8df3-2978f4fd75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acb61-8b61-4267-b321-ea4c36992d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bbc5412-facb-47f6-beca-cc3ad60e99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effa3-ff0f-466c-8df3-2978f4fd750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bae08b4-23f3-419b-a35c-8362e10fd578}" ma:internalName="TaxCatchAll" ma:showField="CatchAllData" ma:web="fffeffa3-ff0f-466c-8df3-2978f4fd75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50acb61-8b61-4267-b321-ea4c36992d90">
      <Terms xmlns="http://schemas.microsoft.com/office/infopath/2007/PartnerControls"/>
    </lcf76f155ced4ddcb4097134ff3c332f>
    <TaxCatchAll xmlns="fffeffa3-ff0f-466c-8df3-2978f4fd750f" xsi:nil="true"/>
  </documentManagement>
</p:properties>
</file>

<file path=customXml/itemProps1.xml><?xml version="1.0" encoding="utf-8"?>
<ds:datastoreItem xmlns:ds="http://schemas.openxmlformats.org/officeDocument/2006/customXml" ds:itemID="{3982F1C8-F04B-4212-9DA0-671606BE8F00}"/>
</file>

<file path=customXml/itemProps2.xml><?xml version="1.0" encoding="utf-8"?>
<ds:datastoreItem xmlns:ds="http://schemas.openxmlformats.org/officeDocument/2006/customXml" ds:itemID="{6CB1031E-6169-4951-BB9E-C67AEB2E6736}"/>
</file>

<file path=customXml/itemProps3.xml><?xml version="1.0" encoding="utf-8"?>
<ds:datastoreItem xmlns:ds="http://schemas.openxmlformats.org/officeDocument/2006/customXml" ds:itemID="{EC5EA1D0-2688-4EDA-B908-50055E3BEDBD}"/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1900-01-01T05:00:00Z</dcterms:created>
  <dcterms:modified xsi:type="dcterms:W3CDTF">1900-01-01T05:00:00Z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0x010100BF0E39C1D9C9714ABABD696E07F4C479</vt:lpwstr>
  </property>
</Properties>
</file>