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AA194-FD50-C74E-9A80-22F17B4EB4D7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715B0-982A-754B-A0FC-2CF073CAF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4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3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7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4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7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FD44-7A34-42C2-B1DC-91EF99F90890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ACB54B-E5CE-3641-AA35-B559F70B3B20}"/>
              </a:ext>
            </a:extLst>
          </p:cNvPr>
          <p:cNvSpPr txBox="1"/>
          <p:nvPr/>
        </p:nvSpPr>
        <p:spPr>
          <a:xfrm>
            <a:off x="8254652" y="663010"/>
            <a:ext cx="3770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chemeClr val="accent6">
                        <a:lumMod val="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23</a:t>
            </a:r>
            <a:r>
              <a:rPr lang="en-GB" sz="3200" b="1" i="1" baseline="300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chemeClr val="accent6">
                        <a:lumMod val="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rd</a:t>
            </a:r>
            <a:r>
              <a:rPr lang="en-GB" sz="3200" b="1" i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chemeClr val="accent6">
                        <a:lumMod val="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 Annual UBA Transnational Crime Conference</a:t>
            </a:r>
          </a:p>
          <a:p>
            <a:endParaRPr lang="en-GB" sz="3200" b="1" i="1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0">
                    <a:schemeClr val="accent6">
                      <a:lumMod val="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  <a:p>
            <a:r>
              <a:rPr lang="en-GB" sz="3200" b="1" i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chemeClr val="accent6">
                        <a:lumMod val="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Madrid, November 4</a:t>
            </a:r>
            <a:r>
              <a:rPr lang="en-GB" sz="3200" b="1" i="1" baseline="300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chemeClr val="accent6">
                        <a:lumMod val="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th</a:t>
            </a:r>
            <a:r>
              <a:rPr lang="en-GB" sz="3200" b="1" i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chemeClr val="accent6">
                        <a:lumMod val="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19133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884226F6-CF4B-5D40-9C7B-4B9EBF04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B33D4B7-5B79-B847-938E-61A45244A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8" y="173256"/>
            <a:ext cx="9182502" cy="5216892"/>
          </a:xfrm>
          <a:prstGeom prst="rect">
            <a:avLst/>
          </a:prstGeom>
        </p:spPr>
      </p:pic>
      <p:sp>
        <p:nvSpPr>
          <p:cNvPr id="7" name="Rettangolo con un singolo angolo ritagliato e arrotondato 6">
            <a:extLst>
              <a:ext uri="{FF2B5EF4-FFF2-40B4-BE49-F238E27FC236}">
                <a16:creationId xmlns:a16="http://schemas.microsoft.com/office/drawing/2014/main" id="{03A6576A-8D96-2F4C-84D4-91C6BAC79D53}"/>
              </a:ext>
            </a:extLst>
          </p:cNvPr>
          <p:cNvSpPr/>
          <p:nvPr/>
        </p:nvSpPr>
        <p:spPr>
          <a:xfrm>
            <a:off x="0" y="6251609"/>
            <a:ext cx="4273617" cy="5775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Source: Eurojust report on Environmental Crime – January 2021</a:t>
            </a:r>
          </a:p>
        </p:txBody>
      </p:sp>
    </p:spTree>
    <p:extLst>
      <p:ext uri="{BB962C8B-B14F-4D97-AF65-F5344CB8AC3E}">
        <p14:creationId xmlns:p14="http://schemas.microsoft.com/office/powerpoint/2010/main" val="275189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884226F6-CF4B-5D40-9C7B-4B9EBF04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4BCA19-C17A-8647-8C3D-D7E79232C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85" y="202131"/>
            <a:ext cx="9105499" cy="5332396"/>
          </a:xfrm>
          <a:prstGeom prst="rect">
            <a:avLst/>
          </a:prstGeom>
        </p:spPr>
      </p:pic>
      <p:sp>
        <p:nvSpPr>
          <p:cNvPr id="7" name="Rettangolo con un singolo angolo ritagliato e arrotondato 6">
            <a:extLst>
              <a:ext uri="{FF2B5EF4-FFF2-40B4-BE49-F238E27FC236}">
                <a16:creationId xmlns:a16="http://schemas.microsoft.com/office/drawing/2014/main" id="{88B19BF9-79BC-B245-849F-07054D8AF9FC}"/>
              </a:ext>
            </a:extLst>
          </p:cNvPr>
          <p:cNvSpPr/>
          <p:nvPr/>
        </p:nvSpPr>
        <p:spPr>
          <a:xfrm>
            <a:off x="0" y="6251609"/>
            <a:ext cx="4273617" cy="5775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Source: Eurojust report on Environmental Crime – January 2021</a:t>
            </a:r>
          </a:p>
        </p:txBody>
      </p:sp>
    </p:spTree>
    <p:extLst>
      <p:ext uri="{BB962C8B-B14F-4D97-AF65-F5344CB8AC3E}">
        <p14:creationId xmlns:p14="http://schemas.microsoft.com/office/powerpoint/2010/main" val="97161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884226F6-CF4B-5D40-9C7B-4B9EBF04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27042F-B06A-AA4F-A20C-2197E7BC3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3" y="173254"/>
            <a:ext cx="10693667" cy="5178392"/>
          </a:xfrm>
          <a:prstGeom prst="rect">
            <a:avLst/>
          </a:prstGeom>
        </p:spPr>
      </p:pic>
      <p:sp>
        <p:nvSpPr>
          <p:cNvPr id="7" name="Rettangolo con un singolo angolo ritagliato e arrotondato 6">
            <a:extLst>
              <a:ext uri="{FF2B5EF4-FFF2-40B4-BE49-F238E27FC236}">
                <a16:creationId xmlns:a16="http://schemas.microsoft.com/office/drawing/2014/main" id="{16BDE715-D817-0A4F-BBC7-D028F415256E}"/>
              </a:ext>
            </a:extLst>
          </p:cNvPr>
          <p:cNvSpPr/>
          <p:nvPr/>
        </p:nvSpPr>
        <p:spPr>
          <a:xfrm>
            <a:off x="0" y="6251609"/>
            <a:ext cx="4273617" cy="5775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Source: Eurojust report on Environmental Crime – January 2021</a:t>
            </a:r>
          </a:p>
        </p:txBody>
      </p:sp>
    </p:spTree>
    <p:extLst>
      <p:ext uri="{BB962C8B-B14F-4D97-AF65-F5344CB8AC3E}">
        <p14:creationId xmlns:p14="http://schemas.microsoft.com/office/powerpoint/2010/main" val="383324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884226F6-CF4B-5D40-9C7B-4B9EBF04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8304B9-DA6F-4845-8925-E37A7C524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111650"/>
          </a:xfrm>
          <a:prstGeom prst="rect">
            <a:avLst/>
          </a:prstGeom>
        </p:spPr>
      </p:pic>
      <p:sp>
        <p:nvSpPr>
          <p:cNvPr id="8" name="Rettangolo con un singolo angolo ritagliato e arrotondato 7">
            <a:extLst>
              <a:ext uri="{FF2B5EF4-FFF2-40B4-BE49-F238E27FC236}">
                <a16:creationId xmlns:a16="http://schemas.microsoft.com/office/drawing/2014/main" id="{CC1498E4-9A4A-5942-9E14-9EFCC6327EEF}"/>
              </a:ext>
            </a:extLst>
          </p:cNvPr>
          <p:cNvSpPr/>
          <p:nvPr/>
        </p:nvSpPr>
        <p:spPr>
          <a:xfrm>
            <a:off x="0" y="6251609"/>
            <a:ext cx="4273617" cy="5775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Source: European Environment Agency</a:t>
            </a:r>
          </a:p>
        </p:txBody>
      </p:sp>
    </p:spTree>
    <p:extLst>
      <p:ext uri="{BB962C8B-B14F-4D97-AF65-F5344CB8AC3E}">
        <p14:creationId xmlns:p14="http://schemas.microsoft.com/office/powerpoint/2010/main" val="298305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3670"/>
            <a:ext cx="12191999" cy="5987441"/>
          </a:xfrm>
        </p:spPr>
        <p:txBody>
          <a:bodyPr>
            <a:normAutofit/>
          </a:bodyPr>
          <a:lstStyle/>
          <a:p>
            <a:pPr algn="ctr"/>
            <a:endParaRPr lang="en-GB" b="1" i="1" dirty="0">
              <a:solidFill>
                <a:srgbClr val="FF0000"/>
              </a:solidFill>
              <a:latin typeface="Britannic Bold" panose="020B0903060703020204" pitchFamily="34" charset="77"/>
              <a:cs typeface="Baloo" panose="03080902040302020200" pitchFamily="66" charset="77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DD7EFA-C5CF-0440-8BAC-2EE0C5A7A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13" y="1058779"/>
            <a:ext cx="4908884" cy="29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124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blipFill>
            <a:blip r:embed="rId3"/>
            <a:tile tx="0" ty="0" sx="100000" sy="100000" flip="none" algn="tl"/>
          </a:blipFill>
          <a:effectLst>
            <a:reflection stA="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460" y="488516"/>
            <a:ext cx="10515600" cy="4033380"/>
          </a:xfrm>
          <a:effectLst>
            <a:glow>
              <a:schemeClr val="accent1">
                <a:alpha val="40000"/>
              </a:schemeClr>
            </a:glow>
            <a:reflection blurRad="1270000" stA="45000" endPos="65000" dist="50800" dir="5400000" sy="-100000" algn="bl" rotWithShape="0"/>
            <a:softEdge rad="0"/>
          </a:effectLst>
        </p:spPr>
        <p:txBody>
          <a:bodyPr>
            <a:normAutofit/>
          </a:bodyPr>
          <a:lstStyle/>
          <a:p>
            <a:pPr algn="ctr"/>
            <a:r>
              <a:rPr lang="en-GB" b="1" i="1" dirty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0">
                      <a:schemeClr val="accent6">
                        <a:lumMod val="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Britannic Bold" panose="020B0903060703020204" pitchFamily="34" charset="77"/>
                <a:cs typeface="Baloo" panose="03080902040302020200" pitchFamily="66" charset="77"/>
              </a:rPr>
              <a:t>How will you dispose of it?</a:t>
            </a:r>
            <a:br>
              <a:rPr lang="en-GB" b="1" i="1" dirty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0">
                      <a:schemeClr val="accent6">
                        <a:lumMod val="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Britannic Bold" panose="020B0903060703020204" pitchFamily="34" charset="77"/>
                <a:cs typeface="Baloo" panose="03080902040302020200" pitchFamily="66" charset="77"/>
              </a:rPr>
            </a:br>
            <a:r>
              <a:rPr lang="en-GB" b="1" i="1" dirty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0">
                      <a:schemeClr val="accent6">
                        <a:lumMod val="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Britannic Bold" panose="020B0903060703020204" pitchFamily="34" charset="77"/>
                <a:cs typeface="Baloo" panose="03080902040302020200" pitchFamily="66" charset="77"/>
              </a:rPr>
              <a:t> </a:t>
            </a:r>
            <a:br>
              <a:rPr lang="en-GB" b="1" i="1" dirty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0">
                      <a:schemeClr val="accent6">
                        <a:lumMod val="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Britannic Bold" panose="020B0903060703020204" pitchFamily="34" charset="77"/>
                <a:cs typeface="Baloo" panose="03080902040302020200" pitchFamily="66" charset="77"/>
              </a:rPr>
            </a:br>
            <a:r>
              <a:rPr lang="en-GB" b="1" i="1" dirty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0">
                      <a:schemeClr val="accent6">
                        <a:lumMod val="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Britannic Bold" panose="020B0903060703020204" pitchFamily="34" charset="77"/>
                <a:cs typeface="Baloo" panose="03080902040302020200" pitchFamily="66" charset="77"/>
              </a:rPr>
              <a:t>Environmental crimes in transnational context and the impact of the COVID-19 epidemic</a:t>
            </a:r>
            <a:r>
              <a:rPr lang="it-IT" b="1" i="1" dirty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0">
                      <a:schemeClr val="accent6">
                        <a:lumMod val="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Britannic Bold" panose="020B0903060703020204" pitchFamily="34" charset="77"/>
                <a:cs typeface="Baloo" panose="03080902040302020200" pitchFamily="66" charset="77"/>
              </a:rPr>
              <a:t> </a:t>
            </a:r>
            <a:endParaRPr lang="en-GB" b="1" i="1" dirty="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0">
                    <a:schemeClr val="accent6">
                      <a:lumMod val="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atin typeface="Britannic Bold" panose="020B0903060703020204" pitchFamily="34" charset="77"/>
              <a:cs typeface="Baloo" panose="03080902040302020200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417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3670"/>
            <a:ext cx="12191999" cy="5987441"/>
          </a:xfrm>
        </p:spPr>
        <p:txBody>
          <a:bodyPr>
            <a:normAutofit fontScale="90000"/>
          </a:bodyPr>
          <a:lstStyle/>
          <a:p>
            <a:pPr algn="ctr"/>
            <a:r>
              <a:rPr lang="en-GB" i="1" dirty="0"/>
              <a:t> </a:t>
            </a:r>
            <a:br>
              <a:rPr lang="it-IT" dirty="0"/>
            </a:br>
            <a:r>
              <a:rPr lang="en-GB" sz="2700" dirty="0"/>
              <a:t>Session Co-Chair</a:t>
            </a:r>
            <a:br>
              <a:rPr lang="en-GB" sz="2700" dirty="0"/>
            </a:br>
            <a:br>
              <a:rPr lang="it-IT" sz="2700" dirty="0"/>
            </a:br>
            <a:r>
              <a:rPr lang="it-IT" sz="2700" b="1" dirty="0">
                <a:solidFill>
                  <a:schemeClr val="accent6"/>
                </a:solidFill>
                <a:latin typeface="Britannic Bold" panose="020B0903060703020204" pitchFamily="34" charset="77"/>
              </a:rPr>
              <a:t>Filippo Ferri </a:t>
            </a:r>
            <a:r>
              <a:rPr lang="en-US" sz="2700" i="1" dirty="0" err="1"/>
              <a:t>Cagnola</a:t>
            </a:r>
            <a:r>
              <a:rPr lang="en-US" sz="2700" i="1" dirty="0"/>
              <a:t> &amp; </a:t>
            </a:r>
            <a:r>
              <a:rPr lang="en-US" sz="2700" i="1" dirty="0" err="1"/>
              <a:t>Associati</a:t>
            </a:r>
            <a:r>
              <a:rPr lang="en-US" sz="2700" i="1" dirty="0"/>
              <a:t> Studio </a:t>
            </a:r>
            <a:r>
              <a:rPr lang="en-US" sz="2700" i="1" dirty="0" err="1"/>
              <a:t>Legale</a:t>
            </a:r>
            <a:r>
              <a:rPr lang="en-US" sz="2700" i="1" dirty="0"/>
              <a:t>, Milan; Secretary, IBA Business Crime Committee</a:t>
            </a:r>
            <a:br>
              <a:rPr lang="it-IT" sz="2700" dirty="0"/>
            </a:br>
            <a:br>
              <a:rPr lang="it-IT" sz="2700" dirty="0"/>
            </a:br>
            <a:r>
              <a:rPr lang="en-GB" sz="2700" dirty="0"/>
              <a:t>Panellists</a:t>
            </a:r>
            <a:br>
              <a:rPr lang="it-IT" sz="2700" dirty="0"/>
            </a:br>
            <a:br>
              <a:rPr lang="it-IT" sz="2700" dirty="0"/>
            </a:br>
            <a:r>
              <a:rPr lang="it-IT" sz="2700" b="1" dirty="0">
                <a:solidFill>
                  <a:schemeClr val="accent6"/>
                </a:solidFill>
                <a:latin typeface="Britannic Bold" panose="020B0903060703020204" pitchFamily="34" charset="77"/>
              </a:rPr>
              <a:t>Javier de </a:t>
            </a:r>
            <a:r>
              <a:rPr lang="it-IT" sz="2700" b="1" dirty="0" err="1">
                <a:solidFill>
                  <a:schemeClr val="accent6"/>
                </a:solidFill>
                <a:latin typeface="Britannic Bold" panose="020B0903060703020204" pitchFamily="34" charset="77"/>
              </a:rPr>
              <a:t>Cendra</a:t>
            </a:r>
            <a:r>
              <a:rPr lang="it-IT" sz="2700" b="1" dirty="0">
                <a:solidFill>
                  <a:schemeClr val="accent6"/>
                </a:solidFill>
                <a:latin typeface="Britannic Bold" panose="020B0903060703020204" pitchFamily="34" charset="77"/>
              </a:rPr>
              <a:t> </a:t>
            </a:r>
            <a:r>
              <a:rPr lang="it-IT" sz="2700" b="1" dirty="0" err="1">
                <a:solidFill>
                  <a:schemeClr val="accent6"/>
                </a:solidFill>
                <a:latin typeface="Britannic Bold" panose="020B0903060703020204" pitchFamily="34" charset="77"/>
              </a:rPr>
              <a:t>Larragan</a:t>
            </a:r>
            <a:r>
              <a:rPr lang="it-IT" sz="2700" b="1" dirty="0">
                <a:solidFill>
                  <a:schemeClr val="accent6"/>
                </a:solidFill>
                <a:latin typeface="Britannic Bold" panose="020B0903060703020204" pitchFamily="34" charset="77"/>
              </a:rPr>
              <a:t> </a:t>
            </a:r>
            <a:r>
              <a:rPr lang="it-IT" sz="2700" i="1" dirty="0" err="1"/>
              <a:t>University</a:t>
            </a:r>
            <a:r>
              <a:rPr lang="it-IT" sz="2700" i="1" dirty="0"/>
              <a:t> Francisco de Vitoria, Madrid; Co-Chair, IBA </a:t>
            </a:r>
            <a:r>
              <a:rPr lang="it-IT" sz="2700" i="1" dirty="0" err="1"/>
              <a:t>Health</a:t>
            </a:r>
            <a:r>
              <a:rPr lang="it-IT" sz="2700" i="1" dirty="0"/>
              <a:t> and </a:t>
            </a:r>
            <a:r>
              <a:rPr lang="it-IT" sz="2700" i="1" dirty="0" err="1"/>
              <a:t>Safety</a:t>
            </a:r>
            <a:r>
              <a:rPr lang="it-IT" sz="2700" i="1" dirty="0"/>
              <a:t> Law </a:t>
            </a:r>
            <a:r>
              <a:rPr lang="it-IT" sz="2700" i="1" dirty="0" err="1"/>
              <a:t>Committee</a:t>
            </a:r>
            <a:br>
              <a:rPr lang="it-IT" sz="2700" i="1" dirty="0"/>
            </a:br>
            <a:r>
              <a:rPr lang="it-IT" sz="2700" b="1" dirty="0">
                <a:solidFill>
                  <a:schemeClr val="accent6"/>
                </a:solidFill>
                <a:latin typeface="Britannic Bold" panose="020B0903060703020204" pitchFamily="34" charset="77"/>
              </a:rPr>
              <a:t>Patricia Leandro Vieira da Costa </a:t>
            </a:r>
            <a:r>
              <a:rPr lang="it-IT" sz="2700" i="1" dirty="0" err="1"/>
              <a:t>Urìa</a:t>
            </a:r>
            <a:r>
              <a:rPr lang="it-IT" sz="2700" i="1" dirty="0"/>
              <a:t> </a:t>
            </a:r>
            <a:r>
              <a:rPr lang="it-IT" sz="2700" i="1" dirty="0" err="1"/>
              <a:t>Menéndez</a:t>
            </a:r>
            <a:r>
              <a:rPr lang="it-IT" sz="2700" i="1" dirty="0"/>
              <a:t>, Madrid</a:t>
            </a:r>
            <a:br>
              <a:rPr lang="it-IT" sz="2700" i="1" dirty="0"/>
            </a:br>
            <a:r>
              <a:rPr lang="it-IT" sz="2700" b="1" dirty="0" err="1">
                <a:solidFill>
                  <a:schemeClr val="accent6"/>
                </a:solidFill>
                <a:latin typeface="Britannic Bold" panose="020B0903060703020204" pitchFamily="34" charset="77"/>
              </a:rPr>
              <a:t>Enide</a:t>
            </a:r>
            <a:r>
              <a:rPr lang="it-IT" sz="2700" b="1" dirty="0">
                <a:solidFill>
                  <a:schemeClr val="accent6"/>
                </a:solidFill>
                <a:latin typeface="Britannic Bold" panose="020B0903060703020204" pitchFamily="34" charset="77"/>
              </a:rPr>
              <a:t> </a:t>
            </a:r>
            <a:r>
              <a:rPr lang="it-IT" sz="2700" b="1" dirty="0" err="1">
                <a:solidFill>
                  <a:schemeClr val="accent6"/>
                </a:solidFill>
                <a:latin typeface="Britannic Bold" panose="020B0903060703020204" pitchFamily="34" charset="77"/>
              </a:rPr>
              <a:t>Perez</a:t>
            </a:r>
            <a:r>
              <a:rPr lang="it-IT" sz="2700" i="1" dirty="0"/>
              <a:t> </a:t>
            </a:r>
            <a:r>
              <a:rPr lang="it-IT" sz="2700" i="1" dirty="0" err="1"/>
              <a:t>Sjocrona</a:t>
            </a:r>
            <a:r>
              <a:rPr lang="it-IT" sz="2700" i="1" dirty="0"/>
              <a:t> – Van </a:t>
            </a:r>
            <a:r>
              <a:rPr lang="it-IT" sz="2700" i="1" dirty="0" err="1"/>
              <a:t>Stigt</a:t>
            </a:r>
            <a:r>
              <a:rPr lang="it-IT" sz="2700" i="1" dirty="0"/>
              <a:t>, The Hague</a:t>
            </a:r>
            <a:br>
              <a:rPr lang="it-IT" sz="2700" dirty="0"/>
            </a:br>
            <a:r>
              <a:rPr lang="en-GB" sz="2700" b="1" dirty="0">
                <a:solidFill>
                  <a:schemeClr val="accent6"/>
                </a:solidFill>
                <a:latin typeface="Britannic Bold" panose="020B0903060703020204" pitchFamily="34" charset="77"/>
              </a:rPr>
              <a:t>Emmanuel Moyne  </a:t>
            </a:r>
            <a:r>
              <a:rPr lang="en-GB" sz="2700" i="1" dirty="0" err="1"/>
              <a:t>Bougartchev</a:t>
            </a:r>
            <a:r>
              <a:rPr lang="en-GB" sz="2700" i="1" dirty="0"/>
              <a:t> Moyne </a:t>
            </a:r>
            <a:r>
              <a:rPr lang="en-GB" sz="2700" i="1" dirty="0" err="1"/>
              <a:t>Associés</a:t>
            </a:r>
            <a:r>
              <a:rPr lang="en-GB" sz="2700" i="1" dirty="0"/>
              <a:t>, Paris; Conference Quality Officer, IBA Criminal Law Committee </a:t>
            </a:r>
            <a:br>
              <a:rPr lang="it-IT" sz="2700" dirty="0"/>
            </a:br>
            <a:r>
              <a:rPr lang="en-GB" sz="2700" b="1" dirty="0" err="1">
                <a:solidFill>
                  <a:schemeClr val="accent6"/>
                </a:solidFill>
                <a:latin typeface="Britannic Bold" panose="020B0903060703020204" pitchFamily="34" charset="77"/>
              </a:rPr>
              <a:t>Janusz</a:t>
            </a:r>
            <a:r>
              <a:rPr lang="en-GB" sz="2700" b="1" dirty="0">
                <a:solidFill>
                  <a:schemeClr val="accent6"/>
                </a:solidFill>
                <a:latin typeface="Britannic Bold" panose="020B0903060703020204" pitchFamily="34" charset="77"/>
              </a:rPr>
              <a:t> Tomczak  </a:t>
            </a:r>
            <a:r>
              <a:rPr lang="en-GB" sz="2700" i="1" dirty="0" err="1"/>
              <a:t>Raczkowski</a:t>
            </a:r>
            <a:r>
              <a:rPr lang="en-GB" sz="2700" i="1" dirty="0"/>
              <a:t> </a:t>
            </a:r>
            <a:r>
              <a:rPr lang="en-GB" sz="2700" i="1" dirty="0" err="1"/>
              <a:t>Paruch</a:t>
            </a:r>
            <a:r>
              <a:rPr lang="en-GB" sz="2700" i="1" dirty="0"/>
              <a:t>, Warsaw; Treasurer, IBA Criminal Law Committee</a:t>
            </a:r>
            <a:br>
              <a:rPr lang="en-GB" sz="2700" i="1" dirty="0"/>
            </a:br>
            <a:r>
              <a:rPr lang="en-GB" sz="2700" b="1" dirty="0">
                <a:solidFill>
                  <a:schemeClr val="accent6"/>
                </a:solidFill>
                <a:latin typeface="Britannic Bold" panose="020B0903060703020204" pitchFamily="34" charset="77"/>
              </a:rPr>
              <a:t>Carl Newman </a:t>
            </a:r>
            <a:r>
              <a:rPr lang="en-GB" sz="2700" i="1" dirty="0" err="1"/>
              <a:t>Whithers</a:t>
            </a:r>
            <a:r>
              <a:rPr lang="en-GB" sz="2700" i="1" dirty="0"/>
              <a:t> LLP, London</a:t>
            </a:r>
            <a:endParaRPr lang="en-GB" b="1" i="1" dirty="0">
              <a:solidFill>
                <a:srgbClr val="FF0000"/>
              </a:solidFill>
              <a:latin typeface="Britannic Bold" panose="020B0903060703020204" pitchFamily="34" charset="77"/>
              <a:cs typeface="Baloo" panose="03080902040302020200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844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3670"/>
            <a:ext cx="12191999" cy="5987441"/>
          </a:xfrm>
        </p:spPr>
        <p:txBody>
          <a:bodyPr>
            <a:normAutofit/>
          </a:bodyPr>
          <a:lstStyle/>
          <a:p>
            <a:pPr algn="ctr"/>
            <a:endParaRPr lang="en-GB" b="1" i="1" dirty="0">
              <a:solidFill>
                <a:srgbClr val="FF0000"/>
              </a:solidFill>
              <a:latin typeface="Britannic Bold" panose="020B0903060703020204" pitchFamily="34" charset="77"/>
              <a:cs typeface="Baloo" panose="03080902040302020200" pitchFamily="66" charset="77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E069BED-1CD9-154C-ABEF-1BBBF6885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8066" cy="35324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BCF77C-315A-B145-B15C-691B03185C5C}"/>
              </a:ext>
            </a:extLst>
          </p:cNvPr>
          <p:cNvSpPr txBox="1"/>
          <p:nvPr/>
        </p:nvSpPr>
        <p:spPr>
          <a:xfrm>
            <a:off x="0" y="0"/>
            <a:ext cx="2159751" cy="92333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Icmesa</a:t>
            </a:r>
            <a:r>
              <a:rPr lang="en-GB" b="1" dirty="0">
                <a:solidFill>
                  <a:srgbClr val="FF0000"/>
                </a:solidFill>
              </a:rPr>
              <a:t> disaster</a:t>
            </a:r>
          </a:p>
          <a:p>
            <a:r>
              <a:rPr lang="en-GB" b="1" dirty="0">
                <a:solidFill>
                  <a:srgbClr val="FF0000"/>
                </a:solidFill>
              </a:rPr>
              <a:t>July 10</a:t>
            </a:r>
            <a:r>
              <a:rPr lang="en-GB" b="1" baseline="30000" dirty="0">
                <a:solidFill>
                  <a:srgbClr val="FF0000"/>
                </a:solidFill>
              </a:rPr>
              <a:t>th</a:t>
            </a:r>
            <a:r>
              <a:rPr lang="en-GB" b="1" dirty="0">
                <a:solidFill>
                  <a:srgbClr val="FF0000"/>
                </a:solidFill>
              </a:rPr>
              <a:t> 1976</a:t>
            </a:r>
          </a:p>
          <a:p>
            <a:r>
              <a:rPr lang="en-GB" b="1" dirty="0">
                <a:solidFill>
                  <a:srgbClr val="FF0000"/>
                </a:solidFill>
              </a:rPr>
              <a:t>Seveso - Italy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340EFDB-4492-FF4B-B53E-B45324D9C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99" y="3532472"/>
            <a:ext cx="5941511" cy="332552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39961A1-FDC9-6B4A-8342-08E87E7297D5}"/>
              </a:ext>
            </a:extLst>
          </p:cNvPr>
          <p:cNvSpPr txBox="1"/>
          <p:nvPr/>
        </p:nvSpPr>
        <p:spPr>
          <a:xfrm>
            <a:off x="6288066" y="3753435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Chernobyl</a:t>
            </a:r>
          </a:p>
          <a:p>
            <a:r>
              <a:rPr lang="en-GB" b="1" dirty="0">
                <a:solidFill>
                  <a:srgbClr val="FF0000"/>
                </a:solidFill>
              </a:rPr>
              <a:t>April, 26</a:t>
            </a:r>
            <a:r>
              <a:rPr lang="en-GB" b="1" baseline="30000" dirty="0">
                <a:solidFill>
                  <a:srgbClr val="FF0000"/>
                </a:solidFill>
              </a:rPr>
              <a:t>th</a:t>
            </a:r>
            <a:r>
              <a:rPr lang="en-GB" b="1" dirty="0">
                <a:solidFill>
                  <a:srgbClr val="FF0000"/>
                </a:solidFill>
              </a:rPr>
              <a:t>, 1986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2895984-7339-534D-BC7D-5CDC265E1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89" y="0"/>
            <a:ext cx="5941511" cy="353247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E9D7665-AA4D-9B42-8232-941B84D2435D}"/>
              </a:ext>
            </a:extLst>
          </p:cNvPr>
          <p:cNvSpPr txBox="1"/>
          <p:nvPr/>
        </p:nvSpPr>
        <p:spPr>
          <a:xfrm>
            <a:off x="6389571" y="0"/>
            <a:ext cx="2159751" cy="92333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Aberfan disaster</a:t>
            </a:r>
          </a:p>
          <a:p>
            <a:r>
              <a:rPr lang="en-GB" b="1" dirty="0">
                <a:solidFill>
                  <a:srgbClr val="FF0000"/>
                </a:solidFill>
              </a:rPr>
              <a:t>October 21</a:t>
            </a:r>
            <a:r>
              <a:rPr lang="en-GB" b="1" baseline="30000" dirty="0">
                <a:solidFill>
                  <a:srgbClr val="FF0000"/>
                </a:solidFill>
              </a:rPr>
              <a:t>st</a:t>
            </a:r>
            <a:r>
              <a:rPr lang="en-GB" b="1" dirty="0">
                <a:solidFill>
                  <a:srgbClr val="FF0000"/>
                </a:solidFill>
              </a:rPr>
              <a:t> 1966</a:t>
            </a:r>
          </a:p>
          <a:p>
            <a:r>
              <a:rPr lang="en-GB" b="1" dirty="0">
                <a:solidFill>
                  <a:srgbClr val="FF0000"/>
                </a:solidFill>
              </a:rPr>
              <a:t>Aberfan - UK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E8096F5-241F-3840-B54E-20CDFCC3E2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2472"/>
            <a:ext cx="6231698" cy="332552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1299879-4ECF-764D-BEFA-88136B51786D}"/>
              </a:ext>
            </a:extLst>
          </p:cNvPr>
          <p:cNvSpPr txBox="1"/>
          <p:nvPr/>
        </p:nvSpPr>
        <p:spPr>
          <a:xfrm>
            <a:off x="213601" y="3682652"/>
            <a:ext cx="1732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Prestige disaster</a:t>
            </a:r>
          </a:p>
          <a:p>
            <a:r>
              <a:rPr lang="en-GB" b="1" dirty="0">
                <a:solidFill>
                  <a:srgbClr val="FF0000"/>
                </a:solidFill>
              </a:rPr>
              <a:t>November, 19</a:t>
            </a:r>
            <a:r>
              <a:rPr lang="en-GB" b="1" baseline="30000" dirty="0">
                <a:solidFill>
                  <a:srgbClr val="FF0000"/>
                </a:solidFill>
              </a:rPr>
              <a:t>th</a:t>
            </a:r>
            <a:r>
              <a:rPr lang="en-GB" b="1" dirty="0">
                <a:solidFill>
                  <a:srgbClr val="FF0000"/>
                </a:solidFill>
              </a:rPr>
              <a:t>, 2002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Galizia</a:t>
            </a:r>
            <a:r>
              <a:rPr lang="en-GB" b="1" dirty="0">
                <a:solidFill>
                  <a:srgbClr val="FF0000"/>
                </a:solidFill>
              </a:rPr>
              <a:t> - Spain</a:t>
            </a:r>
          </a:p>
        </p:txBody>
      </p:sp>
    </p:spTree>
    <p:extLst>
      <p:ext uri="{BB962C8B-B14F-4D97-AF65-F5344CB8AC3E}">
        <p14:creationId xmlns:p14="http://schemas.microsoft.com/office/powerpoint/2010/main" val="110942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3670"/>
            <a:ext cx="12191999" cy="5987441"/>
          </a:xfrm>
        </p:spPr>
        <p:txBody>
          <a:bodyPr>
            <a:normAutofit/>
          </a:bodyPr>
          <a:lstStyle/>
          <a:p>
            <a:pPr algn="ctr"/>
            <a:endParaRPr lang="en-GB" b="1" i="1" dirty="0">
              <a:solidFill>
                <a:srgbClr val="FF0000"/>
              </a:solidFill>
              <a:latin typeface="Britannic Bold" panose="020B0903060703020204" pitchFamily="34" charset="77"/>
              <a:cs typeface="Baloo" panose="03080902040302020200" pitchFamily="66" charset="77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E069BED-1CD9-154C-ABEF-1BBBF6885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8066" cy="368265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BCF77C-315A-B145-B15C-691B03185C5C}"/>
              </a:ext>
            </a:extLst>
          </p:cNvPr>
          <p:cNvSpPr txBox="1"/>
          <p:nvPr/>
        </p:nvSpPr>
        <p:spPr>
          <a:xfrm>
            <a:off x="0" y="0"/>
            <a:ext cx="2159751" cy="92333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Icmesa</a:t>
            </a:r>
            <a:r>
              <a:rPr lang="en-GB" b="1" dirty="0">
                <a:solidFill>
                  <a:srgbClr val="FF0000"/>
                </a:solidFill>
              </a:rPr>
              <a:t> disaster</a:t>
            </a:r>
          </a:p>
          <a:p>
            <a:r>
              <a:rPr lang="en-GB" b="1" dirty="0">
                <a:solidFill>
                  <a:srgbClr val="FF0000"/>
                </a:solidFill>
              </a:rPr>
              <a:t>July 10</a:t>
            </a:r>
            <a:r>
              <a:rPr lang="en-GB" b="1" baseline="30000" dirty="0">
                <a:solidFill>
                  <a:srgbClr val="FF0000"/>
                </a:solidFill>
              </a:rPr>
              <a:t>th</a:t>
            </a:r>
            <a:r>
              <a:rPr lang="en-GB" b="1" dirty="0">
                <a:solidFill>
                  <a:srgbClr val="FF0000"/>
                </a:solidFill>
              </a:rPr>
              <a:t> 1976</a:t>
            </a:r>
          </a:p>
          <a:p>
            <a:r>
              <a:rPr lang="en-GB" b="1" dirty="0">
                <a:solidFill>
                  <a:srgbClr val="FF0000"/>
                </a:solidFill>
              </a:rPr>
              <a:t>Seveso - Italy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340EFDB-4492-FF4B-B53E-B45324D9C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99" y="3682652"/>
            <a:ext cx="5960301" cy="317534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39961A1-FDC9-6B4A-8342-08E87E7297D5}"/>
              </a:ext>
            </a:extLst>
          </p:cNvPr>
          <p:cNvSpPr txBox="1"/>
          <p:nvPr/>
        </p:nvSpPr>
        <p:spPr>
          <a:xfrm>
            <a:off x="6288066" y="3753435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Chernobyl</a:t>
            </a:r>
          </a:p>
          <a:p>
            <a:r>
              <a:rPr lang="en-GB" b="1" dirty="0">
                <a:solidFill>
                  <a:srgbClr val="FF0000"/>
                </a:solidFill>
              </a:rPr>
              <a:t>April, 26</a:t>
            </a:r>
            <a:r>
              <a:rPr lang="en-GB" b="1" baseline="30000" dirty="0">
                <a:solidFill>
                  <a:srgbClr val="FF0000"/>
                </a:solidFill>
              </a:rPr>
              <a:t>th</a:t>
            </a:r>
            <a:r>
              <a:rPr lang="en-GB" b="1" dirty="0">
                <a:solidFill>
                  <a:srgbClr val="FF0000"/>
                </a:solidFill>
              </a:rPr>
              <a:t>, 1986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2895984-7339-534D-BC7D-5CDC265E1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09" y="0"/>
            <a:ext cx="5979090" cy="368265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E9D7665-AA4D-9B42-8232-941B84D2435D}"/>
              </a:ext>
            </a:extLst>
          </p:cNvPr>
          <p:cNvSpPr txBox="1"/>
          <p:nvPr/>
        </p:nvSpPr>
        <p:spPr>
          <a:xfrm>
            <a:off x="6389571" y="0"/>
            <a:ext cx="2159751" cy="92333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Aberfan disaster</a:t>
            </a:r>
          </a:p>
          <a:p>
            <a:r>
              <a:rPr lang="en-GB" b="1" dirty="0">
                <a:solidFill>
                  <a:srgbClr val="FF0000"/>
                </a:solidFill>
              </a:rPr>
              <a:t>October 21</a:t>
            </a:r>
            <a:r>
              <a:rPr lang="en-GB" b="1" baseline="30000" dirty="0">
                <a:solidFill>
                  <a:srgbClr val="FF0000"/>
                </a:solidFill>
              </a:rPr>
              <a:t>st</a:t>
            </a:r>
            <a:r>
              <a:rPr lang="en-GB" b="1" dirty="0">
                <a:solidFill>
                  <a:srgbClr val="FF0000"/>
                </a:solidFill>
              </a:rPr>
              <a:t> 1966</a:t>
            </a:r>
          </a:p>
          <a:p>
            <a:r>
              <a:rPr lang="en-GB" b="1" dirty="0">
                <a:solidFill>
                  <a:srgbClr val="FF0000"/>
                </a:solidFill>
              </a:rPr>
              <a:t>Aberfan - UK</a:t>
            </a:r>
          </a:p>
        </p:txBody>
      </p:sp>
      <p:sp>
        <p:nvSpPr>
          <p:cNvPr id="12" name="Angolo ripiegato 11">
            <a:extLst>
              <a:ext uri="{FF2B5EF4-FFF2-40B4-BE49-F238E27FC236}">
                <a16:creationId xmlns:a16="http://schemas.microsoft.com/office/drawing/2014/main" id="{E52EC262-2E1E-6044-9FEF-A22DFD3D9566}"/>
              </a:ext>
            </a:extLst>
          </p:cNvPr>
          <p:cNvSpPr/>
          <p:nvPr/>
        </p:nvSpPr>
        <p:spPr>
          <a:xfrm>
            <a:off x="2821366" y="-1"/>
            <a:ext cx="3410334" cy="368265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Explosion of the security system of the factory, that caused the highest known exposure to TCDD dioxin in history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Milan Court of Appeal verdict:</a:t>
            </a:r>
          </a:p>
          <a:p>
            <a:pPr algn="ctr"/>
            <a:r>
              <a:rPr lang="en-GB" dirty="0"/>
              <a:t>3 acquittals and 2 convictions </a:t>
            </a:r>
          </a:p>
          <a:p>
            <a:pPr algn="ctr"/>
            <a:r>
              <a:rPr lang="en-GB" dirty="0"/>
              <a:t>(sanctions: up to 4 years of detention)</a:t>
            </a:r>
          </a:p>
        </p:txBody>
      </p:sp>
      <p:sp>
        <p:nvSpPr>
          <p:cNvPr id="17" name="Angolo ripiegato 16">
            <a:extLst>
              <a:ext uri="{FF2B5EF4-FFF2-40B4-BE49-F238E27FC236}">
                <a16:creationId xmlns:a16="http://schemas.microsoft.com/office/drawing/2014/main" id="{DEC27F22-9BDD-A445-9CB9-4EF0FD11D26F}"/>
              </a:ext>
            </a:extLst>
          </p:cNvPr>
          <p:cNvSpPr/>
          <p:nvPr/>
        </p:nvSpPr>
        <p:spPr>
          <a:xfrm>
            <a:off x="9183664" y="0"/>
            <a:ext cx="3008336" cy="368264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catastrophic collapse of a colliery spoil tip (more than 100 victims – 116 children)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NCB (National Coal Board) paid out £160,000 in compensation: £500 for each fatality, plus money for traumatised survivors and damaged property.</a:t>
            </a:r>
          </a:p>
        </p:txBody>
      </p:sp>
      <p:sp>
        <p:nvSpPr>
          <p:cNvPr id="18" name="Angolo ripiegato 17">
            <a:extLst>
              <a:ext uri="{FF2B5EF4-FFF2-40B4-BE49-F238E27FC236}">
                <a16:creationId xmlns:a16="http://schemas.microsoft.com/office/drawing/2014/main" id="{7F2DB020-1C6E-D04A-A1E4-F9C6C3101590}"/>
              </a:ext>
            </a:extLst>
          </p:cNvPr>
          <p:cNvSpPr/>
          <p:nvPr/>
        </p:nvSpPr>
        <p:spPr>
          <a:xfrm>
            <a:off x="9183663" y="3682649"/>
            <a:ext cx="3017731" cy="317535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Paris Court of Appeal ruled the dismissal of the case against Mr. Pierre Pellerin, head of the French National Protection Service against nuclear radiation 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9D75A8E7-63AC-7F46-9229-997B66C6F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2653"/>
            <a:ext cx="6231698" cy="3175348"/>
          </a:xfrm>
          <a:prstGeom prst="rect">
            <a:avLst/>
          </a:prstGeom>
        </p:spPr>
      </p:pic>
      <p:sp>
        <p:nvSpPr>
          <p:cNvPr id="20" name="Angolo ripiegato 19">
            <a:extLst>
              <a:ext uri="{FF2B5EF4-FFF2-40B4-BE49-F238E27FC236}">
                <a16:creationId xmlns:a16="http://schemas.microsoft.com/office/drawing/2014/main" id="{6BEBA476-C1CD-D341-81AE-BF8B8EEBF820}"/>
              </a:ext>
            </a:extLst>
          </p:cNvPr>
          <p:cNvSpPr/>
          <p:nvPr/>
        </p:nvSpPr>
        <p:spPr>
          <a:xfrm>
            <a:off x="2821364" y="3671762"/>
            <a:ext cx="3410334" cy="32401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Catastrophic spill of more that 60.000 tonnes of heavy fuel oil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Almost full acquittal at the end of the first instance trial (different ruling by the Supreme Court)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049A310-8366-7D4D-B992-E2A4AC219D2B}"/>
              </a:ext>
            </a:extLst>
          </p:cNvPr>
          <p:cNvSpPr txBox="1"/>
          <p:nvPr/>
        </p:nvSpPr>
        <p:spPr>
          <a:xfrm>
            <a:off x="213601" y="3682652"/>
            <a:ext cx="1732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Prestige disaster</a:t>
            </a:r>
          </a:p>
          <a:p>
            <a:r>
              <a:rPr lang="en-GB" b="1" dirty="0">
                <a:solidFill>
                  <a:srgbClr val="FF0000"/>
                </a:solidFill>
              </a:rPr>
              <a:t>November, 19</a:t>
            </a:r>
            <a:r>
              <a:rPr lang="en-GB" b="1" baseline="30000" dirty="0">
                <a:solidFill>
                  <a:srgbClr val="FF0000"/>
                </a:solidFill>
              </a:rPr>
              <a:t>th</a:t>
            </a:r>
            <a:r>
              <a:rPr lang="en-GB" b="1" dirty="0">
                <a:solidFill>
                  <a:srgbClr val="FF0000"/>
                </a:solidFill>
              </a:rPr>
              <a:t>, 2002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Galizia</a:t>
            </a:r>
            <a:r>
              <a:rPr lang="en-GB" b="1" dirty="0">
                <a:solidFill>
                  <a:srgbClr val="FF0000"/>
                </a:solidFill>
              </a:rPr>
              <a:t> - Spain</a:t>
            </a:r>
          </a:p>
        </p:txBody>
      </p:sp>
    </p:spTree>
    <p:extLst>
      <p:ext uri="{BB962C8B-B14F-4D97-AF65-F5344CB8AC3E}">
        <p14:creationId xmlns:p14="http://schemas.microsoft.com/office/powerpoint/2010/main" val="166353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507"/>
            <a:ext cx="12192000" cy="6858000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2B16099-BF58-1640-BCEC-2C2095511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1" y="0"/>
            <a:ext cx="9837018" cy="531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3670"/>
            <a:ext cx="12191999" cy="5987441"/>
          </a:xfrm>
        </p:spPr>
        <p:txBody>
          <a:bodyPr>
            <a:normAutofit/>
          </a:bodyPr>
          <a:lstStyle/>
          <a:p>
            <a:pPr algn="ctr"/>
            <a:br>
              <a:rPr lang="en-GB" b="1" i="1" dirty="0">
                <a:solidFill>
                  <a:srgbClr val="FF0000"/>
                </a:solidFill>
                <a:latin typeface="Britannic Bold" panose="020B0903060703020204" pitchFamily="34" charset="77"/>
                <a:cs typeface="Baloo" panose="03080902040302020200" pitchFamily="66" charset="77"/>
              </a:rPr>
            </a:br>
            <a:br>
              <a:rPr lang="en-GB" b="1" i="1" dirty="0">
                <a:solidFill>
                  <a:srgbClr val="FF0000"/>
                </a:solidFill>
                <a:latin typeface="Britannic Bold" panose="020B0903060703020204" pitchFamily="34" charset="77"/>
                <a:cs typeface="Baloo" panose="03080902040302020200" pitchFamily="66" charset="77"/>
              </a:rPr>
            </a:br>
            <a:br>
              <a:rPr lang="en-GB" b="1" i="1" dirty="0">
                <a:solidFill>
                  <a:srgbClr val="FF0000"/>
                </a:solidFill>
                <a:latin typeface="Britannic Bold" panose="020B0903060703020204" pitchFamily="34" charset="77"/>
                <a:cs typeface="Baloo" panose="03080902040302020200" pitchFamily="66" charset="77"/>
              </a:rPr>
            </a:br>
            <a:br>
              <a:rPr lang="en-GB" b="1" i="1" dirty="0">
                <a:solidFill>
                  <a:srgbClr val="FF0000"/>
                </a:solidFill>
                <a:latin typeface="Britannic Bold" panose="020B0903060703020204" pitchFamily="34" charset="77"/>
                <a:cs typeface="Baloo" panose="03080902040302020200" pitchFamily="66" charset="77"/>
              </a:rPr>
            </a:br>
            <a:r>
              <a:rPr lang="en-GB" b="1" i="1" dirty="0">
                <a:solidFill>
                  <a:srgbClr val="FF0000"/>
                </a:solidFill>
                <a:latin typeface="Britannic Bold" panose="020B0903060703020204" pitchFamily="34" charset="77"/>
                <a:cs typeface="Baloo" panose="03080902040302020200" pitchFamily="66" charset="77"/>
              </a:rPr>
              <a:t>								</a:t>
            </a:r>
          </a:p>
        </p:txBody>
      </p:sp>
      <p:sp>
        <p:nvSpPr>
          <p:cNvPr id="6" name="Rettangolo con un singolo angolo ritagliato e arrotondato 5">
            <a:extLst>
              <a:ext uri="{FF2B5EF4-FFF2-40B4-BE49-F238E27FC236}">
                <a16:creationId xmlns:a16="http://schemas.microsoft.com/office/drawing/2014/main" id="{EE264492-1C78-2742-BE91-A78F72CBDEB1}"/>
              </a:ext>
            </a:extLst>
          </p:cNvPr>
          <p:cNvSpPr/>
          <p:nvPr/>
        </p:nvSpPr>
        <p:spPr>
          <a:xfrm>
            <a:off x="0" y="6010977"/>
            <a:ext cx="4273617" cy="5775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Source: U.S. Courts</a:t>
            </a:r>
          </a:p>
        </p:txBody>
      </p:sp>
    </p:spTree>
    <p:extLst>
      <p:ext uri="{BB962C8B-B14F-4D97-AF65-F5344CB8AC3E}">
        <p14:creationId xmlns:p14="http://schemas.microsoft.com/office/powerpoint/2010/main" val="36105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884226F6-CF4B-5D40-9C7B-4B9EBF04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8780AC1-8A31-7242-9E85-E3D501FD9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599" cy="5149516"/>
          </a:xfrm>
          <a:prstGeom prst="rect">
            <a:avLst/>
          </a:prstGeom>
        </p:spPr>
      </p:pic>
      <p:sp>
        <p:nvSpPr>
          <p:cNvPr id="9" name="Rettangolo con un singolo angolo ritagliato e arrotondato 8">
            <a:extLst>
              <a:ext uri="{FF2B5EF4-FFF2-40B4-BE49-F238E27FC236}">
                <a16:creationId xmlns:a16="http://schemas.microsoft.com/office/drawing/2014/main" id="{06DB573F-1522-AA45-8A75-6E5FA2F84DD8}"/>
              </a:ext>
            </a:extLst>
          </p:cNvPr>
          <p:cNvSpPr/>
          <p:nvPr/>
        </p:nvSpPr>
        <p:spPr>
          <a:xfrm>
            <a:off x="0" y="6251609"/>
            <a:ext cx="4273617" cy="5775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Source: Eurojust report on Environmental Crime – January 2021</a:t>
            </a:r>
          </a:p>
        </p:txBody>
      </p:sp>
    </p:spTree>
    <p:extLst>
      <p:ext uri="{BB962C8B-B14F-4D97-AF65-F5344CB8AC3E}">
        <p14:creationId xmlns:p14="http://schemas.microsoft.com/office/powerpoint/2010/main" val="381242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884226F6-CF4B-5D40-9C7B-4B9EBF04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D36B528-CDF7-7240-B520-E2895EB76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629"/>
            <a:ext cx="10515599" cy="5178392"/>
          </a:xfrm>
          <a:prstGeom prst="rect">
            <a:avLst/>
          </a:prstGeom>
        </p:spPr>
      </p:pic>
      <p:sp>
        <p:nvSpPr>
          <p:cNvPr id="7" name="Rettangolo con un singolo angolo ritagliato e arrotondato 6">
            <a:extLst>
              <a:ext uri="{FF2B5EF4-FFF2-40B4-BE49-F238E27FC236}">
                <a16:creationId xmlns:a16="http://schemas.microsoft.com/office/drawing/2014/main" id="{6AD9746E-4871-DA49-9F37-CF1626D9EB9C}"/>
              </a:ext>
            </a:extLst>
          </p:cNvPr>
          <p:cNvSpPr/>
          <p:nvPr/>
        </p:nvSpPr>
        <p:spPr>
          <a:xfrm>
            <a:off x="0" y="6251609"/>
            <a:ext cx="4273617" cy="5775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Source: Eurojust report on Environmental Crime – January 2021</a:t>
            </a:r>
          </a:p>
        </p:txBody>
      </p:sp>
    </p:spTree>
    <p:extLst>
      <p:ext uri="{BB962C8B-B14F-4D97-AF65-F5344CB8AC3E}">
        <p14:creationId xmlns:p14="http://schemas.microsoft.com/office/powerpoint/2010/main" val="222562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884226F6-CF4B-5D40-9C7B-4B9EBF04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66C4B60-F167-D544-BBF9-D2426874B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8" y="365125"/>
            <a:ext cx="10699282" cy="4889826"/>
          </a:xfrm>
          <a:prstGeom prst="rect">
            <a:avLst/>
          </a:prstGeom>
        </p:spPr>
      </p:pic>
      <p:sp>
        <p:nvSpPr>
          <p:cNvPr id="7" name="Rettangolo con un singolo angolo ritagliato e arrotondato 6">
            <a:extLst>
              <a:ext uri="{FF2B5EF4-FFF2-40B4-BE49-F238E27FC236}">
                <a16:creationId xmlns:a16="http://schemas.microsoft.com/office/drawing/2014/main" id="{13085186-0D76-DB4F-8F17-BA5DAC08DE61}"/>
              </a:ext>
            </a:extLst>
          </p:cNvPr>
          <p:cNvSpPr/>
          <p:nvPr/>
        </p:nvSpPr>
        <p:spPr>
          <a:xfrm>
            <a:off x="0" y="6251609"/>
            <a:ext cx="4273617" cy="5775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Source: Eurojust report on Environmental Crime – January 2021</a:t>
            </a:r>
          </a:p>
        </p:txBody>
      </p:sp>
    </p:spTree>
    <p:extLst>
      <p:ext uri="{BB962C8B-B14F-4D97-AF65-F5344CB8AC3E}">
        <p14:creationId xmlns:p14="http://schemas.microsoft.com/office/powerpoint/2010/main" val="3982070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{66D87DD9-0B13-984C-B4F1-B06DD0BAF3BF}tf10001057</Template>
  <TotalTime>1121</TotalTime>
  <Words>428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Britannic Bold</vt:lpstr>
      <vt:lpstr>Calibri</vt:lpstr>
      <vt:lpstr>Calibri Light</vt:lpstr>
      <vt:lpstr>Office Theme</vt:lpstr>
      <vt:lpstr>PowerPoint Presentation</vt:lpstr>
      <vt:lpstr>How will you dispose of it?   Environmental crimes in transnational context and the impact of the COVID-19 epidemic </vt:lpstr>
      <vt:lpstr>  Session Co-Chair  Filippo Ferri Cagnola &amp; Associati Studio Legale, Milan; Secretary, IBA Business Crime Committee  Panellists  Javier de Cendra Larragan University Francisco de Vitoria, Madrid; Co-Chair, IBA Health and Safety Law Committee Patricia Leandro Vieira da Costa Urìa Menéndez, Madrid Enide Perez Sjocrona – Van Stigt, The Hague Emmanuel Moyne  Bougartchev Moyne Associés, Paris; Conference Quality Officer, IBA Criminal Law Committee  Janusz Tomczak  Raczkowski Paruch, Warsaw; Treasurer, IBA Criminal Law Committee Carl Newman Whithers LLP, London</vt:lpstr>
      <vt:lpstr>PowerPoint Presentation</vt:lpstr>
      <vt:lpstr>PowerPoint Presentation</vt:lpstr>
      <vt:lpstr>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Bar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Girard</dc:creator>
  <cp:lastModifiedBy>Emily Bower</cp:lastModifiedBy>
  <cp:revision>33</cp:revision>
  <dcterms:created xsi:type="dcterms:W3CDTF">2017-01-10T13:06:50Z</dcterms:created>
  <dcterms:modified xsi:type="dcterms:W3CDTF">2021-10-28T13:30:47Z</dcterms:modified>
</cp:coreProperties>
</file>