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377" r:id="rId4"/>
    <p:sldId id="369" r:id="rId5"/>
    <p:sldId id="395" r:id="rId6"/>
    <p:sldId id="428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7"/>
    <p:restoredTop sz="94692"/>
  </p:normalViewPr>
  <p:slideViewPr>
    <p:cSldViewPr snapToGrid="0" snapToObjects="1" showGuides="1">
      <p:cViewPr varScale="1">
        <p:scale>
          <a:sx n="102" d="100"/>
          <a:sy n="102" d="100"/>
        </p:scale>
        <p:origin x="1288" y="168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9AD7C-7090-714D-97D0-459441F30915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C76E2-5BF2-7B4B-9DE7-E38959A806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84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76E2-5BF2-7B4B-9DE7-E38959A806E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07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19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47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3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58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54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98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92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17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24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78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91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A30B-5EF6-0F4C-BCDE-F7A18F9D324C}" type="datetimeFigureOut">
              <a:rPr lang="it-IT" smtClean="0"/>
              <a:t>08/09/23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26F7-4E86-CB4A-B11E-787A40C7FB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55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-13744" y="1512676"/>
            <a:ext cx="9157744" cy="4972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494778" y="2024687"/>
            <a:ext cx="80918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en-GB" sz="2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TH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IBA LITIGATION COMMITTEE CONFERENCE ON PRIVATE INTERNATIONAL LAW</a:t>
            </a:r>
          </a:p>
          <a:p>
            <a:pPr algn="ctr"/>
            <a:endParaRPr lang="en-GB" sz="3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3000" b="1" dirty="0">
                <a:solidFill>
                  <a:schemeClr val="bg1"/>
                </a:solidFill>
                <a:latin typeface="Calibri" panose="020F0502020204030204" pitchFamily="34" charset="0"/>
              </a:rPr>
              <a:t>Session Three</a:t>
            </a:r>
          </a:p>
          <a:p>
            <a:pPr algn="ctr"/>
            <a:r>
              <a:rPr lang="en-GB" sz="3000" b="1" dirty="0">
                <a:solidFill>
                  <a:schemeClr val="bg1"/>
                </a:solidFill>
                <a:latin typeface="Calibri" panose="020F0502020204030204" pitchFamily="34" charset="0"/>
              </a:rPr>
              <a:t>Litigating in the EU and the UK after Brexit – </a:t>
            </a:r>
          </a:p>
          <a:p>
            <a:pPr algn="ctr"/>
            <a:r>
              <a:rPr lang="en-GB" sz="3000" b="1" dirty="0">
                <a:solidFill>
                  <a:schemeClr val="bg1"/>
                </a:solidFill>
                <a:latin typeface="Calibri" panose="020F0502020204030204" pitchFamily="34" charset="0"/>
              </a:rPr>
              <a:t>Back to old times or a new dawn?</a:t>
            </a: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585446" y="4994731"/>
            <a:ext cx="5986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</a:rPr>
              <a:t>Milan, Palazzo Turati – 14 and 15 </a:t>
            </a:r>
            <a:r>
              <a:rPr lang="it-IT" sz="2000" dirty="0" err="1">
                <a:solidFill>
                  <a:schemeClr val="bg1"/>
                </a:solidFill>
              </a:rPr>
              <a:t>September</a:t>
            </a:r>
            <a:r>
              <a:rPr lang="it-IT" sz="2000" dirty="0">
                <a:solidFill>
                  <a:schemeClr val="bg1"/>
                </a:solidFill>
              </a:rPr>
              <a:t> 2023</a:t>
            </a:r>
          </a:p>
        </p:txBody>
      </p:sp>
      <p:sp>
        <p:nvSpPr>
          <p:cNvPr id="4" name="Rettangolo 3"/>
          <p:cNvSpPr/>
          <p:nvPr/>
        </p:nvSpPr>
        <p:spPr>
          <a:xfrm>
            <a:off x="-1" y="0"/>
            <a:ext cx="9157745" cy="18859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0" y="6497674"/>
            <a:ext cx="9265735" cy="36032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104373" y="5829793"/>
            <a:ext cx="4872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Chiara E. Tuo (</a:t>
            </a:r>
            <a:r>
              <a:rPr lang="it-IT" sz="1600" dirty="0" err="1">
                <a:solidFill>
                  <a:schemeClr val="bg1"/>
                </a:solidFill>
              </a:rPr>
              <a:t>chiara.tuo@unige.it</a:t>
            </a:r>
            <a:r>
              <a:rPr lang="it-IT" sz="16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it-IT" sz="1600" dirty="0" err="1">
                <a:solidFill>
                  <a:schemeClr val="bg1"/>
                </a:solidFill>
              </a:rPr>
              <a:t>Dep</a:t>
            </a:r>
            <a:r>
              <a:rPr lang="it-IT" sz="1600" dirty="0">
                <a:solidFill>
                  <a:schemeClr val="bg1"/>
                </a:solidFill>
              </a:rPr>
              <a:t>. </a:t>
            </a:r>
            <a:r>
              <a:rPr lang="it-IT" sz="1600" dirty="0" err="1">
                <a:solidFill>
                  <a:schemeClr val="bg1"/>
                </a:solidFill>
              </a:rPr>
              <a:t>Law</a:t>
            </a:r>
            <a:r>
              <a:rPr lang="it-IT" sz="1600" dirty="0">
                <a:solidFill>
                  <a:schemeClr val="bg1"/>
                </a:solidFill>
              </a:rPr>
              <a:t> – University of Genoa</a:t>
            </a:r>
          </a:p>
        </p:txBody>
      </p:sp>
      <p:pic>
        <p:nvPicPr>
          <p:cNvPr id="7" name="Immagine 6" descr="Logo_unige_scrittabian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"/>
            <a:ext cx="2430152" cy="135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7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ttore 1 18"/>
          <p:cNvCxnSpPr/>
          <p:nvPr/>
        </p:nvCxnSpPr>
        <p:spPr>
          <a:xfrm>
            <a:off x="1754235" y="3430708"/>
            <a:ext cx="5631212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494593" y="1145227"/>
            <a:ext cx="5604493" cy="50167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GB" sz="2000" b="1" dirty="0"/>
              <a:t>Implications for the UK’s participation to the Hague PIL conventions in a post-Brexit scenario</a:t>
            </a:r>
            <a:r>
              <a:rPr lang="en-GB" sz="2000" dirty="0"/>
              <a:t> </a:t>
            </a:r>
          </a:p>
          <a:p>
            <a:pPr marL="457200" indent="-457200" algn="just">
              <a:buAutoNum type="alphaLcPeriod"/>
            </a:pPr>
            <a:r>
              <a:rPr lang="en-GB" sz="2000" dirty="0"/>
              <a:t>Consequences of Brexit on the participation of the UK to the ‘EU-only’ 2005 Hague Convention on Choice of Court Agreements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sz="2000" dirty="0"/>
              <a:t>effective date of entry into force of the  Convention in the UK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sz="2000" dirty="0"/>
              <a:t>interaction with Brussels </a:t>
            </a:r>
            <a:r>
              <a:rPr lang="en-GB" sz="2000" dirty="0" err="1"/>
              <a:t>Ia</a:t>
            </a:r>
            <a:r>
              <a:rPr lang="en-GB" sz="2000" dirty="0"/>
              <a:t> in order to combat the ‘torpedo actions’</a:t>
            </a:r>
          </a:p>
          <a:p>
            <a:pPr algn="just"/>
            <a:r>
              <a:rPr lang="en-GB" sz="2000" dirty="0"/>
              <a:t>b.	Recognition of interim/provisional measures issued in the UK courts: some views from the recent Italian case-law</a:t>
            </a:r>
          </a:p>
          <a:p>
            <a:pPr algn="just"/>
            <a:r>
              <a:rPr lang="en-GB" sz="2000" dirty="0"/>
              <a:t>c.	The impact of Brexit on (some of) the Hague Conventions’ disconnection/subordination clauses and their implications for the recognition of judgments in civil and commercial matters</a:t>
            </a:r>
          </a:p>
        </p:txBody>
      </p:sp>
      <p:sp>
        <p:nvSpPr>
          <p:cNvPr id="17" name="Shape 150"/>
          <p:cNvSpPr/>
          <p:nvPr/>
        </p:nvSpPr>
        <p:spPr>
          <a:xfrm>
            <a:off x="-40" y="104425"/>
            <a:ext cx="9157786" cy="830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18" name="Shape 151"/>
          <p:cNvSpPr/>
          <p:nvPr/>
        </p:nvSpPr>
        <p:spPr>
          <a:xfrm>
            <a:off x="-4542" y="-11348"/>
            <a:ext cx="9181376" cy="835459"/>
          </a:xfrm>
          <a:custGeom>
            <a:avLst/>
            <a:gdLst>
              <a:gd name="connsiteX0" fmla="*/ 1 w 21601"/>
              <a:gd name="connsiteY0" fmla="*/ 21565 h 21565"/>
              <a:gd name="connsiteX1" fmla="*/ 0 w 21601"/>
              <a:gd name="connsiteY1" fmla="*/ 295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565 h 21565"/>
              <a:gd name="connsiteX1" fmla="*/ 0 w 21601"/>
              <a:gd name="connsiteY1" fmla="*/ 130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31"/>
              <a:gd name="connsiteY0" fmla="*/ 21435 h 21435"/>
              <a:gd name="connsiteX1" fmla="*/ 0 w 21631"/>
              <a:gd name="connsiteY1" fmla="*/ 0 h 21435"/>
              <a:gd name="connsiteX2" fmla="*/ 21631 w 21631"/>
              <a:gd name="connsiteY2" fmla="*/ 696 h 21435"/>
              <a:gd name="connsiteX3" fmla="*/ 21601 w 21631"/>
              <a:gd name="connsiteY3" fmla="*/ 9349 h 21435"/>
              <a:gd name="connsiteX4" fmla="*/ 6492 w 21631"/>
              <a:gd name="connsiteY4" fmla="*/ 21316 h 21435"/>
              <a:gd name="connsiteX5" fmla="*/ 1 w 21631"/>
              <a:gd name="connsiteY5" fmla="*/ 21435 h 21435"/>
              <a:gd name="connsiteX0" fmla="*/ 1 w 21646"/>
              <a:gd name="connsiteY0" fmla="*/ 21730 h 21730"/>
              <a:gd name="connsiteX1" fmla="*/ 0 w 21646"/>
              <a:gd name="connsiteY1" fmla="*/ 295 h 21730"/>
              <a:gd name="connsiteX2" fmla="*/ 21646 w 21646"/>
              <a:gd name="connsiteY2" fmla="*/ 0 h 21730"/>
              <a:gd name="connsiteX3" fmla="*/ 21601 w 21646"/>
              <a:gd name="connsiteY3" fmla="*/ 9644 h 21730"/>
              <a:gd name="connsiteX4" fmla="*/ 6492 w 21646"/>
              <a:gd name="connsiteY4" fmla="*/ 21611 h 21730"/>
              <a:gd name="connsiteX5" fmla="*/ 1 w 21646"/>
              <a:gd name="connsiteY5" fmla="*/ 21730 h 2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46" h="21730" extrusionOk="0">
                <a:moveTo>
                  <a:pt x="1" y="21730"/>
                </a:moveTo>
                <a:cubicBezTo>
                  <a:pt x="1" y="14640"/>
                  <a:pt x="0" y="7385"/>
                  <a:pt x="0" y="295"/>
                </a:cubicBezTo>
                <a:lnTo>
                  <a:pt x="21646" y="0"/>
                </a:lnTo>
                <a:cubicBezTo>
                  <a:pt x="21636" y="2884"/>
                  <a:pt x="21611" y="6760"/>
                  <a:pt x="21601" y="9644"/>
                </a:cubicBezTo>
                <a:cubicBezTo>
                  <a:pt x="21601" y="9644"/>
                  <a:pt x="12686" y="21611"/>
                  <a:pt x="6492" y="21611"/>
                </a:cubicBezTo>
                <a:cubicBezTo>
                  <a:pt x="298" y="21611"/>
                  <a:pt x="1" y="21730"/>
                  <a:pt x="1" y="2173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21" name="Shape 153"/>
          <p:cNvSpPr/>
          <p:nvPr/>
        </p:nvSpPr>
        <p:spPr>
          <a:xfrm>
            <a:off x="1704357" y="181953"/>
            <a:ext cx="5491787" cy="3183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numCol="1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Summary/Outline</a:t>
            </a:r>
          </a:p>
        </p:txBody>
      </p:sp>
      <p:sp>
        <p:nvSpPr>
          <p:cNvPr id="22" name="Shape 154"/>
          <p:cNvSpPr/>
          <p:nvPr/>
        </p:nvSpPr>
        <p:spPr>
          <a:xfrm>
            <a:off x="1494593" y="102133"/>
            <a:ext cx="1" cy="626848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2" name="Immagine 1" descr="Logo_unige_scrittabian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4" y="114808"/>
            <a:ext cx="1128967" cy="595388"/>
          </a:xfrm>
          <a:prstGeom prst="rect">
            <a:avLst/>
          </a:prstGeom>
        </p:spPr>
      </p:pic>
      <p:sp>
        <p:nvSpPr>
          <p:cNvPr id="28" name="Shape 156"/>
          <p:cNvSpPr/>
          <p:nvPr/>
        </p:nvSpPr>
        <p:spPr>
          <a:xfrm rot="10800000">
            <a:off x="-4119" y="6341349"/>
            <a:ext cx="9157785" cy="473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29" name="Shape 157"/>
          <p:cNvSpPr/>
          <p:nvPr/>
        </p:nvSpPr>
        <p:spPr>
          <a:xfrm rot="10800000">
            <a:off x="-41" y="6429136"/>
            <a:ext cx="9157785" cy="447229"/>
          </a:xfrm>
          <a:custGeom>
            <a:avLst/>
            <a:gdLst>
              <a:gd name="connsiteX0" fmla="*/ 0 w 21600"/>
              <a:gd name="connsiteY0" fmla="*/ 21600 h 21600"/>
              <a:gd name="connsiteX1" fmla="*/ 14 w 21600"/>
              <a:gd name="connsiteY1" fmla="*/ 0 h 21600"/>
              <a:gd name="connsiteX2" fmla="*/ 21600 w 21600"/>
              <a:gd name="connsiteY2" fmla="*/ 994 h 21600"/>
              <a:gd name="connsiteX3" fmla="*/ 21600 w 21600"/>
              <a:gd name="connsiteY3" fmla="*/ 9514 h 21600"/>
              <a:gd name="connsiteX4" fmla="*/ 6491 w 21600"/>
              <a:gd name="connsiteY4" fmla="*/ 21481 h 21600"/>
              <a:gd name="connsiteX5" fmla="*/ 0 w 21600"/>
              <a:gd name="connsiteY5" fmla="*/ 21600 h 21600"/>
              <a:gd name="connsiteX0" fmla="*/ 0 w 21600"/>
              <a:gd name="connsiteY0" fmla="*/ 22525 h 22525"/>
              <a:gd name="connsiteX1" fmla="*/ 14 w 21600"/>
              <a:gd name="connsiteY1" fmla="*/ 925 h 22525"/>
              <a:gd name="connsiteX2" fmla="*/ 21600 w 21600"/>
              <a:gd name="connsiteY2" fmla="*/ 0 h 22525"/>
              <a:gd name="connsiteX3" fmla="*/ 21600 w 21600"/>
              <a:gd name="connsiteY3" fmla="*/ 10439 h 22525"/>
              <a:gd name="connsiteX4" fmla="*/ 6491 w 21600"/>
              <a:gd name="connsiteY4" fmla="*/ 22406 h 22525"/>
              <a:gd name="connsiteX5" fmla="*/ 0 w 21600"/>
              <a:gd name="connsiteY5" fmla="*/ 22525 h 2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25" extrusionOk="0">
                <a:moveTo>
                  <a:pt x="0" y="22525"/>
                </a:moveTo>
                <a:cubicBezTo>
                  <a:pt x="5" y="15325"/>
                  <a:pt x="9" y="8125"/>
                  <a:pt x="14" y="925"/>
                </a:cubicBezTo>
                <a:lnTo>
                  <a:pt x="21600" y="0"/>
                </a:lnTo>
                <a:lnTo>
                  <a:pt x="21600" y="10439"/>
                </a:lnTo>
                <a:cubicBezTo>
                  <a:pt x="21600" y="10439"/>
                  <a:pt x="12685" y="22406"/>
                  <a:pt x="6491" y="22406"/>
                </a:cubicBezTo>
                <a:cubicBezTo>
                  <a:pt x="297" y="22406"/>
                  <a:pt x="0" y="22525"/>
                  <a:pt x="0" y="2252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30" name="Shape 159"/>
          <p:cNvSpPr/>
          <p:nvPr/>
        </p:nvSpPr>
        <p:spPr>
          <a:xfrm>
            <a:off x="4606250" y="6531313"/>
            <a:ext cx="4339829" cy="2260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numCol="1" anchor="ctr">
            <a:spAutoFit/>
          </a:bodyPr>
          <a:lstStyle>
            <a:lvl1pPr algn="r"/>
          </a:lstStyle>
          <a:p>
            <a:r>
              <a:rPr lang="it-IT" sz="1000" dirty="0">
                <a:solidFill>
                  <a:schemeClr val="bg1"/>
                </a:solidFill>
              </a:rPr>
              <a:t>CE Tuo</a:t>
            </a:r>
            <a:r>
              <a:rPr sz="1000" dirty="0">
                <a:solidFill>
                  <a:schemeClr val="bg1"/>
                </a:solidFill>
              </a:rPr>
              <a:t> </a:t>
            </a:r>
            <a:r>
              <a:rPr lang="it-IT" sz="1000" dirty="0">
                <a:solidFill>
                  <a:schemeClr val="bg1"/>
                </a:solidFill>
              </a:rPr>
              <a:t>– DIGI</a:t>
            </a:r>
            <a:endParaRPr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8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ttore 1 18"/>
          <p:cNvCxnSpPr/>
          <p:nvPr/>
        </p:nvCxnSpPr>
        <p:spPr>
          <a:xfrm>
            <a:off x="1754235" y="3430708"/>
            <a:ext cx="5631212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754235" y="1171281"/>
            <a:ext cx="5604493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 algn="just">
              <a:buAutoNum type="arabicParenR"/>
            </a:pPr>
            <a:r>
              <a:rPr lang="en-GB" sz="2000" dirty="0"/>
              <a:t>Brexit and ‘EU-only’ agreements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/>
              <a:t>The Hague ‘EU-only’</a:t>
            </a:r>
            <a:r>
              <a:rPr lang="en-GB" sz="2000" i="1" dirty="0">
                <a:sym typeface="Wingdings" pitchFamily="2" charset="2"/>
              </a:rPr>
              <a:t> </a:t>
            </a:r>
            <a:r>
              <a:rPr lang="en-GB" sz="2000" dirty="0"/>
              <a:t>PIL conventions as an outcome of the EU external competences in this area having become exclusive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/>
              <a:t>Brexit and the need for the UK to ‘take back control’ of its own external competences</a:t>
            </a:r>
            <a:endParaRPr lang="en-GB" sz="2000" u="sng" dirty="0">
              <a:sym typeface="Wingdings" pitchFamily="2" charset="2"/>
            </a:endParaRPr>
          </a:p>
          <a:p>
            <a:pPr algn="just"/>
            <a:r>
              <a:rPr lang="en-GB" sz="2000" dirty="0"/>
              <a:t>2) 	Exit from the 2005 Choice of Court Convention as an ‘EU-only’ Hague PIL convention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/>
              <a:t>arts 216.2 TFEU + 50.3 TEU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/>
              <a:t>need to avoid a cliff-edge + break in the operation of the Convention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/>
              <a:t>art. 129.4 of the EU-UK Withdrawal Agreement (24.1.2020)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/>
              <a:t>on 28.9.2020 accession/ratification as an autonomous State</a:t>
            </a:r>
          </a:p>
        </p:txBody>
      </p:sp>
      <p:sp>
        <p:nvSpPr>
          <p:cNvPr id="17" name="Shape 150"/>
          <p:cNvSpPr/>
          <p:nvPr/>
        </p:nvSpPr>
        <p:spPr>
          <a:xfrm>
            <a:off x="-40" y="104425"/>
            <a:ext cx="9157786" cy="830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18" name="Shape 151"/>
          <p:cNvSpPr/>
          <p:nvPr/>
        </p:nvSpPr>
        <p:spPr>
          <a:xfrm>
            <a:off x="-4119" y="-12918"/>
            <a:ext cx="9181376" cy="835459"/>
          </a:xfrm>
          <a:custGeom>
            <a:avLst/>
            <a:gdLst>
              <a:gd name="connsiteX0" fmla="*/ 1 w 21601"/>
              <a:gd name="connsiteY0" fmla="*/ 21565 h 21565"/>
              <a:gd name="connsiteX1" fmla="*/ 0 w 21601"/>
              <a:gd name="connsiteY1" fmla="*/ 295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565 h 21565"/>
              <a:gd name="connsiteX1" fmla="*/ 0 w 21601"/>
              <a:gd name="connsiteY1" fmla="*/ 130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31"/>
              <a:gd name="connsiteY0" fmla="*/ 21435 h 21435"/>
              <a:gd name="connsiteX1" fmla="*/ 0 w 21631"/>
              <a:gd name="connsiteY1" fmla="*/ 0 h 21435"/>
              <a:gd name="connsiteX2" fmla="*/ 21631 w 21631"/>
              <a:gd name="connsiteY2" fmla="*/ 696 h 21435"/>
              <a:gd name="connsiteX3" fmla="*/ 21601 w 21631"/>
              <a:gd name="connsiteY3" fmla="*/ 9349 h 21435"/>
              <a:gd name="connsiteX4" fmla="*/ 6492 w 21631"/>
              <a:gd name="connsiteY4" fmla="*/ 21316 h 21435"/>
              <a:gd name="connsiteX5" fmla="*/ 1 w 21631"/>
              <a:gd name="connsiteY5" fmla="*/ 21435 h 21435"/>
              <a:gd name="connsiteX0" fmla="*/ 1 w 21646"/>
              <a:gd name="connsiteY0" fmla="*/ 21730 h 21730"/>
              <a:gd name="connsiteX1" fmla="*/ 0 w 21646"/>
              <a:gd name="connsiteY1" fmla="*/ 295 h 21730"/>
              <a:gd name="connsiteX2" fmla="*/ 21646 w 21646"/>
              <a:gd name="connsiteY2" fmla="*/ 0 h 21730"/>
              <a:gd name="connsiteX3" fmla="*/ 21601 w 21646"/>
              <a:gd name="connsiteY3" fmla="*/ 9644 h 21730"/>
              <a:gd name="connsiteX4" fmla="*/ 6492 w 21646"/>
              <a:gd name="connsiteY4" fmla="*/ 21611 h 21730"/>
              <a:gd name="connsiteX5" fmla="*/ 1 w 21646"/>
              <a:gd name="connsiteY5" fmla="*/ 21730 h 2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46" h="21730" extrusionOk="0">
                <a:moveTo>
                  <a:pt x="1" y="21730"/>
                </a:moveTo>
                <a:cubicBezTo>
                  <a:pt x="1" y="14640"/>
                  <a:pt x="0" y="7385"/>
                  <a:pt x="0" y="295"/>
                </a:cubicBezTo>
                <a:lnTo>
                  <a:pt x="21646" y="0"/>
                </a:lnTo>
                <a:cubicBezTo>
                  <a:pt x="21636" y="2884"/>
                  <a:pt x="21611" y="6760"/>
                  <a:pt x="21601" y="9644"/>
                </a:cubicBezTo>
                <a:cubicBezTo>
                  <a:pt x="21601" y="9644"/>
                  <a:pt x="12686" y="21611"/>
                  <a:pt x="6492" y="21611"/>
                </a:cubicBezTo>
                <a:cubicBezTo>
                  <a:pt x="298" y="21611"/>
                  <a:pt x="1" y="21730"/>
                  <a:pt x="1" y="2173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a. The ‘EU only’  2005 Choice of Court Convention</a:t>
            </a:r>
          </a:p>
        </p:txBody>
      </p:sp>
      <p:sp>
        <p:nvSpPr>
          <p:cNvPr id="22" name="Shape 154"/>
          <p:cNvSpPr/>
          <p:nvPr/>
        </p:nvSpPr>
        <p:spPr>
          <a:xfrm>
            <a:off x="1494593" y="102133"/>
            <a:ext cx="1" cy="626848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2" name="Immagine 1" descr="Logo_unige_scrittabian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4" y="114808"/>
            <a:ext cx="1128967" cy="595388"/>
          </a:xfrm>
          <a:prstGeom prst="rect">
            <a:avLst/>
          </a:prstGeom>
        </p:spPr>
      </p:pic>
      <p:sp>
        <p:nvSpPr>
          <p:cNvPr id="28" name="Shape 156"/>
          <p:cNvSpPr/>
          <p:nvPr/>
        </p:nvSpPr>
        <p:spPr>
          <a:xfrm rot="10800000">
            <a:off x="-4119" y="6341349"/>
            <a:ext cx="9157785" cy="473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29" name="Shape 157"/>
          <p:cNvSpPr/>
          <p:nvPr/>
        </p:nvSpPr>
        <p:spPr>
          <a:xfrm rot="10800000">
            <a:off x="-41" y="6429136"/>
            <a:ext cx="9157785" cy="447229"/>
          </a:xfrm>
          <a:custGeom>
            <a:avLst/>
            <a:gdLst>
              <a:gd name="connsiteX0" fmla="*/ 0 w 21600"/>
              <a:gd name="connsiteY0" fmla="*/ 21600 h 21600"/>
              <a:gd name="connsiteX1" fmla="*/ 14 w 21600"/>
              <a:gd name="connsiteY1" fmla="*/ 0 h 21600"/>
              <a:gd name="connsiteX2" fmla="*/ 21600 w 21600"/>
              <a:gd name="connsiteY2" fmla="*/ 994 h 21600"/>
              <a:gd name="connsiteX3" fmla="*/ 21600 w 21600"/>
              <a:gd name="connsiteY3" fmla="*/ 9514 h 21600"/>
              <a:gd name="connsiteX4" fmla="*/ 6491 w 21600"/>
              <a:gd name="connsiteY4" fmla="*/ 21481 h 21600"/>
              <a:gd name="connsiteX5" fmla="*/ 0 w 21600"/>
              <a:gd name="connsiteY5" fmla="*/ 21600 h 21600"/>
              <a:gd name="connsiteX0" fmla="*/ 0 w 21600"/>
              <a:gd name="connsiteY0" fmla="*/ 22525 h 22525"/>
              <a:gd name="connsiteX1" fmla="*/ 14 w 21600"/>
              <a:gd name="connsiteY1" fmla="*/ 925 h 22525"/>
              <a:gd name="connsiteX2" fmla="*/ 21600 w 21600"/>
              <a:gd name="connsiteY2" fmla="*/ 0 h 22525"/>
              <a:gd name="connsiteX3" fmla="*/ 21600 w 21600"/>
              <a:gd name="connsiteY3" fmla="*/ 10439 h 22525"/>
              <a:gd name="connsiteX4" fmla="*/ 6491 w 21600"/>
              <a:gd name="connsiteY4" fmla="*/ 22406 h 22525"/>
              <a:gd name="connsiteX5" fmla="*/ 0 w 21600"/>
              <a:gd name="connsiteY5" fmla="*/ 22525 h 2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25" extrusionOk="0">
                <a:moveTo>
                  <a:pt x="0" y="22525"/>
                </a:moveTo>
                <a:cubicBezTo>
                  <a:pt x="5" y="15325"/>
                  <a:pt x="9" y="8125"/>
                  <a:pt x="14" y="925"/>
                </a:cubicBezTo>
                <a:lnTo>
                  <a:pt x="21600" y="0"/>
                </a:lnTo>
                <a:lnTo>
                  <a:pt x="21600" y="10439"/>
                </a:lnTo>
                <a:cubicBezTo>
                  <a:pt x="21600" y="10439"/>
                  <a:pt x="12685" y="22406"/>
                  <a:pt x="6491" y="22406"/>
                </a:cubicBezTo>
                <a:cubicBezTo>
                  <a:pt x="297" y="22406"/>
                  <a:pt x="0" y="22525"/>
                  <a:pt x="0" y="2252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30" name="Shape 159"/>
          <p:cNvSpPr/>
          <p:nvPr/>
        </p:nvSpPr>
        <p:spPr>
          <a:xfrm>
            <a:off x="4606250" y="6531313"/>
            <a:ext cx="4339829" cy="2260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numCol="1" anchor="ctr">
            <a:spAutoFit/>
          </a:bodyPr>
          <a:lstStyle>
            <a:lvl1pPr algn="r"/>
          </a:lstStyle>
          <a:p>
            <a:r>
              <a:rPr lang="it-IT" sz="1000" dirty="0">
                <a:solidFill>
                  <a:schemeClr val="bg1"/>
                </a:solidFill>
              </a:rPr>
              <a:t>CE Tuo</a:t>
            </a:r>
            <a:r>
              <a:rPr sz="1000" dirty="0">
                <a:solidFill>
                  <a:schemeClr val="bg1"/>
                </a:solidFill>
              </a:rPr>
              <a:t> </a:t>
            </a:r>
            <a:r>
              <a:rPr lang="it-IT" sz="1000" dirty="0">
                <a:solidFill>
                  <a:schemeClr val="bg1"/>
                </a:solidFill>
              </a:rPr>
              <a:t>– DIGI</a:t>
            </a:r>
            <a:endParaRPr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5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ttore 1 18"/>
          <p:cNvCxnSpPr/>
          <p:nvPr/>
        </p:nvCxnSpPr>
        <p:spPr>
          <a:xfrm>
            <a:off x="1754235" y="3430708"/>
            <a:ext cx="5631212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575868" y="1230105"/>
            <a:ext cx="56044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/>
              <a:t>2) Problems with the </a:t>
            </a:r>
            <a:r>
              <a:rPr lang="en-GB" sz="2000" i="1" dirty="0" err="1"/>
              <a:t>ratione</a:t>
            </a:r>
            <a:r>
              <a:rPr lang="en-GB" sz="2000" i="1" dirty="0"/>
              <a:t> </a:t>
            </a:r>
            <a:r>
              <a:rPr lang="en-GB" sz="2000" i="1" dirty="0" err="1"/>
              <a:t>temporis</a:t>
            </a:r>
            <a:r>
              <a:rPr lang="en-GB" sz="2000" dirty="0"/>
              <a:t> and material scope of application of the 2005 Choice of Court Convention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/>
              <a:t>date of the entry into force of the 2005 Convention in the UK and </a:t>
            </a:r>
            <a:r>
              <a:rPr lang="en-GB" sz="2000" i="1" dirty="0"/>
              <a:t>forum</a:t>
            </a:r>
            <a:r>
              <a:rPr lang="en-GB" sz="2000" dirty="0"/>
              <a:t> clauses concluded between 1 October 2015 and 31 December 2020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GB" sz="2000" dirty="0"/>
              <a:t>the opposite viewpoints of the UK and the EU Commission respectively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GB" sz="2000" dirty="0"/>
              <a:t>practical implications/pitfalls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/>
              <a:t>the revised </a:t>
            </a:r>
            <a:r>
              <a:rPr lang="en-GB" sz="2000" i="1" dirty="0" err="1"/>
              <a:t>lis</a:t>
            </a:r>
            <a:r>
              <a:rPr lang="en-GB" sz="2000" i="1" dirty="0"/>
              <a:t> pendens </a:t>
            </a:r>
            <a:r>
              <a:rPr lang="en-GB" sz="2000" dirty="0"/>
              <a:t>rule in the Brussels I recast and its debated/controversial applicability in the context of the 2005 Choice of Court Convention in order to combat the so-called ‘torpedo actions’</a:t>
            </a:r>
          </a:p>
        </p:txBody>
      </p:sp>
      <p:sp>
        <p:nvSpPr>
          <p:cNvPr id="17" name="Shape 150"/>
          <p:cNvSpPr/>
          <p:nvPr/>
        </p:nvSpPr>
        <p:spPr>
          <a:xfrm>
            <a:off x="-40" y="104425"/>
            <a:ext cx="9157786" cy="830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18" name="Shape 151"/>
          <p:cNvSpPr/>
          <p:nvPr/>
        </p:nvSpPr>
        <p:spPr>
          <a:xfrm>
            <a:off x="-4542" y="-11348"/>
            <a:ext cx="9181376" cy="835459"/>
          </a:xfrm>
          <a:custGeom>
            <a:avLst/>
            <a:gdLst>
              <a:gd name="connsiteX0" fmla="*/ 1 w 21601"/>
              <a:gd name="connsiteY0" fmla="*/ 21565 h 21565"/>
              <a:gd name="connsiteX1" fmla="*/ 0 w 21601"/>
              <a:gd name="connsiteY1" fmla="*/ 295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565 h 21565"/>
              <a:gd name="connsiteX1" fmla="*/ 0 w 21601"/>
              <a:gd name="connsiteY1" fmla="*/ 130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31"/>
              <a:gd name="connsiteY0" fmla="*/ 21435 h 21435"/>
              <a:gd name="connsiteX1" fmla="*/ 0 w 21631"/>
              <a:gd name="connsiteY1" fmla="*/ 0 h 21435"/>
              <a:gd name="connsiteX2" fmla="*/ 21631 w 21631"/>
              <a:gd name="connsiteY2" fmla="*/ 696 h 21435"/>
              <a:gd name="connsiteX3" fmla="*/ 21601 w 21631"/>
              <a:gd name="connsiteY3" fmla="*/ 9349 h 21435"/>
              <a:gd name="connsiteX4" fmla="*/ 6492 w 21631"/>
              <a:gd name="connsiteY4" fmla="*/ 21316 h 21435"/>
              <a:gd name="connsiteX5" fmla="*/ 1 w 21631"/>
              <a:gd name="connsiteY5" fmla="*/ 21435 h 21435"/>
              <a:gd name="connsiteX0" fmla="*/ 1 w 21646"/>
              <a:gd name="connsiteY0" fmla="*/ 21730 h 21730"/>
              <a:gd name="connsiteX1" fmla="*/ 0 w 21646"/>
              <a:gd name="connsiteY1" fmla="*/ 295 h 21730"/>
              <a:gd name="connsiteX2" fmla="*/ 21646 w 21646"/>
              <a:gd name="connsiteY2" fmla="*/ 0 h 21730"/>
              <a:gd name="connsiteX3" fmla="*/ 21601 w 21646"/>
              <a:gd name="connsiteY3" fmla="*/ 9644 h 21730"/>
              <a:gd name="connsiteX4" fmla="*/ 6492 w 21646"/>
              <a:gd name="connsiteY4" fmla="*/ 21611 h 21730"/>
              <a:gd name="connsiteX5" fmla="*/ 1 w 21646"/>
              <a:gd name="connsiteY5" fmla="*/ 21730 h 2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46" h="21730" extrusionOk="0">
                <a:moveTo>
                  <a:pt x="1" y="21730"/>
                </a:moveTo>
                <a:cubicBezTo>
                  <a:pt x="1" y="14640"/>
                  <a:pt x="0" y="7385"/>
                  <a:pt x="0" y="295"/>
                </a:cubicBezTo>
                <a:lnTo>
                  <a:pt x="21646" y="0"/>
                </a:lnTo>
                <a:cubicBezTo>
                  <a:pt x="21636" y="2884"/>
                  <a:pt x="21611" y="6760"/>
                  <a:pt x="21601" y="9644"/>
                </a:cubicBezTo>
                <a:cubicBezTo>
                  <a:pt x="21601" y="9644"/>
                  <a:pt x="12686" y="21611"/>
                  <a:pt x="6492" y="21611"/>
                </a:cubicBezTo>
                <a:cubicBezTo>
                  <a:pt x="298" y="21611"/>
                  <a:pt x="1" y="21730"/>
                  <a:pt x="1" y="2173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marL="342900" indent="-342900" algn="ctr">
              <a:buAutoNum type="alphaLcPeriod"/>
            </a:pPr>
            <a:r>
              <a:rPr lang="en-GB" b="1" dirty="0">
                <a:solidFill>
                  <a:schemeClr val="bg1"/>
                </a:solidFill>
              </a:rPr>
              <a:t>The 2005 Choice of Convention in practice: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 some controversial issues</a:t>
            </a:r>
          </a:p>
        </p:txBody>
      </p:sp>
      <p:sp>
        <p:nvSpPr>
          <p:cNvPr id="22" name="Shape 154"/>
          <p:cNvSpPr/>
          <p:nvPr/>
        </p:nvSpPr>
        <p:spPr>
          <a:xfrm>
            <a:off x="1494593" y="102133"/>
            <a:ext cx="1" cy="626848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2" name="Immagine 1" descr="Logo_unige_scrittabian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4" y="114808"/>
            <a:ext cx="1128967" cy="595388"/>
          </a:xfrm>
          <a:prstGeom prst="rect">
            <a:avLst/>
          </a:prstGeom>
        </p:spPr>
      </p:pic>
      <p:sp>
        <p:nvSpPr>
          <p:cNvPr id="28" name="Shape 156"/>
          <p:cNvSpPr/>
          <p:nvPr/>
        </p:nvSpPr>
        <p:spPr>
          <a:xfrm rot="10800000">
            <a:off x="-4119" y="6341349"/>
            <a:ext cx="9157785" cy="473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29" name="Shape 157"/>
          <p:cNvSpPr/>
          <p:nvPr/>
        </p:nvSpPr>
        <p:spPr>
          <a:xfrm rot="10800000">
            <a:off x="-41" y="6429136"/>
            <a:ext cx="9157785" cy="447229"/>
          </a:xfrm>
          <a:custGeom>
            <a:avLst/>
            <a:gdLst>
              <a:gd name="connsiteX0" fmla="*/ 0 w 21600"/>
              <a:gd name="connsiteY0" fmla="*/ 21600 h 21600"/>
              <a:gd name="connsiteX1" fmla="*/ 14 w 21600"/>
              <a:gd name="connsiteY1" fmla="*/ 0 h 21600"/>
              <a:gd name="connsiteX2" fmla="*/ 21600 w 21600"/>
              <a:gd name="connsiteY2" fmla="*/ 994 h 21600"/>
              <a:gd name="connsiteX3" fmla="*/ 21600 w 21600"/>
              <a:gd name="connsiteY3" fmla="*/ 9514 h 21600"/>
              <a:gd name="connsiteX4" fmla="*/ 6491 w 21600"/>
              <a:gd name="connsiteY4" fmla="*/ 21481 h 21600"/>
              <a:gd name="connsiteX5" fmla="*/ 0 w 21600"/>
              <a:gd name="connsiteY5" fmla="*/ 21600 h 21600"/>
              <a:gd name="connsiteX0" fmla="*/ 0 w 21600"/>
              <a:gd name="connsiteY0" fmla="*/ 22525 h 22525"/>
              <a:gd name="connsiteX1" fmla="*/ 14 w 21600"/>
              <a:gd name="connsiteY1" fmla="*/ 925 h 22525"/>
              <a:gd name="connsiteX2" fmla="*/ 21600 w 21600"/>
              <a:gd name="connsiteY2" fmla="*/ 0 h 22525"/>
              <a:gd name="connsiteX3" fmla="*/ 21600 w 21600"/>
              <a:gd name="connsiteY3" fmla="*/ 10439 h 22525"/>
              <a:gd name="connsiteX4" fmla="*/ 6491 w 21600"/>
              <a:gd name="connsiteY4" fmla="*/ 22406 h 22525"/>
              <a:gd name="connsiteX5" fmla="*/ 0 w 21600"/>
              <a:gd name="connsiteY5" fmla="*/ 22525 h 2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25" extrusionOk="0">
                <a:moveTo>
                  <a:pt x="0" y="22525"/>
                </a:moveTo>
                <a:cubicBezTo>
                  <a:pt x="5" y="15325"/>
                  <a:pt x="9" y="8125"/>
                  <a:pt x="14" y="925"/>
                </a:cubicBezTo>
                <a:lnTo>
                  <a:pt x="21600" y="0"/>
                </a:lnTo>
                <a:lnTo>
                  <a:pt x="21600" y="10439"/>
                </a:lnTo>
                <a:cubicBezTo>
                  <a:pt x="21600" y="10439"/>
                  <a:pt x="12685" y="22406"/>
                  <a:pt x="6491" y="22406"/>
                </a:cubicBezTo>
                <a:cubicBezTo>
                  <a:pt x="297" y="22406"/>
                  <a:pt x="0" y="22525"/>
                  <a:pt x="0" y="2252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30" name="Shape 159"/>
          <p:cNvSpPr/>
          <p:nvPr/>
        </p:nvSpPr>
        <p:spPr>
          <a:xfrm>
            <a:off x="4606250" y="6531313"/>
            <a:ext cx="4339829" cy="2260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numCol="1" anchor="ctr">
            <a:spAutoFit/>
          </a:bodyPr>
          <a:lstStyle>
            <a:lvl1pPr algn="r"/>
          </a:lstStyle>
          <a:p>
            <a:r>
              <a:rPr lang="it-IT" sz="1000" dirty="0">
                <a:solidFill>
                  <a:schemeClr val="bg1"/>
                </a:solidFill>
              </a:rPr>
              <a:t>CE Tuo</a:t>
            </a:r>
            <a:r>
              <a:rPr sz="1000" dirty="0">
                <a:solidFill>
                  <a:schemeClr val="bg1"/>
                </a:solidFill>
              </a:rPr>
              <a:t> </a:t>
            </a:r>
            <a:r>
              <a:rPr lang="it-IT" sz="1000" dirty="0">
                <a:solidFill>
                  <a:schemeClr val="bg1"/>
                </a:solidFill>
              </a:rPr>
              <a:t>– DIGI</a:t>
            </a:r>
            <a:endParaRPr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3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ttore 1 18"/>
          <p:cNvCxnSpPr/>
          <p:nvPr/>
        </p:nvCxnSpPr>
        <p:spPr>
          <a:xfrm>
            <a:off x="1754235" y="3430708"/>
            <a:ext cx="5631212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735147" y="865856"/>
            <a:ext cx="56044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ym typeface="Wingdings" pitchFamily="2" charset="2"/>
              </a:rPr>
              <a:t>1) </a:t>
            </a:r>
            <a:r>
              <a:rPr lang="en-GB" sz="2000" dirty="0">
                <a:sym typeface="Wingdings" pitchFamily="2" charset="2"/>
              </a:rPr>
              <a:t>Express exclusion from the 2005 Choice of Court Convention (art. 4) + no other international/supranational instrument applicable</a:t>
            </a:r>
          </a:p>
          <a:p>
            <a:pPr algn="just"/>
            <a:r>
              <a:rPr lang="en-GB" sz="2000" dirty="0">
                <a:sym typeface="Wingdings" pitchFamily="2" charset="2"/>
              </a:rPr>
              <a:t>2) Residual application of the relevant domestic rules on the recognition of judgments in the requested EU27 MS, mostly excluding interim measures from their scope		</a:t>
            </a:r>
          </a:p>
          <a:p>
            <a:pPr algn="just"/>
            <a:r>
              <a:rPr lang="en-GB" sz="2000" dirty="0">
                <a:sym typeface="Wingdings" pitchFamily="2" charset="2"/>
              </a:rPr>
              <a:t>3) In Italy = Law no 218/1995 if no international treaty/convention applies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GB" sz="2000" dirty="0">
                <a:sym typeface="Wingdings" pitchFamily="2" charset="2"/>
              </a:rPr>
              <a:t>interim measures not covered by the UK-Italy 1964 Bilateral Convention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GB" sz="2000" dirty="0">
                <a:sym typeface="Wingdings" pitchFamily="2" charset="2"/>
              </a:rPr>
              <a:t>art. 64 of Law no 218/1995the judgment must be ‘final’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GB" sz="2000" dirty="0">
                <a:sym typeface="Wingdings" pitchFamily="2" charset="2"/>
              </a:rPr>
              <a:t>art. 7 </a:t>
            </a:r>
            <a:r>
              <a:rPr lang="en-GB" sz="2000" i="1" dirty="0" err="1">
                <a:sym typeface="Wingdings" pitchFamily="2" charset="2"/>
              </a:rPr>
              <a:t>lis</a:t>
            </a:r>
            <a:r>
              <a:rPr lang="en-GB" sz="2000" i="1" dirty="0">
                <a:sym typeface="Wingdings" pitchFamily="2" charset="2"/>
              </a:rPr>
              <a:t> </a:t>
            </a:r>
            <a:r>
              <a:rPr lang="en-GB" sz="2000" i="1" dirty="0" err="1">
                <a:sym typeface="Wingdings" pitchFamily="2" charset="2"/>
              </a:rPr>
              <a:t>pendens</a:t>
            </a:r>
            <a:r>
              <a:rPr lang="en-GB" sz="2000" dirty="0">
                <a:sym typeface="Wingdings" pitchFamily="2" charset="2"/>
              </a:rPr>
              <a:t> rule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GB" sz="2000" dirty="0">
                <a:sym typeface="Wingdings" pitchFamily="2" charset="2"/>
              </a:rPr>
              <a:t>not applicable if </a:t>
            </a:r>
            <a:r>
              <a:rPr lang="en-GB" sz="2000" i="1" dirty="0">
                <a:sym typeface="Wingdings" pitchFamily="2" charset="2"/>
              </a:rPr>
              <a:t>res </a:t>
            </a:r>
            <a:r>
              <a:rPr lang="en-GB" sz="2000" i="1" dirty="0" err="1">
                <a:sym typeface="Wingdings" pitchFamily="2" charset="2"/>
              </a:rPr>
              <a:t>iudicata</a:t>
            </a:r>
            <a:r>
              <a:rPr lang="en-GB" sz="2000" i="1" dirty="0">
                <a:sym typeface="Wingdings" pitchFamily="2" charset="2"/>
              </a:rPr>
              <a:t> </a:t>
            </a:r>
            <a:r>
              <a:rPr lang="en-GB" sz="2000" dirty="0">
                <a:sym typeface="Wingdings" pitchFamily="2" charset="2"/>
              </a:rPr>
              <a:t>effects are lacking</a:t>
            </a:r>
          </a:p>
          <a:p>
            <a:pPr algn="just"/>
            <a:r>
              <a:rPr lang="en-GB" sz="2000" dirty="0">
                <a:sym typeface="Wingdings" pitchFamily="2" charset="2"/>
              </a:rPr>
              <a:t>4) Cass 16/9/2021 no 25064 + CoA of Napoli 28/12/2021</a:t>
            </a:r>
          </a:p>
        </p:txBody>
      </p:sp>
      <p:sp>
        <p:nvSpPr>
          <p:cNvPr id="17" name="Shape 150"/>
          <p:cNvSpPr/>
          <p:nvPr/>
        </p:nvSpPr>
        <p:spPr>
          <a:xfrm>
            <a:off x="-40" y="104425"/>
            <a:ext cx="9157786" cy="830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18" name="Shape 151"/>
          <p:cNvSpPr/>
          <p:nvPr/>
        </p:nvSpPr>
        <p:spPr>
          <a:xfrm>
            <a:off x="-4542" y="-11348"/>
            <a:ext cx="9181376" cy="835459"/>
          </a:xfrm>
          <a:custGeom>
            <a:avLst/>
            <a:gdLst>
              <a:gd name="connsiteX0" fmla="*/ 1 w 21601"/>
              <a:gd name="connsiteY0" fmla="*/ 21565 h 21565"/>
              <a:gd name="connsiteX1" fmla="*/ 0 w 21601"/>
              <a:gd name="connsiteY1" fmla="*/ 295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565 h 21565"/>
              <a:gd name="connsiteX1" fmla="*/ 0 w 21601"/>
              <a:gd name="connsiteY1" fmla="*/ 130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31"/>
              <a:gd name="connsiteY0" fmla="*/ 21435 h 21435"/>
              <a:gd name="connsiteX1" fmla="*/ 0 w 21631"/>
              <a:gd name="connsiteY1" fmla="*/ 0 h 21435"/>
              <a:gd name="connsiteX2" fmla="*/ 21631 w 21631"/>
              <a:gd name="connsiteY2" fmla="*/ 696 h 21435"/>
              <a:gd name="connsiteX3" fmla="*/ 21601 w 21631"/>
              <a:gd name="connsiteY3" fmla="*/ 9349 h 21435"/>
              <a:gd name="connsiteX4" fmla="*/ 6492 w 21631"/>
              <a:gd name="connsiteY4" fmla="*/ 21316 h 21435"/>
              <a:gd name="connsiteX5" fmla="*/ 1 w 21631"/>
              <a:gd name="connsiteY5" fmla="*/ 21435 h 21435"/>
              <a:gd name="connsiteX0" fmla="*/ 1 w 21646"/>
              <a:gd name="connsiteY0" fmla="*/ 21730 h 21730"/>
              <a:gd name="connsiteX1" fmla="*/ 0 w 21646"/>
              <a:gd name="connsiteY1" fmla="*/ 295 h 21730"/>
              <a:gd name="connsiteX2" fmla="*/ 21646 w 21646"/>
              <a:gd name="connsiteY2" fmla="*/ 0 h 21730"/>
              <a:gd name="connsiteX3" fmla="*/ 21601 w 21646"/>
              <a:gd name="connsiteY3" fmla="*/ 9644 h 21730"/>
              <a:gd name="connsiteX4" fmla="*/ 6492 w 21646"/>
              <a:gd name="connsiteY4" fmla="*/ 21611 h 21730"/>
              <a:gd name="connsiteX5" fmla="*/ 1 w 21646"/>
              <a:gd name="connsiteY5" fmla="*/ 21730 h 2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46" h="21730" extrusionOk="0">
                <a:moveTo>
                  <a:pt x="1" y="21730"/>
                </a:moveTo>
                <a:cubicBezTo>
                  <a:pt x="1" y="14640"/>
                  <a:pt x="0" y="7385"/>
                  <a:pt x="0" y="295"/>
                </a:cubicBezTo>
                <a:lnTo>
                  <a:pt x="21646" y="0"/>
                </a:lnTo>
                <a:cubicBezTo>
                  <a:pt x="21636" y="2884"/>
                  <a:pt x="21611" y="6760"/>
                  <a:pt x="21601" y="9644"/>
                </a:cubicBezTo>
                <a:cubicBezTo>
                  <a:pt x="21601" y="9644"/>
                  <a:pt x="12686" y="21611"/>
                  <a:pt x="6492" y="21611"/>
                </a:cubicBezTo>
                <a:cubicBezTo>
                  <a:pt x="298" y="21611"/>
                  <a:pt x="1" y="21730"/>
                  <a:pt x="1" y="2173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b. Interim/</a:t>
            </a:r>
            <a:r>
              <a:rPr lang="en-GB" b="1">
                <a:solidFill>
                  <a:schemeClr val="bg1"/>
                </a:solidFill>
              </a:rPr>
              <a:t>Provisional Measures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2" name="Shape 154"/>
          <p:cNvSpPr/>
          <p:nvPr/>
        </p:nvSpPr>
        <p:spPr>
          <a:xfrm>
            <a:off x="1494593" y="102133"/>
            <a:ext cx="1" cy="626848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2" name="Immagine 1" descr="Logo_unige_scrittabian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4" y="114808"/>
            <a:ext cx="1128967" cy="595388"/>
          </a:xfrm>
          <a:prstGeom prst="rect">
            <a:avLst/>
          </a:prstGeom>
        </p:spPr>
      </p:pic>
      <p:sp>
        <p:nvSpPr>
          <p:cNvPr id="28" name="Shape 156"/>
          <p:cNvSpPr/>
          <p:nvPr/>
        </p:nvSpPr>
        <p:spPr>
          <a:xfrm rot="10800000">
            <a:off x="-4119" y="6341349"/>
            <a:ext cx="9157785" cy="473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29" name="Shape 157"/>
          <p:cNvSpPr/>
          <p:nvPr/>
        </p:nvSpPr>
        <p:spPr>
          <a:xfrm rot="10800000">
            <a:off x="-41" y="6429136"/>
            <a:ext cx="9157785" cy="447229"/>
          </a:xfrm>
          <a:custGeom>
            <a:avLst/>
            <a:gdLst>
              <a:gd name="connsiteX0" fmla="*/ 0 w 21600"/>
              <a:gd name="connsiteY0" fmla="*/ 21600 h 21600"/>
              <a:gd name="connsiteX1" fmla="*/ 14 w 21600"/>
              <a:gd name="connsiteY1" fmla="*/ 0 h 21600"/>
              <a:gd name="connsiteX2" fmla="*/ 21600 w 21600"/>
              <a:gd name="connsiteY2" fmla="*/ 994 h 21600"/>
              <a:gd name="connsiteX3" fmla="*/ 21600 w 21600"/>
              <a:gd name="connsiteY3" fmla="*/ 9514 h 21600"/>
              <a:gd name="connsiteX4" fmla="*/ 6491 w 21600"/>
              <a:gd name="connsiteY4" fmla="*/ 21481 h 21600"/>
              <a:gd name="connsiteX5" fmla="*/ 0 w 21600"/>
              <a:gd name="connsiteY5" fmla="*/ 21600 h 21600"/>
              <a:gd name="connsiteX0" fmla="*/ 0 w 21600"/>
              <a:gd name="connsiteY0" fmla="*/ 22525 h 22525"/>
              <a:gd name="connsiteX1" fmla="*/ 14 w 21600"/>
              <a:gd name="connsiteY1" fmla="*/ 925 h 22525"/>
              <a:gd name="connsiteX2" fmla="*/ 21600 w 21600"/>
              <a:gd name="connsiteY2" fmla="*/ 0 h 22525"/>
              <a:gd name="connsiteX3" fmla="*/ 21600 w 21600"/>
              <a:gd name="connsiteY3" fmla="*/ 10439 h 22525"/>
              <a:gd name="connsiteX4" fmla="*/ 6491 w 21600"/>
              <a:gd name="connsiteY4" fmla="*/ 22406 h 22525"/>
              <a:gd name="connsiteX5" fmla="*/ 0 w 21600"/>
              <a:gd name="connsiteY5" fmla="*/ 22525 h 2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25" extrusionOk="0">
                <a:moveTo>
                  <a:pt x="0" y="22525"/>
                </a:moveTo>
                <a:cubicBezTo>
                  <a:pt x="5" y="15325"/>
                  <a:pt x="9" y="8125"/>
                  <a:pt x="14" y="925"/>
                </a:cubicBezTo>
                <a:lnTo>
                  <a:pt x="21600" y="0"/>
                </a:lnTo>
                <a:lnTo>
                  <a:pt x="21600" y="10439"/>
                </a:lnTo>
                <a:cubicBezTo>
                  <a:pt x="21600" y="10439"/>
                  <a:pt x="12685" y="22406"/>
                  <a:pt x="6491" y="22406"/>
                </a:cubicBezTo>
                <a:cubicBezTo>
                  <a:pt x="297" y="22406"/>
                  <a:pt x="0" y="22525"/>
                  <a:pt x="0" y="2252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30" name="Shape 159"/>
          <p:cNvSpPr/>
          <p:nvPr/>
        </p:nvSpPr>
        <p:spPr>
          <a:xfrm>
            <a:off x="4606250" y="6531313"/>
            <a:ext cx="4339829" cy="2260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numCol="1" anchor="ctr">
            <a:spAutoFit/>
          </a:bodyPr>
          <a:lstStyle>
            <a:lvl1pPr algn="r"/>
          </a:lstStyle>
          <a:p>
            <a:r>
              <a:rPr lang="it-IT" sz="1000" dirty="0">
                <a:solidFill>
                  <a:schemeClr val="bg1"/>
                </a:solidFill>
              </a:rPr>
              <a:t>CE Tuo</a:t>
            </a:r>
            <a:r>
              <a:rPr sz="1000" dirty="0">
                <a:solidFill>
                  <a:schemeClr val="bg1"/>
                </a:solidFill>
              </a:rPr>
              <a:t> </a:t>
            </a:r>
            <a:r>
              <a:rPr lang="it-IT" sz="1000" dirty="0">
                <a:solidFill>
                  <a:schemeClr val="bg1"/>
                </a:solidFill>
              </a:rPr>
              <a:t>– DIGI</a:t>
            </a:r>
            <a:endParaRPr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4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ttore 1 18"/>
          <p:cNvCxnSpPr/>
          <p:nvPr/>
        </p:nvCxnSpPr>
        <p:spPr>
          <a:xfrm>
            <a:off x="1754235" y="3430708"/>
            <a:ext cx="5631212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648003" y="975850"/>
            <a:ext cx="56044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ym typeface="Wingdings" pitchFamily="2" charset="2"/>
              </a:rPr>
              <a:t>1) </a:t>
            </a:r>
            <a:r>
              <a:rPr lang="en-GB" sz="2000" dirty="0">
                <a:sym typeface="Wingdings" pitchFamily="2" charset="2"/>
              </a:rPr>
              <a:t>Disconnection clauses and their implications in a post-Brexit scenario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GB" sz="2000" dirty="0">
                <a:sym typeface="Wingdings" pitchFamily="2" charset="2"/>
              </a:rPr>
              <a:t>shift from one regime (EU States </a:t>
            </a:r>
            <a:r>
              <a:rPr lang="en-GB" sz="2000" i="1" dirty="0">
                <a:sym typeface="Wingdings" pitchFamily="2" charset="2"/>
              </a:rPr>
              <a:t>inter se</a:t>
            </a:r>
            <a:r>
              <a:rPr lang="en-GB" sz="2000" dirty="0">
                <a:sym typeface="Wingdings" pitchFamily="2" charset="2"/>
              </a:rPr>
              <a:t>) to another (relations towards third States)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GB" sz="2000" dirty="0">
                <a:sym typeface="Wingdings" pitchFamily="2" charset="2"/>
              </a:rPr>
              <a:t>difficulty of disentangling the convention’s regime from the EU legal system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GB" sz="2000" dirty="0">
                <a:sym typeface="Wingdings" pitchFamily="2" charset="2"/>
              </a:rPr>
              <a:t>examples</a:t>
            </a:r>
          </a:p>
          <a:p>
            <a:pPr algn="just"/>
            <a:r>
              <a:rPr lang="en-GB" sz="2000" dirty="0">
                <a:sym typeface="Wingdings" pitchFamily="2" charset="2"/>
              </a:rPr>
              <a:t>2) Subordination clauses in the Hague Choice of Court and Judgments Conventions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000" dirty="0">
                <a:sym typeface="Wingdings" pitchFamily="2" charset="2"/>
              </a:rPr>
              <a:t>coordination with bilateral agreements on recognition and enforcement of judgments between the UK and some MS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GB" sz="2000" dirty="0">
                <a:sym typeface="Wingdings" pitchFamily="2" charset="2"/>
              </a:rPr>
              <a:t>can the ‘dormant’ bilateral agreements be ’brought back to life’?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GB" sz="2000" dirty="0">
                <a:sym typeface="Wingdings" pitchFamily="2" charset="2"/>
              </a:rPr>
              <a:t>which regime to take precedence and at what conditions?</a:t>
            </a:r>
          </a:p>
        </p:txBody>
      </p:sp>
      <p:sp>
        <p:nvSpPr>
          <p:cNvPr id="17" name="Shape 150"/>
          <p:cNvSpPr/>
          <p:nvPr/>
        </p:nvSpPr>
        <p:spPr>
          <a:xfrm>
            <a:off x="-40" y="104425"/>
            <a:ext cx="9157786" cy="830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18" name="Shape 151"/>
          <p:cNvSpPr/>
          <p:nvPr/>
        </p:nvSpPr>
        <p:spPr>
          <a:xfrm>
            <a:off x="-4542" y="-11348"/>
            <a:ext cx="9181376" cy="835459"/>
          </a:xfrm>
          <a:custGeom>
            <a:avLst/>
            <a:gdLst>
              <a:gd name="connsiteX0" fmla="*/ 1 w 21601"/>
              <a:gd name="connsiteY0" fmla="*/ 21565 h 21565"/>
              <a:gd name="connsiteX1" fmla="*/ 0 w 21601"/>
              <a:gd name="connsiteY1" fmla="*/ 295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565 h 21565"/>
              <a:gd name="connsiteX1" fmla="*/ 0 w 21601"/>
              <a:gd name="connsiteY1" fmla="*/ 130 h 21565"/>
              <a:gd name="connsiteX2" fmla="*/ 21601 w 21601"/>
              <a:gd name="connsiteY2" fmla="*/ 0 h 21565"/>
              <a:gd name="connsiteX3" fmla="*/ 21601 w 21601"/>
              <a:gd name="connsiteY3" fmla="*/ 9479 h 21565"/>
              <a:gd name="connsiteX4" fmla="*/ 6492 w 21601"/>
              <a:gd name="connsiteY4" fmla="*/ 21446 h 21565"/>
              <a:gd name="connsiteX5" fmla="*/ 1 w 21601"/>
              <a:gd name="connsiteY5" fmla="*/ 21565 h 2156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01"/>
              <a:gd name="connsiteY0" fmla="*/ 21435 h 21435"/>
              <a:gd name="connsiteX1" fmla="*/ 0 w 21601"/>
              <a:gd name="connsiteY1" fmla="*/ 0 h 21435"/>
              <a:gd name="connsiteX2" fmla="*/ 21601 w 21601"/>
              <a:gd name="connsiteY2" fmla="*/ 35 h 21435"/>
              <a:gd name="connsiteX3" fmla="*/ 21601 w 21601"/>
              <a:gd name="connsiteY3" fmla="*/ 9349 h 21435"/>
              <a:gd name="connsiteX4" fmla="*/ 6492 w 21601"/>
              <a:gd name="connsiteY4" fmla="*/ 21316 h 21435"/>
              <a:gd name="connsiteX5" fmla="*/ 1 w 21601"/>
              <a:gd name="connsiteY5" fmla="*/ 21435 h 21435"/>
              <a:gd name="connsiteX0" fmla="*/ 1 w 21631"/>
              <a:gd name="connsiteY0" fmla="*/ 21435 h 21435"/>
              <a:gd name="connsiteX1" fmla="*/ 0 w 21631"/>
              <a:gd name="connsiteY1" fmla="*/ 0 h 21435"/>
              <a:gd name="connsiteX2" fmla="*/ 21631 w 21631"/>
              <a:gd name="connsiteY2" fmla="*/ 696 h 21435"/>
              <a:gd name="connsiteX3" fmla="*/ 21601 w 21631"/>
              <a:gd name="connsiteY3" fmla="*/ 9349 h 21435"/>
              <a:gd name="connsiteX4" fmla="*/ 6492 w 21631"/>
              <a:gd name="connsiteY4" fmla="*/ 21316 h 21435"/>
              <a:gd name="connsiteX5" fmla="*/ 1 w 21631"/>
              <a:gd name="connsiteY5" fmla="*/ 21435 h 21435"/>
              <a:gd name="connsiteX0" fmla="*/ 1 w 21646"/>
              <a:gd name="connsiteY0" fmla="*/ 21730 h 21730"/>
              <a:gd name="connsiteX1" fmla="*/ 0 w 21646"/>
              <a:gd name="connsiteY1" fmla="*/ 295 h 21730"/>
              <a:gd name="connsiteX2" fmla="*/ 21646 w 21646"/>
              <a:gd name="connsiteY2" fmla="*/ 0 h 21730"/>
              <a:gd name="connsiteX3" fmla="*/ 21601 w 21646"/>
              <a:gd name="connsiteY3" fmla="*/ 9644 h 21730"/>
              <a:gd name="connsiteX4" fmla="*/ 6492 w 21646"/>
              <a:gd name="connsiteY4" fmla="*/ 21611 h 21730"/>
              <a:gd name="connsiteX5" fmla="*/ 1 w 21646"/>
              <a:gd name="connsiteY5" fmla="*/ 21730 h 2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46" h="21730" extrusionOk="0">
                <a:moveTo>
                  <a:pt x="1" y="21730"/>
                </a:moveTo>
                <a:cubicBezTo>
                  <a:pt x="1" y="14640"/>
                  <a:pt x="0" y="7385"/>
                  <a:pt x="0" y="295"/>
                </a:cubicBezTo>
                <a:lnTo>
                  <a:pt x="21646" y="0"/>
                </a:lnTo>
                <a:cubicBezTo>
                  <a:pt x="21636" y="2884"/>
                  <a:pt x="21611" y="6760"/>
                  <a:pt x="21601" y="9644"/>
                </a:cubicBezTo>
                <a:cubicBezTo>
                  <a:pt x="21601" y="9644"/>
                  <a:pt x="12686" y="21611"/>
                  <a:pt x="6492" y="21611"/>
                </a:cubicBezTo>
                <a:cubicBezTo>
                  <a:pt x="298" y="21611"/>
                  <a:pt x="1" y="21730"/>
                  <a:pt x="1" y="2173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c. Brexit and the cross-cutting issue 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of the disconnection clauses in the Hague PIL conventions </a:t>
            </a:r>
          </a:p>
        </p:txBody>
      </p:sp>
      <p:sp>
        <p:nvSpPr>
          <p:cNvPr id="22" name="Shape 154"/>
          <p:cNvSpPr/>
          <p:nvPr/>
        </p:nvSpPr>
        <p:spPr>
          <a:xfrm>
            <a:off x="1494593" y="102133"/>
            <a:ext cx="1" cy="626848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2" name="Immagine 1" descr="Logo_unige_scrittabian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4" y="114808"/>
            <a:ext cx="1128967" cy="595388"/>
          </a:xfrm>
          <a:prstGeom prst="rect">
            <a:avLst/>
          </a:prstGeom>
        </p:spPr>
      </p:pic>
      <p:sp>
        <p:nvSpPr>
          <p:cNvPr id="28" name="Shape 156"/>
          <p:cNvSpPr/>
          <p:nvPr/>
        </p:nvSpPr>
        <p:spPr>
          <a:xfrm rot="10800000">
            <a:off x="-4119" y="6341349"/>
            <a:ext cx="9157785" cy="473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4" y="0"/>
                </a:lnTo>
                <a:lnTo>
                  <a:pt x="21600" y="35"/>
                </a:lnTo>
                <a:lnTo>
                  <a:pt x="21600" y="9514"/>
                </a:lnTo>
                <a:cubicBezTo>
                  <a:pt x="21600" y="9514"/>
                  <a:pt x="12685" y="21481"/>
                  <a:pt x="6491" y="21481"/>
                </a:cubicBezTo>
                <a:cubicBezTo>
                  <a:pt x="297" y="21481"/>
                  <a:pt x="0" y="21600"/>
                  <a:pt x="0" y="2160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29" name="Shape 157"/>
          <p:cNvSpPr/>
          <p:nvPr/>
        </p:nvSpPr>
        <p:spPr>
          <a:xfrm rot="10800000">
            <a:off x="-41" y="6429136"/>
            <a:ext cx="9157785" cy="447229"/>
          </a:xfrm>
          <a:custGeom>
            <a:avLst/>
            <a:gdLst>
              <a:gd name="connsiteX0" fmla="*/ 0 w 21600"/>
              <a:gd name="connsiteY0" fmla="*/ 21600 h 21600"/>
              <a:gd name="connsiteX1" fmla="*/ 14 w 21600"/>
              <a:gd name="connsiteY1" fmla="*/ 0 h 21600"/>
              <a:gd name="connsiteX2" fmla="*/ 21600 w 21600"/>
              <a:gd name="connsiteY2" fmla="*/ 994 h 21600"/>
              <a:gd name="connsiteX3" fmla="*/ 21600 w 21600"/>
              <a:gd name="connsiteY3" fmla="*/ 9514 h 21600"/>
              <a:gd name="connsiteX4" fmla="*/ 6491 w 21600"/>
              <a:gd name="connsiteY4" fmla="*/ 21481 h 21600"/>
              <a:gd name="connsiteX5" fmla="*/ 0 w 21600"/>
              <a:gd name="connsiteY5" fmla="*/ 21600 h 21600"/>
              <a:gd name="connsiteX0" fmla="*/ 0 w 21600"/>
              <a:gd name="connsiteY0" fmla="*/ 22525 h 22525"/>
              <a:gd name="connsiteX1" fmla="*/ 14 w 21600"/>
              <a:gd name="connsiteY1" fmla="*/ 925 h 22525"/>
              <a:gd name="connsiteX2" fmla="*/ 21600 w 21600"/>
              <a:gd name="connsiteY2" fmla="*/ 0 h 22525"/>
              <a:gd name="connsiteX3" fmla="*/ 21600 w 21600"/>
              <a:gd name="connsiteY3" fmla="*/ 10439 h 22525"/>
              <a:gd name="connsiteX4" fmla="*/ 6491 w 21600"/>
              <a:gd name="connsiteY4" fmla="*/ 22406 h 22525"/>
              <a:gd name="connsiteX5" fmla="*/ 0 w 21600"/>
              <a:gd name="connsiteY5" fmla="*/ 22525 h 2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25" extrusionOk="0">
                <a:moveTo>
                  <a:pt x="0" y="22525"/>
                </a:moveTo>
                <a:cubicBezTo>
                  <a:pt x="5" y="15325"/>
                  <a:pt x="9" y="8125"/>
                  <a:pt x="14" y="925"/>
                </a:cubicBezTo>
                <a:lnTo>
                  <a:pt x="21600" y="0"/>
                </a:lnTo>
                <a:lnTo>
                  <a:pt x="21600" y="10439"/>
                </a:lnTo>
                <a:cubicBezTo>
                  <a:pt x="21600" y="10439"/>
                  <a:pt x="12685" y="22406"/>
                  <a:pt x="6491" y="22406"/>
                </a:cubicBezTo>
                <a:cubicBezTo>
                  <a:pt x="297" y="22406"/>
                  <a:pt x="0" y="22525"/>
                  <a:pt x="0" y="2252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30" name="Shape 159"/>
          <p:cNvSpPr/>
          <p:nvPr/>
        </p:nvSpPr>
        <p:spPr>
          <a:xfrm>
            <a:off x="4606250" y="6531313"/>
            <a:ext cx="4339829" cy="2260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numCol="1" anchor="ctr">
            <a:spAutoFit/>
          </a:bodyPr>
          <a:lstStyle>
            <a:lvl1pPr algn="r"/>
          </a:lstStyle>
          <a:p>
            <a:r>
              <a:rPr lang="it-IT" sz="1000" dirty="0">
                <a:solidFill>
                  <a:schemeClr val="bg1"/>
                </a:solidFill>
              </a:rPr>
              <a:t>CE Tuo</a:t>
            </a:r>
            <a:r>
              <a:rPr sz="1000" dirty="0">
                <a:solidFill>
                  <a:schemeClr val="bg1"/>
                </a:solidFill>
              </a:rPr>
              <a:t> </a:t>
            </a:r>
            <a:r>
              <a:rPr lang="it-IT" sz="1000" dirty="0">
                <a:solidFill>
                  <a:schemeClr val="bg1"/>
                </a:solidFill>
              </a:rPr>
              <a:t>– DIGI</a:t>
            </a:r>
            <a:endParaRPr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63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0E39C1D9C9714ABABD696E07F4C479" ma:contentTypeVersion="15" ma:contentTypeDescription="Create a new document." ma:contentTypeScope="" ma:versionID="f039e4ac589992f8c23dce9c0202f9d0">
  <xsd:schema xmlns:xsd="http://www.w3.org/2001/XMLSchema" xmlns:xs="http://www.w3.org/2001/XMLSchema" xmlns:p="http://schemas.microsoft.com/office/2006/metadata/properties" xmlns:ns2="f50acb61-8b61-4267-b321-ea4c36992d90" xmlns:ns3="fffeffa3-ff0f-466c-8df3-2978f4fd750f" targetNamespace="http://schemas.microsoft.com/office/2006/metadata/properties" ma:root="true" ma:fieldsID="87903de0757440e098f62086c91c9947" ns2:_="" ns3:_="">
    <xsd:import namespace="f50acb61-8b61-4267-b321-ea4c36992d90"/>
    <xsd:import namespace="fffeffa3-ff0f-466c-8df3-2978f4fd75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inktofil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acb61-8b61-4267-b321-ea4c36992d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bbc5412-facb-47f6-beca-cc3ad60e99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Linktofile" ma:index="21" nillable="true" ma:displayName="Link to file" ma:format="Hyperlink" ma:internalName="Linktofi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effa3-ff0f-466c-8df3-2978f4fd75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bae08b4-23f3-419b-a35c-8362e10fd578}" ma:internalName="TaxCatchAll" ma:showField="CatchAllData" ma:web="fffeffa3-ff0f-466c-8df3-2978f4fd75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tofile xmlns="f50acb61-8b61-4267-b321-ea4c36992d90">
      <Url xsi:nil="true"/>
      <Description xsi:nil="true"/>
    </Linktofile>
    <lcf76f155ced4ddcb4097134ff3c332f xmlns="f50acb61-8b61-4267-b321-ea4c36992d90">
      <Terms xmlns="http://schemas.microsoft.com/office/infopath/2007/PartnerControls"/>
    </lcf76f155ced4ddcb4097134ff3c332f>
    <TaxCatchAll xmlns="fffeffa3-ff0f-466c-8df3-2978f4fd750f" xsi:nil="true"/>
  </documentManagement>
</p:properties>
</file>

<file path=customXml/itemProps1.xml><?xml version="1.0" encoding="utf-8"?>
<ds:datastoreItem xmlns:ds="http://schemas.openxmlformats.org/officeDocument/2006/customXml" ds:itemID="{C62F5447-BCFB-4913-967F-D75F435B23C4}"/>
</file>

<file path=customXml/itemProps2.xml><?xml version="1.0" encoding="utf-8"?>
<ds:datastoreItem xmlns:ds="http://schemas.openxmlformats.org/officeDocument/2006/customXml" ds:itemID="{DC2C6FDC-3C71-4596-8727-089463D35A34}"/>
</file>

<file path=customXml/itemProps3.xml><?xml version="1.0" encoding="utf-8"?>
<ds:datastoreItem xmlns:ds="http://schemas.openxmlformats.org/officeDocument/2006/customXml" ds:itemID="{73ACC655-66C8-42A4-B251-8E54757A1ACA}"/>
</file>

<file path=docProps/app.xml><?xml version="1.0" encoding="utf-8"?>
<Properties xmlns="http://schemas.openxmlformats.org/officeDocument/2006/extended-properties" xmlns:vt="http://schemas.openxmlformats.org/officeDocument/2006/docPropsVTypes">
  <TotalTime>30851</TotalTime>
  <Words>655</Words>
  <Application>Microsoft Macintosh PowerPoint</Application>
  <PresentationFormat>Presentazione su schermo (4:3)</PresentationFormat>
  <Paragraphs>56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Genova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 R</dc:creator>
  <cp:lastModifiedBy>Chiara Tuo</cp:lastModifiedBy>
  <cp:revision>2599</cp:revision>
  <dcterms:created xsi:type="dcterms:W3CDTF">2017-09-19T14:10:46Z</dcterms:created>
  <dcterms:modified xsi:type="dcterms:W3CDTF">2023-09-08T04:02:30Z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0x010100BF0E39C1D9C9714ABABD696E07F4C479</vt:lpwstr>
  </property>
</Properties>
</file>