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81" r:id="rId1"/>
    <p:sldMasterId id="2147483648" r:id="rId2"/>
    <p:sldMasterId id="2147483655" r:id="rId3"/>
    <p:sldMasterId id="2147483652" r:id="rId4"/>
  </p:sldMasterIdLst>
  <p:notesMasterIdLst>
    <p:notesMasterId r:id="rId22"/>
  </p:notesMasterIdLst>
  <p:sldIdLst>
    <p:sldId id="263" r:id="rId5"/>
    <p:sldId id="273" r:id="rId6"/>
    <p:sldId id="265" r:id="rId7"/>
    <p:sldId id="266" r:id="rId8"/>
    <p:sldId id="282" r:id="rId9"/>
    <p:sldId id="267" r:id="rId10"/>
    <p:sldId id="285" r:id="rId11"/>
    <p:sldId id="277" r:id="rId12"/>
    <p:sldId id="290" r:id="rId13"/>
    <p:sldId id="298" r:id="rId14"/>
    <p:sldId id="293" r:id="rId15"/>
    <p:sldId id="297" r:id="rId16"/>
    <p:sldId id="300" r:id="rId17"/>
    <p:sldId id="276" r:id="rId18"/>
    <p:sldId id="261" r:id="rId19"/>
    <p:sldId id="299" r:id="rId20"/>
    <p:sldId id="2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831" autoAdjust="0"/>
  </p:normalViewPr>
  <p:slideViewPr>
    <p:cSldViewPr snapToGrid="0">
      <p:cViewPr varScale="1">
        <p:scale>
          <a:sx n="77" d="100"/>
          <a:sy n="77" d="100"/>
        </p:scale>
        <p:origin x="2812" y="6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ju Liang Chua" userId="f8e76806-1f6e-411f-8bab-71316916b3eb" providerId="ADAL" clId="{8E2F56F1-2857-4F54-AA0B-56604650A853}"/>
    <pc:docChg chg="undo custSel modSld">
      <pc:chgData name="Tju Liang Chua" userId="f8e76806-1f6e-411f-8bab-71316916b3eb" providerId="ADAL" clId="{8E2F56F1-2857-4F54-AA0B-56604650A853}" dt="2023-02-22T02:50:29.220" v="118" actId="255"/>
      <pc:docMkLst>
        <pc:docMk/>
      </pc:docMkLst>
      <pc:sldChg chg="modNotesTx">
        <pc:chgData name="Tju Liang Chua" userId="f8e76806-1f6e-411f-8bab-71316916b3eb" providerId="ADAL" clId="{8E2F56F1-2857-4F54-AA0B-56604650A853}" dt="2023-02-22T02:47:23.456" v="0" actId="6549"/>
        <pc:sldMkLst>
          <pc:docMk/>
          <pc:sldMk cId="3141886703" sldId="263"/>
        </pc:sldMkLst>
      </pc:sldChg>
      <pc:sldChg chg="modNotesTx">
        <pc:chgData name="Tju Liang Chua" userId="f8e76806-1f6e-411f-8bab-71316916b3eb" providerId="ADAL" clId="{8E2F56F1-2857-4F54-AA0B-56604650A853}" dt="2023-02-22T02:47:27.196" v="1" actId="6549"/>
        <pc:sldMkLst>
          <pc:docMk/>
          <pc:sldMk cId="3818128232" sldId="265"/>
        </pc:sldMkLst>
      </pc:sldChg>
      <pc:sldChg chg="modNotesTx">
        <pc:chgData name="Tju Liang Chua" userId="f8e76806-1f6e-411f-8bab-71316916b3eb" providerId="ADAL" clId="{8E2F56F1-2857-4F54-AA0B-56604650A853}" dt="2023-02-22T02:47:29.136" v="2" actId="6549"/>
        <pc:sldMkLst>
          <pc:docMk/>
          <pc:sldMk cId="1219574028" sldId="266"/>
        </pc:sldMkLst>
      </pc:sldChg>
      <pc:sldChg chg="modNotesTx">
        <pc:chgData name="Tju Liang Chua" userId="f8e76806-1f6e-411f-8bab-71316916b3eb" providerId="ADAL" clId="{8E2F56F1-2857-4F54-AA0B-56604650A853}" dt="2023-02-22T02:48:23.338" v="76" actId="6549"/>
        <pc:sldMkLst>
          <pc:docMk/>
          <pc:sldMk cId="3700471165" sldId="276"/>
        </pc:sldMkLst>
      </pc:sldChg>
      <pc:sldChg chg="modNotesTx">
        <pc:chgData name="Tju Liang Chua" userId="f8e76806-1f6e-411f-8bab-71316916b3eb" providerId="ADAL" clId="{8E2F56F1-2857-4F54-AA0B-56604650A853}" dt="2023-02-22T02:47:37.929" v="5" actId="6549"/>
        <pc:sldMkLst>
          <pc:docMk/>
          <pc:sldMk cId="1562600748" sldId="277"/>
        </pc:sldMkLst>
      </pc:sldChg>
      <pc:sldChg chg="modNotesTx">
        <pc:chgData name="Tju Liang Chua" userId="f8e76806-1f6e-411f-8bab-71316916b3eb" providerId="ADAL" clId="{8E2F56F1-2857-4F54-AA0B-56604650A853}" dt="2023-02-22T02:47:31.334" v="3" actId="6549"/>
        <pc:sldMkLst>
          <pc:docMk/>
          <pc:sldMk cId="461766194" sldId="282"/>
        </pc:sldMkLst>
      </pc:sldChg>
      <pc:sldChg chg="modNotesTx">
        <pc:chgData name="Tju Liang Chua" userId="f8e76806-1f6e-411f-8bab-71316916b3eb" providerId="ADAL" clId="{8E2F56F1-2857-4F54-AA0B-56604650A853}" dt="2023-02-22T02:47:34.994" v="4" actId="6549"/>
        <pc:sldMkLst>
          <pc:docMk/>
          <pc:sldMk cId="105250909" sldId="285"/>
        </pc:sldMkLst>
      </pc:sldChg>
      <pc:sldChg chg="modNotesTx">
        <pc:chgData name="Tju Liang Chua" userId="f8e76806-1f6e-411f-8bab-71316916b3eb" providerId="ADAL" clId="{8E2F56F1-2857-4F54-AA0B-56604650A853}" dt="2023-02-22T02:47:40.318" v="6" actId="6549"/>
        <pc:sldMkLst>
          <pc:docMk/>
          <pc:sldMk cId="1486185081" sldId="290"/>
        </pc:sldMkLst>
      </pc:sldChg>
      <pc:sldChg chg="modNotesTx">
        <pc:chgData name="Tju Liang Chua" userId="f8e76806-1f6e-411f-8bab-71316916b3eb" providerId="ADAL" clId="{8E2F56F1-2857-4F54-AA0B-56604650A853}" dt="2023-02-22T02:47:45.979" v="8" actId="6549"/>
        <pc:sldMkLst>
          <pc:docMk/>
          <pc:sldMk cId="1184280555" sldId="293"/>
        </pc:sldMkLst>
      </pc:sldChg>
      <pc:sldChg chg="modNotesTx">
        <pc:chgData name="Tju Liang Chua" userId="f8e76806-1f6e-411f-8bab-71316916b3eb" providerId="ADAL" clId="{8E2F56F1-2857-4F54-AA0B-56604650A853}" dt="2023-02-22T02:47:48.924" v="9" actId="6549"/>
        <pc:sldMkLst>
          <pc:docMk/>
          <pc:sldMk cId="2449624176" sldId="297"/>
        </pc:sldMkLst>
      </pc:sldChg>
      <pc:sldChg chg="modNotesTx">
        <pc:chgData name="Tju Liang Chua" userId="f8e76806-1f6e-411f-8bab-71316916b3eb" providerId="ADAL" clId="{8E2F56F1-2857-4F54-AA0B-56604650A853}" dt="2023-02-22T02:47:42.876" v="7" actId="6549"/>
        <pc:sldMkLst>
          <pc:docMk/>
          <pc:sldMk cId="1041511871" sldId="298"/>
        </pc:sldMkLst>
      </pc:sldChg>
      <pc:sldChg chg="modSp mod modNotesTx">
        <pc:chgData name="Tju Liang Chua" userId="f8e76806-1f6e-411f-8bab-71316916b3eb" providerId="ADAL" clId="{8E2F56F1-2857-4F54-AA0B-56604650A853}" dt="2023-02-22T02:50:29.220" v="118" actId="255"/>
        <pc:sldMkLst>
          <pc:docMk/>
          <pc:sldMk cId="4222020464" sldId="300"/>
        </pc:sldMkLst>
        <pc:spChg chg="mod">
          <ac:chgData name="Tju Liang Chua" userId="f8e76806-1f6e-411f-8bab-71316916b3eb" providerId="ADAL" clId="{8E2F56F1-2857-4F54-AA0B-56604650A853}" dt="2023-02-22T02:50:16.901" v="115" actId="6549"/>
          <ac:spMkLst>
            <pc:docMk/>
            <pc:sldMk cId="4222020464" sldId="300"/>
            <ac:spMk id="2" creationId="{6ADC7D2B-9994-42B6-05D8-7A37889F0E39}"/>
          </ac:spMkLst>
        </pc:spChg>
        <pc:spChg chg="mod">
          <ac:chgData name="Tju Liang Chua" userId="f8e76806-1f6e-411f-8bab-71316916b3eb" providerId="ADAL" clId="{8E2F56F1-2857-4F54-AA0B-56604650A853}" dt="2023-02-22T02:50:29.220" v="118" actId="255"/>
          <ac:spMkLst>
            <pc:docMk/>
            <pc:sldMk cId="4222020464" sldId="300"/>
            <ac:spMk id="3" creationId="{0144690A-4F18-51C6-797F-1F34422B1A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1FC6-3310-4F42-B02F-13E0ACF2C57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BB501-EB71-43F0-9B2B-9A734409E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A332638-FF1F-47AF-B786-F8C09BC242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F958A9-B6AE-43F3-B834-8C4794DE4055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8C9A52B-3F32-48A1-A741-2873DFE6F0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3050" cy="3725863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F9B7B96-709A-412A-9CCA-A1FF8467A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BB501-EB71-43F0-9B2B-9A734409EE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1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88CB322C-EEEE-40C3-9FB5-C82BB04174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EDC095C-D89E-45FA-B600-921823719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SG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278311B-28D2-4B11-88F0-8B8B1DE2AD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CAE11F-7D7F-4187-8BB3-E5F98CA4765E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68930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88CB322C-EEEE-40C3-9FB5-C82BB04174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EDC095C-D89E-45FA-B600-921823719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278311B-28D2-4B11-88F0-8B8B1DE2AD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CAE11F-7D7F-4187-8BB3-E5F98CA4765E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38649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BB501-EB71-43F0-9B2B-9A734409EE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6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88CB322C-EEEE-40C3-9FB5-C82BB04174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EDC095C-D89E-45FA-B600-921823719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SG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278311B-28D2-4B11-88F0-8B8B1DE2AD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CAE11F-7D7F-4187-8BB3-E5F98CA4765E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02091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88CB322C-EEEE-40C3-9FB5-C82BB04174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EDC095C-D89E-45FA-B600-921823719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SG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278311B-28D2-4B11-88F0-8B8B1DE2AD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CAE11F-7D7F-4187-8BB3-E5F98CA4765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3789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BB501-EB71-43F0-9B2B-9A734409EE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63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SG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09987-F30E-49DA-BD3E-0FF7A6AE2826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BB501-EB71-43F0-9B2B-9A734409EE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50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15000"/>
              </a:lnSpc>
              <a:buFont typeface="Symbol" panose="05050102010706020507" pitchFamily="18" charset="2"/>
              <a:buNone/>
            </a:pPr>
            <a:endParaRPr lang="en-SG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09987-F30E-49DA-BD3E-0FF7A6AE2826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0465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BB501-EB71-43F0-9B2B-9A734409EE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18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BB501-EB71-43F0-9B2B-9A734409EE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46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BB501-EB71-43F0-9B2B-9A734409EE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06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lang="en-SG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BB501-EB71-43F0-9B2B-9A734409EE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1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91C2E-D73E-D492-2983-2F259D60B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23FDE-B1CD-09B6-9E73-39019034B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E6416-F3F5-88C3-3AC9-F605F718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EC7A1-F3E9-7222-9C93-7DE7A5A7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47FBF-61D4-485E-D832-B7D23A26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2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35F2E-D5FE-1D6D-9142-258BD707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C8295-40B8-E439-ED16-7E37743C1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762C6-97AD-E621-FF91-164C6249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C24BA-7425-3B2B-2867-38810DB1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DC727-CE50-FD41-AC94-4C70DE6A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6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A2EDA-01EC-5265-3632-0BDA3ECBA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F3ECC-B8B5-3C4D-57AF-4793573C5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A4733-4E94-7F29-0BBE-0F60B4B0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A6935-25F9-DEC9-19BC-13DB7A62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74C3B-8072-64B6-A68F-A21154A7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2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5C6AC8-1E05-4564-8C01-1828FFFA232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3AFB7-7BDF-49CB-AD6D-D8ACCA781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30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8E51BA-994C-4DAB-9DA7-6B883A730FF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ADF21-9FA2-4536-84C1-C6E5666AF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33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6B4763-2AB9-46DE-94CF-FB0D898106E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5BB5A-F547-405B-8261-5BDE0D19F1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916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25F40C9-2DE9-42FB-8254-FAE7043393A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73F1-DC84-4B2F-B75F-C0819CE0B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398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Blue_Header">
            <a:extLst>
              <a:ext uri="{FF2B5EF4-FFF2-40B4-BE49-F238E27FC236}">
                <a16:creationId xmlns:a16="http://schemas.microsoft.com/office/drawing/2014/main" id="{3EF81ABB-96F6-49D8-93CF-1B5BCF179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76768" y="1125538"/>
            <a:ext cx="5719233" cy="2811462"/>
          </a:xfrm>
        </p:spPr>
        <p:txBody>
          <a:bodyPr bIns="0"/>
          <a:lstStyle>
            <a:lvl1pPr>
              <a:lnSpc>
                <a:spcPts val="4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76767" y="3962400"/>
            <a:ext cx="5712884" cy="1752600"/>
          </a:xfrm>
        </p:spPr>
        <p:txBody>
          <a:bodyPr/>
          <a:lstStyle>
            <a:lvl1pPr marL="0" indent="0">
              <a:buFontTx/>
              <a:buNone/>
              <a:defRPr sz="2300">
                <a:solidFill>
                  <a:schemeClr val="bg1"/>
                </a:solidFill>
                <a:latin typeface="Georgia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2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959E-2510-1648-5A59-0E1F7EC27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AABAC-1C46-6F84-EE8F-DB44BBE66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2D9FE-D397-54EA-14BF-75E15D97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EBDF5-AAEF-0196-C209-BEEA31DC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9EEFB-0A27-5DDC-AD4D-29CE3662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5B5BD-D612-14A2-1E82-B5E604053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FB1E1-A803-0F22-0FBF-A7433861B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984B4-2730-BF6F-5E53-11B44E28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63BE4-95AA-642A-3F13-42AC9F7D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9099F-C325-F132-C42C-61651CF31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365DE-78A9-8135-C482-1B92160F5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A4D1-B1AA-901E-44CA-30D6CB019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43CB5-925F-A7B3-8C97-2DDEC1A71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48F8A-1697-F85F-00D4-81C47D2B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FF474-D5E2-D20F-B2B5-E5FD344C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FC7F9-A799-F336-60CB-26B548C9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2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BAE0-CAC0-46A7-CAA8-F026EB860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3146E-A900-97F7-F10F-56F748917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921B5-C137-28E2-3A23-21E3D13CA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29E47-6319-A4F7-A58D-399AEDEEF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F67D1-546C-74DA-995D-792C1B200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840117-BA31-4DAC-CFA9-F364BA8F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63DE9D-7BAA-F5C7-DB45-5DCFFDEE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7F9197-027D-3BF2-DC36-1572C59E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7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F931-8507-5C78-8ED0-DAB7F1F5E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97B28-AEE2-7906-EFF6-576D0127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573B7-D87B-A62F-58E4-E8EEE974B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23AB9-9DE1-EA00-B6D1-F22093F2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25499-F757-A7BA-2983-0C091E6B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368609-7B6A-C4BE-0513-799F8240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23D94-4BE2-2CB0-D075-352E3CBF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2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334B8-6B61-93DF-DE61-38FB09BAE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413C2-C2E0-DD3C-63E6-4732B0CE5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8EA5D-892A-2FBE-605E-97E3AEB6F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F5BAC-E888-7AD1-FF40-182C3A38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43F77-B30E-F9A1-F364-E3DDB923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F2532-9F6D-64F0-D526-0297C39C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F46B-643F-592C-5084-6FAA7E655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956B6-C7FD-274F-6A19-21C91C3C9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537C7-EBB0-C3E6-F7C0-61A7DF184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21513-4748-E991-3658-F73832EC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AEB59-2B2D-FFBD-33F8-59635C28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F5315-C293-9DDA-5FC4-399005D7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8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2167B-3C1C-77B4-11E2-35B43C6A3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899AD-C3C1-DC76-E46A-E0FC6AD93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74FD8-7053-73DC-B553-1284F8DC6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3C9E7-47A2-4B56-A6E9-A83DB46937BC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3EC0D-75A0-47BC-C635-C0871DDCF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46866-06E6-A262-38AC-CEBAFC5A2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1F1CD-A7ED-4CF7-8A5C-9BF85DED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4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5180" r:id="rId4"/>
    <p:sldLayoutId id="2147483653" r:id="rId5"/>
    <p:sldLayoutId id="2147483654" r:id="rId6"/>
    <p:sldLayoutId id="2147485179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T_Footer">
            <a:extLst>
              <a:ext uri="{FF2B5EF4-FFF2-40B4-BE49-F238E27FC236}">
                <a16:creationId xmlns:a16="http://schemas.microsoft.com/office/drawing/2014/main" id="{6727D627-F270-43DF-A3D9-8E1CC49CC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1219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8F09DCC6-82C9-46B3-AE61-E6EE39A04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285750"/>
            <a:ext cx="109728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EC725AC3-9C36-42B9-A7E6-CBB74E905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00214"/>
            <a:ext cx="109728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258430-E9DE-418A-B8B4-9D019BF609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71818" y="6446838"/>
            <a:ext cx="493183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B229B9DF-6B15-4FDD-995F-FAD17E455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7" r:id="rId2"/>
    <p:sldLayoutId id="2147485124" r:id="rId3"/>
  </p:sldLayoutIdLst>
  <p:hf hdr="0" ftr="0" dt="0"/>
  <p:txStyles>
    <p:titleStyle>
      <a:lvl1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2pPr>
      <a:lvl3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3pPr>
      <a:lvl4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4pPr>
      <a:lvl5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5pPr>
      <a:lvl6pPr marL="457200" algn="l" rtl="0" fontAlgn="base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6pPr>
      <a:lvl7pPr marL="914400" algn="l" rtl="0" fontAlgn="base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7pPr>
      <a:lvl8pPr marL="1371600" algn="l" rtl="0" fontAlgn="base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8pPr>
      <a:lvl9pPr marL="1828800" algn="l" rtl="0" fontAlgn="base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9pPr>
    </p:titleStyle>
    <p:bodyStyle>
      <a:lvl1pPr marL="185738" indent="-185738" algn="l" rtl="0" eaLnBrk="0" fontAlgn="base" hangingPunct="0">
        <a:spcBef>
          <a:spcPct val="5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778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79388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179388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79388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076450" indent="-17938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533650" indent="-17938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2990850" indent="-17938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448050" indent="-17938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PPT_Stone_Divider">
            <a:extLst>
              <a:ext uri="{FF2B5EF4-FFF2-40B4-BE49-F238E27FC236}">
                <a16:creationId xmlns:a16="http://schemas.microsoft.com/office/drawing/2014/main" id="{FEC25B24-C4D6-40E1-BB7B-E6CDAADEA9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7DA0190B-7108-41B2-8588-D27EF019D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6864"/>
            <a:ext cx="10972800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C77339E-091B-426D-A32C-B995FE10C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3357563"/>
            <a:ext cx="10972800" cy="286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F7E581CC-E4A5-4472-B486-83BD9E9D81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71818" y="6446838"/>
            <a:ext cx="493183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7E414D-9417-4DE4-B258-2D6B8D245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8" r:id="rId1"/>
  </p:sldLayoutIdLst>
  <p:hf hdr="0" ft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eorgia" charset="0"/>
          <a:ea typeface="Arial" charset="0"/>
          <a:cs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eorgia" charset="0"/>
          <a:ea typeface="Arial" charset="0"/>
          <a:cs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eorgia" charset="0"/>
          <a:ea typeface="Arial" charset="0"/>
          <a:cs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eorgia" charset="0"/>
          <a:ea typeface="Arial" charset="0"/>
          <a:cs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eorgia" charset="0"/>
          <a:ea typeface="Arial" charset="0"/>
          <a:cs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eorgia" charset="0"/>
          <a:ea typeface="Arial" charset="0"/>
          <a:cs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eorgia" charset="0"/>
          <a:ea typeface="Arial" charset="0"/>
          <a:cs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Georgi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sz="2300">
          <a:solidFill>
            <a:schemeClr val="bg1"/>
          </a:solidFill>
          <a:latin typeface="+mn-lt"/>
          <a:ea typeface="+mn-ea"/>
          <a:cs typeface="+mn-cs"/>
        </a:defRPr>
      </a:lvl1pPr>
      <a:lvl2pPr marL="542925" indent="-17780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bg1"/>
          </a:solidFill>
          <a:latin typeface="+mn-lt"/>
          <a:ea typeface="+mn-ea"/>
          <a:cs typeface="+mn-cs"/>
        </a:defRPr>
      </a:lvl2pPr>
      <a:lvl3pPr marL="901700" indent="-179388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bg1"/>
          </a:solidFill>
          <a:latin typeface="+mn-lt"/>
          <a:ea typeface="+mn-ea"/>
          <a:cs typeface="+mn-cs"/>
        </a:defRPr>
      </a:lvl3pPr>
      <a:lvl4pPr marL="1260475" indent="-179388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bg1"/>
          </a:solidFill>
          <a:latin typeface="+mn-lt"/>
          <a:ea typeface="+mn-ea"/>
          <a:cs typeface="+mn-cs"/>
        </a:defRPr>
      </a:lvl4pPr>
      <a:lvl5pPr marL="1619250" indent="-179388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bg1"/>
          </a:solidFill>
          <a:latin typeface="+mn-lt"/>
          <a:ea typeface="+mn-ea"/>
          <a:cs typeface="+mn-cs"/>
        </a:defRPr>
      </a:lvl5pPr>
      <a:lvl6pPr marL="2076450" indent="-179388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bg1"/>
          </a:solidFill>
          <a:latin typeface="+mn-lt"/>
          <a:ea typeface="+mn-ea"/>
          <a:cs typeface="+mn-cs"/>
        </a:defRPr>
      </a:lvl6pPr>
      <a:lvl7pPr marL="2533650" indent="-179388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bg1"/>
          </a:solidFill>
          <a:latin typeface="+mn-lt"/>
          <a:ea typeface="+mn-ea"/>
          <a:cs typeface="+mn-cs"/>
        </a:defRPr>
      </a:lvl7pPr>
      <a:lvl8pPr marL="2990850" indent="-179388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bg1"/>
          </a:solidFill>
          <a:latin typeface="+mn-lt"/>
          <a:ea typeface="+mn-ea"/>
          <a:cs typeface="+mn-cs"/>
        </a:defRPr>
      </a:lvl8pPr>
      <a:lvl9pPr marL="3448050" indent="-179388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_Footer">
            <a:extLst>
              <a:ext uri="{FF2B5EF4-FFF2-40B4-BE49-F238E27FC236}">
                <a16:creationId xmlns:a16="http://schemas.microsoft.com/office/drawing/2014/main" id="{F4C230F8-4A49-4402-94B0-D577DA4A2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1219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1B68050D-F84C-4DD9-8509-3ECAE6FED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85750"/>
            <a:ext cx="109728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334E6C9-E97B-4542-A298-0415954A2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00214"/>
            <a:ext cx="109728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2CE1ECA-6F01-4EF4-831E-559BFE15E1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71818" y="6446838"/>
            <a:ext cx="493183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9D88AB94-5404-4E90-A65F-7B2B11FBFD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</p:sldLayoutIdLst>
  <p:hf hdr="0" ftr="0" dt="0"/>
  <p:txStyles>
    <p:titleStyle>
      <a:lvl1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2pPr>
      <a:lvl3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3pPr>
      <a:lvl4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4pPr>
      <a:lvl5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5pPr>
      <a:lvl6pPr marL="457200" algn="l" rtl="0" fontAlgn="base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6pPr>
      <a:lvl7pPr marL="914400" algn="l" rtl="0" fontAlgn="base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7pPr>
      <a:lvl8pPr marL="1371600" algn="l" rtl="0" fontAlgn="base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8pPr>
      <a:lvl9pPr marL="1828800" algn="l" rtl="0" fontAlgn="base">
        <a:lnSpc>
          <a:spcPts val="33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eorgia" charset="0"/>
          <a:ea typeface="Arial" charset="0"/>
          <a:cs typeface="Arial" charset="0"/>
        </a:defRPr>
      </a:lvl9pPr>
    </p:titleStyle>
    <p:bodyStyle>
      <a:lvl1pPr marL="185738" indent="-185738" algn="l" rtl="0" eaLnBrk="0" fontAlgn="base" hangingPunct="0">
        <a:spcBef>
          <a:spcPct val="5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778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79388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179388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79388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076450" indent="-17938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533650" indent="-17938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2990850" indent="-17938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448050" indent="-17938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juliang.chua@drewnapier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8FB2B31A-D277-4C92-BEA6-E43A2D2A1E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84264" y="399826"/>
            <a:ext cx="9994896" cy="360045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Which Jurisdiction Should Regulate Blockchain Technology and Smart Contracts?</a:t>
            </a:r>
            <a:br>
              <a:rPr lang="en-US" altLang="en-US" sz="3600" b="1" dirty="0"/>
            </a:br>
            <a:endParaRPr lang="en-US" altLang="en-US" sz="3600" b="1" dirty="0"/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4BB5E969-3F8A-46D6-B86B-38CABC1541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12840" y="4000276"/>
            <a:ext cx="4284663" cy="506413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latin typeface="Georgia" panose="02040502050405020303" pitchFamily="18" charset="0"/>
              </a:rPr>
              <a:t>22 February 2023</a:t>
            </a:r>
          </a:p>
        </p:txBody>
      </p:sp>
      <p:sp>
        <p:nvSpPr>
          <p:cNvPr id="12292" name="Text Box 6">
            <a:extLst>
              <a:ext uri="{FF2B5EF4-FFF2-40B4-BE49-F238E27FC236}">
                <a16:creationId xmlns:a16="http://schemas.microsoft.com/office/drawing/2014/main" id="{0F3C35D6-E98C-4A00-8D41-D27161C30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840" y="4506689"/>
            <a:ext cx="63769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01700" indent="-17938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60475" indent="-17938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619250" indent="-17938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76450" indent="-179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533650" indent="-179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90850" indent="-179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448050" indent="-179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Chua Tju Liang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Director, Drew &amp; Napier LLC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Head, Blockchain &amp; Digital Assets</a:t>
            </a:r>
          </a:p>
        </p:txBody>
      </p:sp>
    </p:spTree>
    <p:extLst>
      <p:ext uri="{BB962C8B-B14F-4D97-AF65-F5344CB8AC3E}">
        <p14:creationId xmlns:p14="http://schemas.microsoft.com/office/powerpoint/2010/main" val="314188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F20A4-AA02-CD70-6AE3-A03FA4FFD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Challenging the Question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48016-F65E-311F-29C7-CD69E7C49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do we mean by “regulation”? </a:t>
            </a:r>
          </a:p>
          <a:p>
            <a:r>
              <a:rPr lang="en-US" sz="2400" dirty="0"/>
              <a:t>Licensing regimes</a:t>
            </a:r>
          </a:p>
          <a:p>
            <a:r>
              <a:rPr lang="en-US" sz="2400" dirty="0"/>
              <a:t>General laws of contract, tort, etc. </a:t>
            </a:r>
          </a:p>
          <a:p>
            <a:endParaRPr lang="en-SG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A85C2-7F1C-1545-4A05-69B17AB6F6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5BB5A-F547-405B-8261-5BDE0D19F1E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51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C5567DE-4686-44D8-8CD3-A04408F2C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SG Court regulating specific activities on the Blockchain</a:t>
            </a:r>
            <a:endParaRPr lang="en-SG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B352B-5544-413F-AE09-CD4626912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Cases based on traditional principles of jurisdiction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i="1" dirty="0" err="1"/>
              <a:t>Quoine</a:t>
            </a:r>
            <a:r>
              <a:rPr lang="en-US" altLang="en-US" sz="2800" i="1" dirty="0"/>
              <a:t> Pte Ltd v. B2C2: </a:t>
            </a:r>
            <a:r>
              <a:rPr lang="en-US" altLang="en-US" sz="2800" dirty="0"/>
              <a:t>contract between exchange and user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i="1" dirty="0"/>
              <a:t>CLM v. CLN: </a:t>
            </a:r>
            <a:r>
              <a:rPr lang="en-US" altLang="en-US" sz="2800" dirty="0"/>
              <a:t>proprietary injunction and worldwide freezing injunction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Injunction re Bored Ape Yacht Club NFT (BAYC No 2162): worldwide proprietary injunction against “</a:t>
            </a:r>
            <a:r>
              <a:rPr lang="en-US" altLang="en-US" sz="2800" i="1" dirty="0" err="1"/>
              <a:t>chefpierre</a:t>
            </a:r>
            <a:r>
              <a:rPr lang="en-US" altLang="en-US" sz="2800" i="1" dirty="0"/>
              <a:t>”</a:t>
            </a:r>
            <a:endParaRPr lang="en-US" altLang="en-US" sz="2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  <a:p>
            <a:pPr marL="0" indent="0">
              <a:buFontTx/>
              <a:buNone/>
              <a:defRPr/>
            </a:pPr>
            <a:endParaRPr lang="en-SG" sz="28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4898025-627A-452E-B531-0FB04B71FEA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58FCB1-05EC-4DA6-A4D1-7FD4AC48D067}" type="slidenum">
              <a:rPr lang="en-US" altLang="en-US" sz="800" smtClean="0"/>
              <a:pPr/>
              <a:t>11</a:t>
            </a:fld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1184280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C5567DE-4686-44D8-8CD3-A04408F2C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MAS licensing specific activities on the Blockchain</a:t>
            </a:r>
            <a:endParaRPr lang="en-SG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B352B-5544-413F-AE09-CD4626912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Technology-agnostic approach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i="1" dirty="0"/>
              <a:t>Payment Services Act: </a:t>
            </a:r>
            <a:r>
              <a:rPr lang="en-US" altLang="en-US" sz="2400" dirty="0"/>
              <a:t>licensing regime for conducting certain activity in Singapore relating to digital payment tokens and e-money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i="1" dirty="0"/>
              <a:t>Securities and Futures Act</a:t>
            </a:r>
            <a:r>
              <a:rPr lang="en-US" altLang="en-US" sz="2400" dirty="0"/>
              <a:t>: licensing regime relating to capital markets products in Singapore (including if they are conducted via blockchain)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i="1" dirty="0"/>
              <a:t>Financial Markets and Services Act</a:t>
            </a:r>
            <a:r>
              <a:rPr lang="en-US" altLang="en-US" sz="2400" dirty="0"/>
              <a:t>: licensing regime for Virtual Asset Service Providers based in Singapore, for conducting digital token services outside Singapore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0" indent="0">
              <a:buFontTx/>
              <a:buNone/>
              <a:defRPr/>
            </a:pPr>
            <a:endParaRPr lang="en-SG" sz="24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4898025-627A-452E-B531-0FB04B71FEA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58FCB1-05EC-4DA6-A4D1-7FD4AC48D067}" type="slidenum">
              <a:rPr lang="en-US" altLang="en-US" sz="800" smtClean="0"/>
              <a:pPr/>
              <a:t>12</a:t>
            </a:fld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2449624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7D2B-9994-42B6-05D8-7A37889F0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Illinois Bill SB1887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4690A-4F18-51C6-797F-1F34422B1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i="1" dirty="0"/>
              <a:t>Section 15. Enforcement of warrants and court orders; penalties.</a:t>
            </a:r>
          </a:p>
          <a:p>
            <a:pPr marL="0" indent="0">
              <a:buNone/>
            </a:pPr>
            <a:r>
              <a:rPr lang="en-US" sz="1600" i="1" dirty="0"/>
              <a:t>(a) Upon a valid request from the Attorney General or a State's Attorney made pursuant to the substantive or procedural laws of this State, a court may order any appropriate blockchain transaction for digital property or for the execution of a smart contract.</a:t>
            </a:r>
          </a:p>
          <a:p>
            <a:pPr marL="0" indent="0">
              <a:buNone/>
            </a:pPr>
            <a:r>
              <a:rPr lang="en-US" sz="1600" i="1" dirty="0"/>
              <a:t>(b) A </a:t>
            </a:r>
            <a:r>
              <a:rPr lang="en-US" sz="1600" b="1" i="1" u="sng" dirty="0"/>
              <a:t>blockchain network </a:t>
            </a:r>
            <a:r>
              <a:rPr lang="en-US" sz="1600" i="1" dirty="0"/>
              <a:t>that processes a blockchain transaction originating in this State at any time after the effective date of this Act shall process a court-ordered blockchain transaction without the need for the private key associated with the digital property or smart contract.</a:t>
            </a:r>
          </a:p>
          <a:p>
            <a:pPr marL="0" indent="0">
              <a:buNone/>
            </a:pPr>
            <a:r>
              <a:rPr lang="en-US" sz="1600" i="1" dirty="0"/>
              <a:t>(c)(1) Each </a:t>
            </a:r>
            <a:r>
              <a:rPr lang="en-US" sz="1600" b="1" i="1" u="sng" dirty="0"/>
              <a:t>blockchain operator </a:t>
            </a:r>
            <a:r>
              <a:rPr lang="en-US" sz="1600" i="1" dirty="0"/>
              <a:t>that has mined, validated, or otherwise participated in processing a blockchain transaction on the blockchain network which originated in this State at any time after the effective date of this Act </a:t>
            </a:r>
            <a:r>
              <a:rPr lang="en-US" sz="1600" b="1" i="1" u="sng" dirty="0"/>
              <a:t>is liable </a:t>
            </a:r>
            <a:r>
              <a:rPr lang="en-US" sz="1600" i="1" dirty="0"/>
              <a:t>to this State for a violation of subsection (b).</a:t>
            </a:r>
          </a:p>
          <a:p>
            <a:pPr marL="0" indent="0">
              <a:buNone/>
            </a:pPr>
            <a:r>
              <a:rPr lang="en-US" sz="1600" i="1" dirty="0"/>
              <a:t>(2) Upon a petition by the Attorney General or a State's Attorney, the court shall assess a civil penalty of between $5,000 and $10,000, as adjusted by the Federal Civil Penalties Inflation Adjustment Act of 1990, 28 U.S.C. 2461 note, Public Law 104–410, for each day that the </a:t>
            </a:r>
            <a:r>
              <a:rPr lang="en-US" sz="1600" b="1" i="1" u="sng" dirty="0"/>
              <a:t>blockchain network </a:t>
            </a:r>
            <a:r>
              <a:rPr lang="en-US" sz="1600" i="1" dirty="0"/>
              <a:t>fails to comply with the order.</a:t>
            </a:r>
          </a:p>
          <a:p>
            <a:pPr marL="0" indent="0">
              <a:buNone/>
            </a:pPr>
            <a:r>
              <a:rPr lang="en-US" sz="1600" i="1" dirty="0"/>
              <a:t>(d) The fact that a blockchain network has not adopted reasonable available procedures to comply with subsection (b) shall not be a defense to an action under subsection (c).</a:t>
            </a:r>
            <a:endParaRPr lang="en-SG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CB908-0D29-D972-8BA0-93C6F0D516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5BB5A-F547-405B-8261-5BDE0D19F1E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020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C5567DE-4686-44D8-8CD3-A04408F2C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Which Jurisdiction(s) Should Regulate?</a:t>
            </a:r>
            <a:endParaRPr lang="en-SG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B352B-5544-413F-AE09-CD4626912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All of them already do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Courts have applied well-established principles to cases involving blockchain-based digital assets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Ultimately a question of examining what specifically is in dispute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  <a:p>
            <a:pPr marL="0" indent="0">
              <a:buFontTx/>
              <a:buNone/>
              <a:defRPr/>
            </a:pPr>
            <a:endParaRPr lang="en-SG" sz="28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4898025-627A-452E-B531-0FB04B71FEA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58FCB1-05EC-4DA6-A4D1-7FD4AC48D067}" type="slidenum">
              <a:rPr lang="en-US" altLang="en-US" sz="800" smtClean="0"/>
              <a:pPr/>
              <a:t>14</a:t>
            </a:fld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3700471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0FF1702D-08EA-45CE-B5EB-68477C90A3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23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3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901700" indent="-179388">
              <a:spcBef>
                <a:spcPct val="20000"/>
              </a:spcBef>
              <a:buChar char="•"/>
              <a:defRPr sz="23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260475" indent="-179388">
              <a:spcBef>
                <a:spcPct val="20000"/>
              </a:spcBef>
              <a:buChar char="–"/>
              <a:defRPr sz="23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1619250" indent="-179388">
              <a:spcBef>
                <a:spcPct val="20000"/>
              </a:spcBef>
              <a:buChar char="»"/>
              <a:defRPr sz="23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076450" indent="-179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533650" indent="-179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2990850" indent="-179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448050" indent="-179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7FD7EC-5509-4BFC-9F9D-B5899F0791A7}" type="slidenum">
              <a:rPr lang="en-US" altLang="en-US" sz="8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B6E1721-8014-4F7F-8F4D-4B1BEE701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r>
              <a:rPr lang="en-US" altLang="en-US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29366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C5567DE-4686-44D8-8CD3-A04408F2C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Contact Details</a:t>
            </a:r>
            <a:endParaRPr lang="en-SG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B352B-5544-413F-AE09-CD4626912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Chua Tju Liang</a:t>
            </a:r>
            <a:endParaRPr lang="en-SG" sz="24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Head, Blockchain &amp; Digital Assets</a:t>
            </a:r>
            <a:endParaRPr lang="en-SG" sz="24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Tel: +65 6531 4101</a:t>
            </a:r>
            <a:endParaRPr lang="en-SG" sz="24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Email: </a:t>
            </a:r>
            <a:r>
              <a:rPr lang="en-US" sz="2400" u="sng" dirty="0">
                <a:solidFill>
                  <a:srgbClr val="0563C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tjuliang.chua@drewnapier.com</a:t>
            </a:r>
            <a:endParaRPr lang="en-SG" sz="24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24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Drew &amp; Napier LLC</a:t>
            </a:r>
            <a:endParaRPr lang="en-SG" sz="24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10 Collyer Quay, #10-01 Ocean Financial Centre, Singapore 049315</a:t>
            </a:r>
            <a:endParaRPr lang="en-SG" sz="24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D: +65 6531 0733 | F: +65 6536 4906 | www.drewnapier.com </a:t>
            </a:r>
            <a:endParaRPr lang="en-SG" sz="24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4898025-627A-452E-B531-0FB04B71FEA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58FCB1-05EC-4DA6-A4D1-7FD4AC48D067}" type="slidenum">
              <a:rPr lang="en-US" altLang="en-US" sz="800" smtClean="0"/>
              <a:pPr/>
              <a:t>16</a:t>
            </a:fld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2927038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18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E61005-F4AE-45FF-8827-9BB84458D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693" y="4451862"/>
            <a:ext cx="7772400" cy="1362075"/>
          </a:xfrm>
        </p:spPr>
        <p:txBody>
          <a:bodyPr/>
          <a:lstStyle/>
          <a:p>
            <a:r>
              <a:rPr lang="en-US" dirty="0"/>
              <a:t>What are Blockchains?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0978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B6B4-1B95-454D-BAE7-63BEBC6DF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Blockchains?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19C9B-1622-4837-9DCD-98CF1E02A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First developed in 1991 to secure documents</a:t>
            </a:r>
          </a:p>
          <a:p>
            <a:r>
              <a:rPr lang="en-US" sz="2000" dirty="0"/>
              <a:t>A system of cryptographically recording information in a way that makes it difficult to change, hack, or cheat the records</a:t>
            </a:r>
          </a:p>
          <a:p>
            <a:r>
              <a:rPr lang="en-US" sz="2000" dirty="0"/>
              <a:t>Blockchain is: </a:t>
            </a:r>
          </a:p>
          <a:p>
            <a:pPr lvl="1"/>
            <a:r>
              <a:rPr lang="en-US" sz="2000" dirty="0"/>
              <a:t>A digital record (“</a:t>
            </a:r>
            <a:r>
              <a:rPr lang="en-US" sz="2000" b="1" dirty="0"/>
              <a:t>ledger</a:t>
            </a:r>
            <a:r>
              <a:rPr lang="en-US" sz="2000" dirty="0"/>
              <a:t>”) of changes in information (“</a:t>
            </a:r>
            <a:r>
              <a:rPr lang="en-US" sz="2000" b="1" dirty="0"/>
              <a:t>transactions</a:t>
            </a:r>
            <a:r>
              <a:rPr lang="en-US" sz="2000" dirty="0"/>
              <a:t>”)</a:t>
            </a:r>
          </a:p>
          <a:p>
            <a:pPr lvl="1"/>
            <a:r>
              <a:rPr lang="en-US" sz="2000" dirty="0"/>
              <a:t>That is duplicated and distributed across a decentralized network of computer systems (“</a:t>
            </a:r>
            <a:r>
              <a:rPr lang="en-US" sz="2000" b="1" dirty="0"/>
              <a:t>nodes</a:t>
            </a:r>
            <a:r>
              <a:rPr lang="en-US" sz="2000" dirty="0"/>
              <a:t>”)</a:t>
            </a:r>
          </a:p>
          <a:p>
            <a:pPr lvl="1"/>
            <a:r>
              <a:rPr lang="en-US" sz="2000" dirty="0"/>
              <a:t>where the definitive ledger is determined by a system of rules-based voting among the nodes (“</a:t>
            </a:r>
            <a:r>
              <a:rPr lang="en-US" sz="2000" b="1" dirty="0"/>
              <a:t>consensus</a:t>
            </a:r>
            <a:r>
              <a:rPr lang="en-US" sz="2000" dirty="0"/>
              <a:t> </a:t>
            </a:r>
            <a:r>
              <a:rPr lang="en-US" sz="2000" b="1" dirty="0"/>
              <a:t>protocols</a:t>
            </a:r>
            <a:r>
              <a:rPr lang="en-US" sz="2000" dirty="0"/>
              <a:t>”)</a:t>
            </a:r>
          </a:p>
          <a:p>
            <a:r>
              <a:rPr lang="en-US" sz="2000" dirty="0"/>
              <a:t>Main legal issues are around </a:t>
            </a:r>
            <a:r>
              <a:rPr lang="en-US" sz="2000" b="1" dirty="0"/>
              <a:t>public </a:t>
            </a:r>
            <a:r>
              <a:rPr lang="en-US" sz="2000" dirty="0"/>
              <a:t>blockchains</a:t>
            </a:r>
            <a:r>
              <a:rPr lang="en-SG" sz="2000" dirty="0"/>
              <a:t> (e.g. Bitcoin, Ethereum)</a:t>
            </a:r>
            <a:endParaRPr lang="en-US" sz="2000" dirty="0"/>
          </a:p>
          <a:p>
            <a:pPr lvl="1"/>
            <a:r>
              <a:rPr lang="en-SG" sz="2000" dirty="0"/>
              <a:t>anyone can participate in reading/writing/auditing/being a node on the blockchain, simply by downloading freely-available software (“</a:t>
            </a:r>
            <a:r>
              <a:rPr lang="en-SG" sz="2000" b="1" dirty="0"/>
              <a:t>permissionless</a:t>
            </a:r>
            <a:r>
              <a:rPr lang="en-SG" sz="2000" dirty="0"/>
              <a:t>”) </a:t>
            </a:r>
          </a:p>
          <a:p>
            <a:endParaRPr lang="en-SG" sz="2000" dirty="0"/>
          </a:p>
          <a:p>
            <a:pPr lvl="1"/>
            <a:endParaRPr lang="en-US" sz="2000" dirty="0"/>
          </a:p>
          <a:p>
            <a:pPr lvl="1"/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381812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F31AE-5605-4B85-AB27-0B5ECCD5DB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Traditional Records </a:t>
            </a:r>
          </a:p>
          <a:p>
            <a:pPr algn="ctr"/>
            <a:r>
              <a:rPr lang="en-US" dirty="0"/>
              <a:t>Centralized Database</a:t>
            </a:r>
            <a:endParaRPr lang="en-S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8E31C4-F6A9-4D8D-A46A-BDD075410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Blockchain </a:t>
            </a:r>
          </a:p>
          <a:p>
            <a:pPr algn="ctr"/>
            <a:r>
              <a:rPr lang="en-US" dirty="0"/>
              <a:t>Distributed Ledgers</a:t>
            </a:r>
            <a:endParaRPr lang="en-SG" dirty="0"/>
          </a:p>
        </p:txBody>
      </p:sp>
      <p:pic>
        <p:nvPicPr>
          <p:cNvPr id="12" name="Screen Shot 2016-10-20 at 19.13.48.jpg">
            <a:extLst>
              <a:ext uri="{FF2B5EF4-FFF2-40B4-BE49-F238E27FC236}">
                <a16:creationId xmlns:a16="http://schemas.microsoft.com/office/drawing/2014/main" id="{73B2BCC9-C4B6-D145-91F3-F552715FD6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47052"/>
          <a:stretch/>
        </p:blipFill>
        <p:spPr>
          <a:xfrm>
            <a:off x="1710714" y="2292350"/>
            <a:ext cx="3184688" cy="3303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Screen Shot 2016-10-20 at 19.13.48.jpg">
            <a:extLst>
              <a:ext uri="{FF2B5EF4-FFF2-40B4-BE49-F238E27FC236}">
                <a16:creationId xmlns:a16="http://schemas.microsoft.com/office/drawing/2014/main" id="{3D4C5CF3-B3CE-8D43-A7D3-2267A4E865B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52937"/>
          <a:stretch/>
        </p:blipFill>
        <p:spPr>
          <a:xfrm>
            <a:off x="7459105" y="2231862"/>
            <a:ext cx="2815195" cy="328575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62BEDBA-2CB8-E198-C7E5-DFE269D78168}"/>
              </a:ext>
            </a:extLst>
          </p:cNvPr>
          <p:cNvSpPr txBox="1">
            <a:spLocks/>
          </p:cNvSpPr>
          <p:nvPr/>
        </p:nvSpPr>
        <p:spPr bwMode="auto">
          <a:xfrm>
            <a:off x="624417" y="285750"/>
            <a:ext cx="109728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Georgia" charset="0"/>
                <a:ea typeface="Arial" charset="0"/>
                <a:cs typeface="Arial" charset="0"/>
              </a:defRPr>
            </a:lvl2pPr>
            <a:lvl3pPr algn="l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Georgia" charset="0"/>
                <a:ea typeface="Arial" charset="0"/>
                <a:cs typeface="Arial" charset="0"/>
              </a:defRPr>
            </a:lvl3pPr>
            <a:lvl4pPr algn="l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Georgia" charset="0"/>
                <a:ea typeface="Arial" charset="0"/>
                <a:cs typeface="Arial" charset="0"/>
              </a:defRPr>
            </a:lvl4pPr>
            <a:lvl5pPr algn="l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Georgia" charset="0"/>
                <a:ea typeface="Arial" charset="0"/>
                <a:cs typeface="Arial" charset="0"/>
              </a:defRPr>
            </a:lvl5pPr>
            <a:lvl6pPr marL="457200" algn="l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Georgia" charset="0"/>
                <a:ea typeface="Arial" charset="0"/>
                <a:cs typeface="Arial" charset="0"/>
              </a:defRPr>
            </a:lvl6pPr>
            <a:lvl7pPr marL="914400" algn="l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Georgia" charset="0"/>
                <a:ea typeface="Arial" charset="0"/>
                <a:cs typeface="Arial" charset="0"/>
              </a:defRPr>
            </a:lvl7pPr>
            <a:lvl8pPr marL="1371600" algn="l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Georgia" charset="0"/>
                <a:ea typeface="Arial" charset="0"/>
                <a:cs typeface="Arial" charset="0"/>
              </a:defRPr>
            </a:lvl8pPr>
            <a:lvl9pPr marL="1828800" algn="l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r>
              <a:rPr lang="en-US" kern="0"/>
              <a:t>What are Blockchains?</a:t>
            </a:r>
            <a:endParaRPr lang="en-SG" kern="0" dirty="0"/>
          </a:p>
        </p:txBody>
      </p:sp>
    </p:spTree>
    <p:extLst>
      <p:ext uri="{BB962C8B-B14F-4D97-AF65-F5344CB8AC3E}">
        <p14:creationId xmlns:p14="http://schemas.microsoft.com/office/powerpoint/2010/main" val="121957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B6B4-1B95-454D-BAE7-63BEBC6DF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Smart Contracts? 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19C9B-1622-4837-9DCD-98CF1E02A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term “smart contract” was first coined in 1994 by Nick Szabo</a:t>
            </a:r>
          </a:p>
          <a:p>
            <a:r>
              <a:rPr lang="en-US" sz="2000" dirty="0"/>
              <a:t>Programs stored on a blockchain that run when predetermined conditions are met</a:t>
            </a:r>
          </a:p>
          <a:p>
            <a:pPr marL="0" indent="0">
              <a:buNone/>
            </a:pPr>
            <a:endParaRPr lang="en-US" sz="2000" dirty="0"/>
          </a:p>
          <a:p>
            <a:pPr marL="357187" lvl="1" indent="0">
              <a:buNone/>
            </a:pPr>
            <a:r>
              <a:rPr lang="en-US" sz="2000" dirty="0"/>
              <a:t>“To be clear, at this point I quite regret adopting the term "smart contracts". I should have called them something more boring and technical, perhaps something like "persistent scripts“” – </a:t>
            </a:r>
            <a:r>
              <a:rPr lang="en-US" sz="2000" i="1" dirty="0" err="1"/>
              <a:t>Vitalik</a:t>
            </a:r>
            <a:r>
              <a:rPr lang="en-US" sz="2000" i="1" dirty="0"/>
              <a:t> </a:t>
            </a:r>
            <a:r>
              <a:rPr lang="en-US" sz="2000" i="1" dirty="0" err="1"/>
              <a:t>Buterin</a:t>
            </a:r>
            <a:r>
              <a:rPr lang="en-US" sz="2000" i="1" dirty="0"/>
              <a:t> (2018) 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46176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B8D2-14D9-4251-BEE6-9A39635E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Uses Blockchains and Smart Contracts?	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655C3-4B25-4174-A926-128A8E06A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Node Operators / Miners / Validators </a:t>
            </a:r>
          </a:p>
          <a:p>
            <a:r>
              <a:rPr lang="en-US" sz="2000" dirty="0"/>
              <a:t>Users / Traders / Investors</a:t>
            </a:r>
          </a:p>
          <a:p>
            <a:r>
              <a:rPr lang="en-US" sz="2000" dirty="0"/>
              <a:t>Centralized Exchanges</a:t>
            </a:r>
          </a:p>
          <a:p>
            <a:r>
              <a:rPr lang="en-SG" sz="2000" dirty="0"/>
              <a:t>Protocol Developers</a:t>
            </a:r>
          </a:p>
          <a:p>
            <a:r>
              <a:rPr lang="en-SG" sz="2000" dirty="0"/>
              <a:t>Software Developers </a:t>
            </a:r>
          </a:p>
          <a:p>
            <a:r>
              <a:rPr lang="en-SG" sz="2000" dirty="0"/>
              <a:t>Other service providers (e.g. staking services, OTC trading desks, wallet software providers, custodians, oracles, etc.)</a:t>
            </a:r>
          </a:p>
        </p:txBody>
      </p:sp>
    </p:spTree>
    <p:extLst>
      <p:ext uri="{BB962C8B-B14F-4D97-AF65-F5344CB8AC3E}">
        <p14:creationId xmlns:p14="http://schemas.microsoft.com/office/powerpoint/2010/main" val="419083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B8D2-14D9-4251-BEE6-9A39635E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They Do (With or On the Blockchain?)	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655C3-4B25-4174-A926-128A8E06A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Node Operators / Miners / Validators – run mining/validating software that secures the blockchain </a:t>
            </a:r>
          </a:p>
          <a:p>
            <a:r>
              <a:rPr lang="en-US" sz="2000" dirty="0"/>
              <a:t>Users / Traders / Investors – hold, buy and sell cryptocurrencies and NFTs</a:t>
            </a:r>
          </a:p>
          <a:p>
            <a:r>
              <a:rPr lang="en-US" sz="2000" dirty="0"/>
              <a:t>Centralized Exchanges – provide a platform for users to hold, buy and sell cryptocurrencies and NFTs</a:t>
            </a:r>
          </a:p>
          <a:p>
            <a:r>
              <a:rPr lang="en-SG" sz="2000" dirty="0"/>
              <a:t>Protocol Developers – develop freely-available software that helps run the blockchains </a:t>
            </a:r>
          </a:p>
          <a:p>
            <a:r>
              <a:rPr lang="en-SG" sz="2000" dirty="0"/>
              <a:t>Software Developers  - develop software (typically </a:t>
            </a:r>
            <a:r>
              <a:rPr lang="en-SG" sz="2000" dirty="0" err="1"/>
              <a:t>comprisinthat</a:t>
            </a:r>
            <a:r>
              <a:rPr lang="en-SG" sz="2000" dirty="0"/>
              <a:t> runs *on top* of the blockchains </a:t>
            </a:r>
          </a:p>
          <a:p>
            <a:r>
              <a:rPr lang="en-SG" sz="2000" dirty="0"/>
              <a:t>Other service providers – provide a variety of services to other participants on the blockchain</a:t>
            </a:r>
          </a:p>
        </p:txBody>
      </p:sp>
    </p:spTree>
    <p:extLst>
      <p:ext uri="{BB962C8B-B14F-4D97-AF65-F5344CB8AC3E}">
        <p14:creationId xmlns:p14="http://schemas.microsoft.com/office/powerpoint/2010/main" val="10525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E61005-F4AE-45FF-8827-9BB84458D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693" y="4451862"/>
            <a:ext cx="7772400" cy="1362075"/>
          </a:xfrm>
        </p:spPr>
        <p:txBody>
          <a:bodyPr/>
          <a:lstStyle/>
          <a:p>
            <a:r>
              <a:rPr lang="en-US" dirty="0"/>
              <a:t>Who should regulate blockchains?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6260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B8D2-14D9-4251-BEE6-9A39635E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Challenging the Question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655C3-4B25-4174-A926-128A8E06A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are we seeking to regulate? </a:t>
            </a:r>
          </a:p>
          <a:p>
            <a:r>
              <a:rPr lang="en-US" sz="2400" dirty="0"/>
              <a:t>Concept vs. specific activities</a:t>
            </a:r>
          </a:p>
          <a:p>
            <a:pPr marL="365125" lvl="1" indent="0">
              <a:buNone/>
            </a:pPr>
            <a:endParaRPr lang="en-US" sz="2400" dirty="0"/>
          </a:p>
          <a:p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48618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RN5049_PowerPoint">
  <a:themeElements>
    <a:clrScheme name="Picture Title 14">
      <a:dk1>
        <a:srgbClr val="000000"/>
      </a:dk1>
      <a:lt1>
        <a:srgbClr val="FFFFFF"/>
      </a:lt1>
      <a:dk2>
        <a:srgbClr val="001D55"/>
      </a:dk2>
      <a:lt2>
        <a:srgbClr val="375858"/>
      </a:lt2>
      <a:accent1>
        <a:srgbClr val="AFE1CD"/>
      </a:accent1>
      <a:accent2>
        <a:srgbClr val="A39163"/>
      </a:accent2>
      <a:accent3>
        <a:srgbClr val="FFFFFF"/>
      </a:accent3>
      <a:accent4>
        <a:srgbClr val="000000"/>
      </a:accent4>
      <a:accent5>
        <a:srgbClr val="D4EEE3"/>
      </a:accent5>
      <a:accent6>
        <a:srgbClr val="938359"/>
      </a:accent6>
      <a:hlink>
        <a:srgbClr val="FAA634"/>
      </a:hlink>
      <a:folHlink>
        <a:srgbClr val="FAB4C6"/>
      </a:folHlink>
    </a:clrScheme>
    <a:fontScheme name="Picture Title">
      <a:majorFont>
        <a:latin typeface="Georgia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cture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cture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cture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cture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cture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cture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cture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cture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cture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cture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cture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cture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cture Title 13">
        <a:dk1>
          <a:srgbClr val="000000"/>
        </a:dk1>
        <a:lt1>
          <a:srgbClr val="FFFFFF"/>
        </a:lt1>
        <a:dk2>
          <a:srgbClr val="001D55"/>
        </a:dk2>
        <a:lt2>
          <a:srgbClr val="665D56"/>
        </a:lt2>
        <a:accent1>
          <a:srgbClr val="978F88"/>
        </a:accent1>
        <a:accent2>
          <a:srgbClr val="375858"/>
        </a:accent2>
        <a:accent3>
          <a:srgbClr val="FFFFFF"/>
        </a:accent3>
        <a:accent4>
          <a:srgbClr val="000000"/>
        </a:accent4>
        <a:accent5>
          <a:srgbClr val="C9C6C3"/>
        </a:accent5>
        <a:accent6>
          <a:srgbClr val="314F4F"/>
        </a:accent6>
        <a:hlink>
          <a:srgbClr val="FAA634"/>
        </a:hlink>
        <a:folHlink>
          <a:srgbClr val="FAB4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cture Title 14">
        <a:dk1>
          <a:srgbClr val="000000"/>
        </a:dk1>
        <a:lt1>
          <a:srgbClr val="FFFFFF"/>
        </a:lt1>
        <a:dk2>
          <a:srgbClr val="001D55"/>
        </a:dk2>
        <a:lt2>
          <a:srgbClr val="375858"/>
        </a:lt2>
        <a:accent1>
          <a:srgbClr val="AFE1CD"/>
        </a:accent1>
        <a:accent2>
          <a:srgbClr val="A39163"/>
        </a:accent2>
        <a:accent3>
          <a:srgbClr val="FFFFFF"/>
        </a:accent3>
        <a:accent4>
          <a:srgbClr val="000000"/>
        </a:accent4>
        <a:accent5>
          <a:srgbClr val="D4EEE3"/>
        </a:accent5>
        <a:accent6>
          <a:srgbClr val="938359"/>
        </a:accent6>
        <a:hlink>
          <a:srgbClr val="FAA634"/>
        </a:hlink>
        <a:folHlink>
          <a:srgbClr val="FAB4C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one Divider">
  <a:themeElements>
    <a:clrScheme name="Stone Divider 15">
      <a:dk1>
        <a:srgbClr val="000000"/>
      </a:dk1>
      <a:lt1>
        <a:srgbClr val="FFFFFF"/>
      </a:lt1>
      <a:dk2>
        <a:srgbClr val="001D55"/>
      </a:dk2>
      <a:lt2>
        <a:srgbClr val="375858"/>
      </a:lt2>
      <a:accent1>
        <a:srgbClr val="AFE1CD"/>
      </a:accent1>
      <a:accent2>
        <a:srgbClr val="A39163"/>
      </a:accent2>
      <a:accent3>
        <a:srgbClr val="FFFFFF"/>
      </a:accent3>
      <a:accent4>
        <a:srgbClr val="000000"/>
      </a:accent4>
      <a:accent5>
        <a:srgbClr val="D4EEE3"/>
      </a:accent5>
      <a:accent6>
        <a:srgbClr val="938359"/>
      </a:accent6>
      <a:hlink>
        <a:srgbClr val="FAA634"/>
      </a:hlink>
      <a:folHlink>
        <a:srgbClr val="FAB4C6"/>
      </a:folHlink>
    </a:clrScheme>
    <a:fontScheme name="Stone Divider">
      <a:majorFont>
        <a:latin typeface="Georgia"/>
        <a:ea typeface="Arial"/>
        <a:cs typeface="Arial"/>
      </a:majorFont>
      <a:minorFont>
        <a:latin typeface="Georgi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one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ne Divi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ne Divi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ne Divi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ne Divi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ne Divi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ne Divi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ne Divi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ne Divi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ne Divi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ne Divi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ne Divi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ne Divider 13">
        <a:dk1>
          <a:srgbClr val="000000"/>
        </a:dk1>
        <a:lt1>
          <a:srgbClr val="FFFFFF"/>
        </a:lt1>
        <a:dk2>
          <a:srgbClr val="001D55"/>
        </a:dk2>
        <a:lt2>
          <a:srgbClr val="808080"/>
        </a:lt2>
        <a:accent1>
          <a:srgbClr val="978F88"/>
        </a:accent1>
        <a:accent2>
          <a:srgbClr val="375858"/>
        </a:accent2>
        <a:accent3>
          <a:srgbClr val="FFFFFF"/>
        </a:accent3>
        <a:accent4>
          <a:srgbClr val="000000"/>
        </a:accent4>
        <a:accent5>
          <a:srgbClr val="C9C6C3"/>
        </a:accent5>
        <a:accent6>
          <a:srgbClr val="314F4F"/>
        </a:accent6>
        <a:hlink>
          <a:srgbClr val="FAA634"/>
        </a:hlink>
        <a:folHlink>
          <a:srgbClr val="FAB4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ne Divider 14">
        <a:dk1>
          <a:srgbClr val="000000"/>
        </a:dk1>
        <a:lt1>
          <a:srgbClr val="FFFFFF"/>
        </a:lt1>
        <a:dk2>
          <a:srgbClr val="001D55"/>
        </a:dk2>
        <a:lt2>
          <a:srgbClr val="665D56"/>
        </a:lt2>
        <a:accent1>
          <a:srgbClr val="978F88"/>
        </a:accent1>
        <a:accent2>
          <a:srgbClr val="375858"/>
        </a:accent2>
        <a:accent3>
          <a:srgbClr val="FFFFFF"/>
        </a:accent3>
        <a:accent4>
          <a:srgbClr val="000000"/>
        </a:accent4>
        <a:accent5>
          <a:srgbClr val="C9C6C3"/>
        </a:accent5>
        <a:accent6>
          <a:srgbClr val="314F4F"/>
        </a:accent6>
        <a:hlink>
          <a:srgbClr val="FAA634"/>
        </a:hlink>
        <a:folHlink>
          <a:srgbClr val="FAB4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ne Divider 15">
        <a:dk1>
          <a:srgbClr val="000000"/>
        </a:dk1>
        <a:lt1>
          <a:srgbClr val="FFFFFF"/>
        </a:lt1>
        <a:dk2>
          <a:srgbClr val="001D55"/>
        </a:dk2>
        <a:lt2>
          <a:srgbClr val="375858"/>
        </a:lt2>
        <a:accent1>
          <a:srgbClr val="AFE1CD"/>
        </a:accent1>
        <a:accent2>
          <a:srgbClr val="A39163"/>
        </a:accent2>
        <a:accent3>
          <a:srgbClr val="FFFFFF"/>
        </a:accent3>
        <a:accent4>
          <a:srgbClr val="000000"/>
        </a:accent4>
        <a:accent5>
          <a:srgbClr val="D4EEE3"/>
        </a:accent5>
        <a:accent6>
          <a:srgbClr val="938359"/>
        </a:accent6>
        <a:hlink>
          <a:srgbClr val="FAA634"/>
        </a:hlink>
        <a:folHlink>
          <a:srgbClr val="FAB4C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ue Title">
  <a:themeElements>
    <a:clrScheme name="Blue Title 15">
      <a:dk1>
        <a:srgbClr val="000000"/>
      </a:dk1>
      <a:lt1>
        <a:srgbClr val="FFFFFF"/>
      </a:lt1>
      <a:dk2>
        <a:srgbClr val="001D55"/>
      </a:dk2>
      <a:lt2>
        <a:srgbClr val="375858"/>
      </a:lt2>
      <a:accent1>
        <a:srgbClr val="AFE1CD"/>
      </a:accent1>
      <a:accent2>
        <a:srgbClr val="A39163"/>
      </a:accent2>
      <a:accent3>
        <a:srgbClr val="FFFFFF"/>
      </a:accent3>
      <a:accent4>
        <a:srgbClr val="000000"/>
      </a:accent4>
      <a:accent5>
        <a:srgbClr val="D4EEE3"/>
      </a:accent5>
      <a:accent6>
        <a:srgbClr val="938359"/>
      </a:accent6>
      <a:hlink>
        <a:srgbClr val="FAA634"/>
      </a:hlink>
      <a:folHlink>
        <a:srgbClr val="FAB4C6"/>
      </a:folHlink>
    </a:clrScheme>
    <a:fontScheme name="Blue Title">
      <a:majorFont>
        <a:latin typeface="Georgia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Title 13">
        <a:dk1>
          <a:srgbClr val="000000"/>
        </a:dk1>
        <a:lt1>
          <a:srgbClr val="FFFFFF"/>
        </a:lt1>
        <a:dk2>
          <a:srgbClr val="001D55"/>
        </a:dk2>
        <a:lt2>
          <a:srgbClr val="808080"/>
        </a:lt2>
        <a:accent1>
          <a:srgbClr val="978F88"/>
        </a:accent1>
        <a:accent2>
          <a:srgbClr val="375858"/>
        </a:accent2>
        <a:accent3>
          <a:srgbClr val="FFFFFF"/>
        </a:accent3>
        <a:accent4>
          <a:srgbClr val="000000"/>
        </a:accent4>
        <a:accent5>
          <a:srgbClr val="C9C6C3"/>
        </a:accent5>
        <a:accent6>
          <a:srgbClr val="314F4F"/>
        </a:accent6>
        <a:hlink>
          <a:srgbClr val="FAA634"/>
        </a:hlink>
        <a:folHlink>
          <a:srgbClr val="FAB4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Title 14">
        <a:dk1>
          <a:srgbClr val="000000"/>
        </a:dk1>
        <a:lt1>
          <a:srgbClr val="FFFFFF"/>
        </a:lt1>
        <a:dk2>
          <a:srgbClr val="001D55"/>
        </a:dk2>
        <a:lt2>
          <a:srgbClr val="665D56"/>
        </a:lt2>
        <a:accent1>
          <a:srgbClr val="978F88"/>
        </a:accent1>
        <a:accent2>
          <a:srgbClr val="375858"/>
        </a:accent2>
        <a:accent3>
          <a:srgbClr val="FFFFFF"/>
        </a:accent3>
        <a:accent4>
          <a:srgbClr val="000000"/>
        </a:accent4>
        <a:accent5>
          <a:srgbClr val="C9C6C3"/>
        </a:accent5>
        <a:accent6>
          <a:srgbClr val="314F4F"/>
        </a:accent6>
        <a:hlink>
          <a:srgbClr val="FAA634"/>
        </a:hlink>
        <a:folHlink>
          <a:srgbClr val="FAB4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Title 15">
        <a:dk1>
          <a:srgbClr val="000000"/>
        </a:dk1>
        <a:lt1>
          <a:srgbClr val="FFFFFF"/>
        </a:lt1>
        <a:dk2>
          <a:srgbClr val="001D55"/>
        </a:dk2>
        <a:lt2>
          <a:srgbClr val="375858"/>
        </a:lt2>
        <a:accent1>
          <a:srgbClr val="AFE1CD"/>
        </a:accent1>
        <a:accent2>
          <a:srgbClr val="A39163"/>
        </a:accent2>
        <a:accent3>
          <a:srgbClr val="FFFFFF"/>
        </a:accent3>
        <a:accent4>
          <a:srgbClr val="000000"/>
        </a:accent4>
        <a:accent5>
          <a:srgbClr val="D4EEE3"/>
        </a:accent5>
        <a:accent6>
          <a:srgbClr val="938359"/>
        </a:accent6>
        <a:hlink>
          <a:srgbClr val="FAA634"/>
        </a:hlink>
        <a:folHlink>
          <a:srgbClr val="FAB4C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960</Words>
  <Application>Microsoft Office PowerPoint</Application>
  <PresentationFormat>Widescreen</PresentationFormat>
  <Paragraphs>104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Symbol</vt:lpstr>
      <vt:lpstr>Times New Roman</vt:lpstr>
      <vt:lpstr>Office Theme</vt:lpstr>
      <vt:lpstr>DRN5049_PowerPoint</vt:lpstr>
      <vt:lpstr>Stone Divider</vt:lpstr>
      <vt:lpstr>Blue Title</vt:lpstr>
      <vt:lpstr>Which Jurisdiction Should Regulate Blockchain Technology and Smart Contracts? </vt:lpstr>
      <vt:lpstr>What are Blockchains?</vt:lpstr>
      <vt:lpstr>What are Blockchains?</vt:lpstr>
      <vt:lpstr>PowerPoint Presentation</vt:lpstr>
      <vt:lpstr>What are Smart Contracts? </vt:lpstr>
      <vt:lpstr>Who Uses Blockchains and Smart Contracts? </vt:lpstr>
      <vt:lpstr>What Do They Do (With or On the Blockchain?) </vt:lpstr>
      <vt:lpstr>Who should regulate blockchains? </vt:lpstr>
      <vt:lpstr>Challenging the Question</vt:lpstr>
      <vt:lpstr>Challenging the Question</vt:lpstr>
      <vt:lpstr>SG Court regulating specific activities on the Blockchain</vt:lpstr>
      <vt:lpstr>MAS licensing specific activities on the Blockchain</vt:lpstr>
      <vt:lpstr>Illinois Bill SB1887</vt:lpstr>
      <vt:lpstr>Which Jurisdiction(s) Should Regulate?</vt:lpstr>
      <vt:lpstr>     Questions?</vt:lpstr>
      <vt:lpstr>Contact Details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IBA YLC Training Program</dc:title>
  <dc:creator>Daniel Kang</dc:creator>
  <cp:lastModifiedBy>Tju Liang Chua</cp:lastModifiedBy>
  <cp:revision>11</cp:revision>
  <dcterms:created xsi:type="dcterms:W3CDTF">2023-02-16T05:37:16Z</dcterms:created>
  <dcterms:modified xsi:type="dcterms:W3CDTF">2023-02-22T02:50:29Z</dcterms:modified>
</cp:coreProperties>
</file>