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3.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handoutMasterIdLst>
    <p:handoutMasterId r:id="rId18"/>
  </p:handoutMasterIdLst>
  <p:sldIdLst>
    <p:sldId id="256" r:id="rId2"/>
    <p:sldId id="341" r:id="rId3"/>
    <p:sldId id="342" r:id="rId4"/>
    <p:sldId id="347" r:id="rId5"/>
    <p:sldId id="348" r:id="rId6"/>
    <p:sldId id="349" r:id="rId7"/>
    <p:sldId id="350" r:id="rId8"/>
    <p:sldId id="351" r:id="rId9"/>
    <p:sldId id="352" r:id="rId10"/>
    <p:sldId id="353" r:id="rId11"/>
    <p:sldId id="339" r:id="rId12"/>
    <p:sldId id="354" r:id="rId13"/>
    <p:sldId id="340" r:id="rId14"/>
    <p:sldId id="344" r:id="rId15"/>
    <p:sldId id="323" r:id="rId16"/>
  </p:sldIdLst>
  <p:sldSz cx="9144000" cy="5143500" type="screen16x9"/>
  <p:notesSz cx="9866313" cy="6735763"/>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62D87"/>
    <a:srgbClr val="6600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787" autoAdjust="0"/>
    <p:restoredTop sz="87380" autoAdjust="0"/>
  </p:normalViewPr>
  <p:slideViewPr>
    <p:cSldViewPr>
      <p:cViewPr varScale="1">
        <p:scale>
          <a:sx n="78" d="100"/>
          <a:sy n="78" d="100"/>
        </p:scale>
        <p:origin x="432" y="54"/>
      </p:cViewPr>
      <p:guideLst>
        <p:guide orient="horz" pos="1620"/>
        <p:guide pos="2880"/>
      </p:guideLst>
    </p:cSldViewPr>
  </p:slideViewPr>
  <p:outlineViewPr>
    <p:cViewPr>
      <p:scale>
        <a:sx n="33" d="100"/>
        <a:sy n="33" d="100"/>
      </p:scale>
      <p:origin x="54"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C37C63-17D1-FD40-921F-3BC0EAB7D500}"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691D9417-1FF3-1245-9E7E-6C3F724B9B91}">
      <dgm:prSet phldrT="[Text]"/>
      <dgm:spPr/>
      <dgm:t>
        <a:bodyPr/>
        <a:lstStyle/>
        <a:p>
          <a:r>
            <a:rPr lang="en-ID" b="1" dirty="0">
              <a:latin typeface="+mn-lt"/>
              <a:ea typeface="Verdana" panose="020B0604030504040204" pitchFamily="34" charset="0"/>
              <a:cs typeface="Verdana" panose="020B0604030504040204" pitchFamily="34" charset="0"/>
            </a:rPr>
            <a:t>How the jurisprudence of Indonesia shaped up since it broke free of its former colonial masters.</a:t>
          </a:r>
          <a:endParaRPr lang="en-US" dirty="0">
            <a:latin typeface="+mn-lt"/>
            <a:ea typeface="Verdana" panose="020B0604030504040204" pitchFamily="34" charset="0"/>
            <a:cs typeface="Verdana" panose="020B0604030504040204" pitchFamily="34" charset="0"/>
          </a:endParaRPr>
        </a:p>
      </dgm:t>
    </dgm:pt>
    <dgm:pt modelId="{1E8FFB6D-763D-BA4D-A671-F3E02141A2FD}" type="parTrans" cxnId="{8375157B-63B2-CF4D-9C4B-69879A5ABF3B}">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A4692E32-7C3B-024F-BC78-AF2E4D4FFBFD}" type="sibTrans" cxnId="{8375157B-63B2-CF4D-9C4B-69879A5ABF3B}">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A7034B13-8FF8-CE4D-9BEA-3F5E9FD1870F}">
      <dgm:prSet/>
      <dgm:spPr/>
      <dgm:t>
        <a:bodyPr/>
        <a:lstStyle/>
        <a:p>
          <a:r>
            <a:rPr lang="en-ID" b="1" dirty="0">
              <a:latin typeface="+mn-lt"/>
              <a:ea typeface="Verdana" panose="020B0604030504040204" pitchFamily="34" charset="0"/>
              <a:cs typeface="Verdana" panose="020B0604030504040204" pitchFamily="34" charset="0"/>
            </a:rPr>
            <a:t>The trends of development as Indonesia as a former colony found its own respective path.</a:t>
          </a:r>
          <a:endParaRPr lang="en-ID" dirty="0">
            <a:latin typeface="+mn-lt"/>
            <a:ea typeface="Verdana" panose="020B0604030504040204" pitchFamily="34" charset="0"/>
            <a:cs typeface="Verdana" panose="020B0604030504040204" pitchFamily="34" charset="0"/>
          </a:endParaRPr>
        </a:p>
      </dgm:t>
    </dgm:pt>
    <dgm:pt modelId="{80B50498-9A1A-D84E-AF4F-A8E1589CA607}" type="parTrans" cxnId="{D9817E4A-99AF-3848-BD76-ADCAA8BF0593}">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75AC4F6D-30F7-DC4B-8B40-5392D01BAB42}" type="sibTrans" cxnId="{D9817E4A-99AF-3848-BD76-ADCAA8BF0593}">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E2E84CFD-4CFD-F04E-BFD2-7480FE631830}">
      <dgm:prSet/>
      <dgm:spPr/>
      <dgm:t>
        <a:bodyPr/>
        <a:lstStyle/>
        <a:p>
          <a:r>
            <a:rPr lang="en-ID" b="1" dirty="0">
              <a:latin typeface="+mn-lt"/>
              <a:ea typeface="Verdana" panose="020B0604030504040204" pitchFamily="34" charset="0"/>
              <a:cs typeface="Verdana" panose="020B0604030504040204" pitchFamily="34" charset="0"/>
            </a:rPr>
            <a:t>The treatment by Indonesian courts of western precedents and its implications on litigation practice.</a:t>
          </a:r>
          <a:endParaRPr lang="en-ID" dirty="0">
            <a:latin typeface="+mn-lt"/>
            <a:ea typeface="Verdana" panose="020B0604030504040204" pitchFamily="34" charset="0"/>
            <a:cs typeface="Verdana" panose="020B0604030504040204" pitchFamily="34" charset="0"/>
          </a:endParaRPr>
        </a:p>
      </dgm:t>
    </dgm:pt>
    <dgm:pt modelId="{503345AC-B9D9-B948-BC15-6148E2B838F3}" type="parTrans" cxnId="{6D93A71D-9087-F144-8038-DF378548278C}">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947CAE17-0C68-6944-80A7-52A65331B6F0}" type="sibTrans" cxnId="{6D93A71D-9087-F144-8038-DF378548278C}">
      <dgm:prSet/>
      <dgm:spPr/>
      <dgm:t>
        <a:bodyPr/>
        <a:lstStyle/>
        <a:p>
          <a:endParaRPr lang="en-US">
            <a:latin typeface="Verdana" panose="020B0604030504040204" pitchFamily="34" charset="0"/>
            <a:ea typeface="Verdana" panose="020B0604030504040204" pitchFamily="34" charset="0"/>
            <a:cs typeface="Verdana" panose="020B0604030504040204" pitchFamily="34" charset="0"/>
          </a:endParaRPr>
        </a:p>
      </dgm:t>
    </dgm:pt>
    <dgm:pt modelId="{3322DD8C-6A78-FD49-BE31-C5E8BF99CA85}" type="pres">
      <dgm:prSet presAssocID="{AAC37C63-17D1-FD40-921F-3BC0EAB7D500}" presName="Name0" presStyleCnt="0">
        <dgm:presLayoutVars>
          <dgm:chMax val="7"/>
          <dgm:chPref val="7"/>
          <dgm:dir/>
        </dgm:presLayoutVars>
      </dgm:prSet>
      <dgm:spPr/>
    </dgm:pt>
    <dgm:pt modelId="{4DC5205D-6ECE-A646-A45E-39A7C1F9C10F}" type="pres">
      <dgm:prSet presAssocID="{AAC37C63-17D1-FD40-921F-3BC0EAB7D500}" presName="Name1" presStyleCnt="0"/>
      <dgm:spPr/>
    </dgm:pt>
    <dgm:pt modelId="{A2957BF9-1F98-E349-8EC4-78734B6CA619}" type="pres">
      <dgm:prSet presAssocID="{AAC37C63-17D1-FD40-921F-3BC0EAB7D500}" presName="cycle" presStyleCnt="0"/>
      <dgm:spPr/>
    </dgm:pt>
    <dgm:pt modelId="{A6CEE667-C5E4-5644-BA34-95B73A061355}" type="pres">
      <dgm:prSet presAssocID="{AAC37C63-17D1-FD40-921F-3BC0EAB7D500}" presName="srcNode" presStyleLbl="node1" presStyleIdx="0" presStyleCnt="3"/>
      <dgm:spPr/>
    </dgm:pt>
    <dgm:pt modelId="{C84512A1-FBFE-E144-B2C1-B0F112D9213B}" type="pres">
      <dgm:prSet presAssocID="{AAC37C63-17D1-FD40-921F-3BC0EAB7D500}" presName="conn" presStyleLbl="parChTrans1D2" presStyleIdx="0" presStyleCnt="1"/>
      <dgm:spPr/>
    </dgm:pt>
    <dgm:pt modelId="{21AD00A4-7521-5348-834B-1847940FEA1A}" type="pres">
      <dgm:prSet presAssocID="{AAC37C63-17D1-FD40-921F-3BC0EAB7D500}" presName="extraNode" presStyleLbl="node1" presStyleIdx="0" presStyleCnt="3"/>
      <dgm:spPr/>
    </dgm:pt>
    <dgm:pt modelId="{BE392B6C-F057-1041-96E1-7A87166C2573}" type="pres">
      <dgm:prSet presAssocID="{AAC37C63-17D1-FD40-921F-3BC0EAB7D500}" presName="dstNode" presStyleLbl="node1" presStyleIdx="0" presStyleCnt="3"/>
      <dgm:spPr/>
    </dgm:pt>
    <dgm:pt modelId="{F5D906E4-2D1E-664C-A527-1C653032DCB9}" type="pres">
      <dgm:prSet presAssocID="{691D9417-1FF3-1245-9E7E-6C3F724B9B91}" presName="text_1" presStyleLbl="node1" presStyleIdx="0" presStyleCnt="3">
        <dgm:presLayoutVars>
          <dgm:bulletEnabled val="1"/>
        </dgm:presLayoutVars>
      </dgm:prSet>
      <dgm:spPr/>
    </dgm:pt>
    <dgm:pt modelId="{FAB2A285-1612-F84F-B7A8-A4C7C3D2B901}" type="pres">
      <dgm:prSet presAssocID="{691D9417-1FF3-1245-9E7E-6C3F724B9B91}" presName="accent_1" presStyleCnt="0"/>
      <dgm:spPr/>
    </dgm:pt>
    <dgm:pt modelId="{B8A703D9-5038-3D45-8CF7-E6E7B2755FC6}" type="pres">
      <dgm:prSet presAssocID="{691D9417-1FF3-1245-9E7E-6C3F724B9B91}" presName="accentRepeatNode" presStyleLbl="solidFgAcc1" presStyleIdx="0" presStyleCnt="3"/>
      <dgm:spPr/>
    </dgm:pt>
    <dgm:pt modelId="{2FFF705E-3925-C54F-B6E0-34EBDCACC406}" type="pres">
      <dgm:prSet presAssocID="{A7034B13-8FF8-CE4D-9BEA-3F5E9FD1870F}" presName="text_2" presStyleLbl="node1" presStyleIdx="1" presStyleCnt="3">
        <dgm:presLayoutVars>
          <dgm:bulletEnabled val="1"/>
        </dgm:presLayoutVars>
      </dgm:prSet>
      <dgm:spPr/>
    </dgm:pt>
    <dgm:pt modelId="{9CBF6F84-D353-2146-AA4A-7FEA8C98AB19}" type="pres">
      <dgm:prSet presAssocID="{A7034B13-8FF8-CE4D-9BEA-3F5E9FD1870F}" presName="accent_2" presStyleCnt="0"/>
      <dgm:spPr/>
    </dgm:pt>
    <dgm:pt modelId="{D27FD2E3-0106-E943-8666-4AA684EA63ED}" type="pres">
      <dgm:prSet presAssocID="{A7034B13-8FF8-CE4D-9BEA-3F5E9FD1870F}" presName="accentRepeatNode" presStyleLbl="solidFgAcc1" presStyleIdx="1" presStyleCnt="3"/>
      <dgm:spPr/>
    </dgm:pt>
    <dgm:pt modelId="{61954A6D-4D1C-A344-AC27-088B07FF8AD8}" type="pres">
      <dgm:prSet presAssocID="{E2E84CFD-4CFD-F04E-BFD2-7480FE631830}" presName="text_3" presStyleLbl="node1" presStyleIdx="2" presStyleCnt="3">
        <dgm:presLayoutVars>
          <dgm:bulletEnabled val="1"/>
        </dgm:presLayoutVars>
      </dgm:prSet>
      <dgm:spPr/>
    </dgm:pt>
    <dgm:pt modelId="{9F32FC28-24D6-3B4D-AB6A-D1BA63545CF4}" type="pres">
      <dgm:prSet presAssocID="{E2E84CFD-4CFD-F04E-BFD2-7480FE631830}" presName="accent_3" presStyleCnt="0"/>
      <dgm:spPr/>
    </dgm:pt>
    <dgm:pt modelId="{BA3C6C8D-573E-7A4E-8702-008FEEF22D01}" type="pres">
      <dgm:prSet presAssocID="{E2E84CFD-4CFD-F04E-BFD2-7480FE631830}" presName="accentRepeatNode" presStyleLbl="solidFgAcc1" presStyleIdx="2" presStyleCnt="3"/>
      <dgm:spPr/>
    </dgm:pt>
  </dgm:ptLst>
  <dgm:cxnLst>
    <dgm:cxn modelId="{92172702-4245-F449-B6FD-E69EB38EFABD}" type="presOf" srcId="{A7034B13-8FF8-CE4D-9BEA-3F5E9FD1870F}" destId="{2FFF705E-3925-C54F-B6E0-34EBDCACC406}" srcOrd="0" destOrd="0" presId="urn:microsoft.com/office/officeart/2008/layout/VerticalCurvedList"/>
    <dgm:cxn modelId="{A4DD621A-6273-0C45-84D2-10FCA6F58820}" type="presOf" srcId="{AAC37C63-17D1-FD40-921F-3BC0EAB7D500}" destId="{3322DD8C-6A78-FD49-BE31-C5E8BF99CA85}" srcOrd="0" destOrd="0" presId="urn:microsoft.com/office/officeart/2008/layout/VerticalCurvedList"/>
    <dgm:cxn modelId="{6D93A71D-9087-F144-8038-DF378548278C}" srcId="{AAC37C63-17D1-FD40-921F-3BC0EAB7D500}" destId="{E2E84CFD-4CFD-F04E-BFD2-7480FE631830}" srcOrd="2" destOrd="0" parTransId="{503345AC-B9D9-B948-BC15-6148E2B838F3}" sibTransId="{947CAE17-0C68-6944-80A7-52A65331B6F0}"/>
    <dgm:cxn modelId="{D9817E4A-99AF-3848-BD76-ADCAA8BF0593}" srcId="{AAC37C63-17D1-FD40-921F-3BC0EAB7D500}" destId="{A7034B13-8FF8-CE4D-9BEA-3F5E9FD1870F}" srcOrd="1" destOrd="0" parTransId="{80B50498-9A1A-D84E-AF4F-A8E1589CA607}" sibTransId="{75AC4F6D-30F7-DC4B-8B40-5392D01BAB42}"/>
    <dgm:cxn modelId="{8375157B-63B2-CF4D-9C4B-69879A5ABF3B}" srcId="{AAC37C63-17D1-FD40-921F-3BC0EAB7D500}" destId="{691D9417-1FF3-1245-9E7E-6C3F724B9B91}" srcOrd="0" destOrd="0" parTransId="{1E8FFB6D-763D-BA4D-A671-F3E02141A2FD}" sibTransId="{A4692E32-7C3B-024F-BC78-AF2E4D4FFBFD}"/>
    <dgm:cxn modelId="{EC25D782-E350-DE48-B096-E1D5D1E11CD8}" type="presOf" srcId="{A4692E32-7C3B-024F-BC78-AF2E4D4FFBFD}" destId="{C84512A1-FBFE-E144-B2C1-B0F112D9213B}" srcOrd="0" destOrd="0" presId="urn:microsoft.com/office/officeart/2008/layout/VerticalCurvedList"/>
    <dgm:cxn modelId="{14D7DE94-8652-CB4D-A345-DAF6BEED5E17}" type="presOf" srcId="{691D9417-1FF3-1245-9E7E-6C3F724B9B91}" destId="{F5D906E4-2D1E-664C-A527-1C653032DCB9}" srcOrd="0" destOrd="0" presId="urn:microsoft.com/office/officeart/2008/layout/VerticalCurvedList"/>
    <dgm:cxn modelId="{5137759E-E550-6341-91D5-38FA2616081A}" type="presOf" srcId="{E2E84CFD-4CFD-F04E-BFD2-7480FE631830}" destId="{61954A6D-4D1C-A344-AC27-088B07FF8AD8}" srcOrd="0" destOrd="0" presId="urn:microsoft.com/office/officeart/2008/layout/VerticalCurvedList"/>
    <dgm:cxn modelId="{117F684F-5EDB-8042-BDDC-BF1D92013625}" type="presParOf" srcId="{3322DD8C-6A78-FD49-BE31-C5E8BF99CA85}" destId="{4DC5205D-6ECE-A646-A45E-39A7C1F9C10F}" srcOrd="0" destOrd="0" presId="urn:microsoft.com/office/officeart/2008/layout/VerticalCurvedList"/>
    <dgm:cxn modelId="{CB2F7974-9384-7D4E-BE29-91A280315ED0}" type="presParOf" srcId="{4DC5205D-6ECE-A646-A45E-39A7C1F9C10F}" destId="{A2957BF9-1F98-E349-8EC4-78734B6CA619}" srcOrd="0" destOrd="0" presId="urn:microsoft.com/office/officeart/2008/layout/VerticalCurvedList"/>
    <dgm:cxn modelId="{87414C4E-C1E0-C64F-9107-9D326A25CEEB}" type="presParOf" srcId="{A2957BF9-1F98-E349-8EC4-78734B6CA619}" destId="{A6CEE667-C5E4-5644-BA34-95B73A061355}" srcOrd="0" destOrd="0" presId="urn:microsoft.com/office/officeart/2008/layout/VerticalCurvedList"/>
    <dgm:cxn modelId="{6BCD9C56-BD6D-5444-AF02-73833A82CDFC}" type="presParOf" srcId="{A2957BF9-1F98-E349-8EC4-78734B6CA619}" destId="{C84512A1-FBFE-E144-B2C1-B0F112D9213B}" srcOrd="1" destOrd="0" presId="urn:microsoft.com/office/officeart/2008/layout/VerticalCurvedList"/>
    <dgm:cxn modelId="{CDD83FEC-00A3-284E-A8EF-8BADB5661CBC}" type="presParOf" srcId="{A2957BF9-1F98-E349-8EC4-78734B6CA619}" destId="{21AD00A4-7521-5348-834B-1847940FEA1A}" srcOrd="2" destOrd="0" presId="urn:microsoft.com/office/officeart/2008/layout/VerticalCurvedList"/>
    <dgm:cxn modelId="{EEE35D12-E684-3B4B-A8D1-074772E6CE63}" type="presParOf" srcId="{A2957BF9-1F98-E349-8EC4-78734B6CA619}" destId="{BE392B6C-F057-1041-96E1-7A87166C2573}" srcOrd="3" destOrd="0" presId="urn:microsoft.com/office/officeart/2008/layout/VerticalCurvedList"/>
    <dgm:cxn modelId="{2A604241-738F-C04F-BC85-D7B16F8D0D42}" type="presParOf" srcId="{4DC5205D-6ECE-A646-A45E-39A7C1F9C10F}" destId="{F5D906E4-2D1E-664C-A527-1C653032DCB9}" srcOrd="1" destOrd="0" presId="urn:microsoft.com/office/officeart/2008/layout/VerticalCurvedList"/>
    <dgm:cxn modelId="{F99F5C36-3664-C645-AD81-64D5D8DAC1F1}" type="presParOf" srcId="{4DC5205D-6ECE-A646-A45E-39A7C1F9C10F}" destId="{FAB2A285-1612-F84F-B7A8-A4C7C3D2B901}" srcOrd="2" destOrd="0" presId="urn:microsoft.com/office/officeart/2008/layout/VerticalCurvedList"/>
    <dgm:cxn modelId="{31F2F624-CFBB-2347-A2CA-3DDDC68D9933}" type="presParOf" srcId="{FAB2A285-1612-F84F-B7A8-A4C7C3D2B901}" destId="{B8A703D9-5038-3D45-8CF7-E6E7B2755FC6}" srcOrd="0" destOrd="0" presId="urn:microsoft.com/office/officeart/2008/layout/VerticalCurvedList"/>
    <dgm:cxn modelId="{41897CF6-F618-DE4D-B6C9-28B305FAEBC6}" type="presParOf" srcId="{4DC5205D-6ECE-A646-A45E-39A7C1F9C10F}" destId="{2FFF705E-3925-C54F-B6E0-34EBDCACC406}" srcOrd="3" destOrd="0" presId="urn:microsoft.com/office/officeart/2008/layout/VerticalCurvedList"/>
    <dgm:cxn modelId="{22ABFB44-904D-264D-BE6A-29DCEDD515B5}" type="presParOf" srcId="{4DC5205D-6ECE-A646-A45E-39A7C1F9C10F}" destId="{9CBF6F84-D353-2146-AA4A-7FEA8C98AB19}" srcOrd="4" destOrd="0" presId="urn:microsoft.com/office/officeart/2008/layout/VerticalCurvedList"/>
    <dgm:cxn modelId="{24FC0887-990F-CD49-9A0C-64134697F090}" type="presParOf" srcId="{9CBF6F84-D353-2146-AA4A-7FEA8C98AB19}" destId="{D27FD2E3-0106-E943-8666-4AA684EA63ED}" srcOrd="0" destOrd="0" presId="urn:microsoft.com/office/officeart/2008/layout/VerticalCurvedList"/>
    <dgm:cxn modelId="{69BF6667-74BB-D847-95F3-6191A0669DEB}" type="presParOf" srcId="{4DC5205D-6ECE-A646-A45E-39A7C1F9C10F}" destId="{61954A6D-4D1C-A344-AC27-088B07FF8AD8}" srcOrd="5" destOrd="0" presId="urn:microsoft.com/office/officeart/2008/layout/VerticalCurvedList"/>
    <dgm:cxn modelId="{547B4375-47D4-4041-BA03-2BCBD2235649}" type="presParOf" srcId="{4DC5205D-6ECE-A646-A45E-39A7C1F9C10F}" destId="{9F32FC28-24D6-3B4D-AB6A-D1BA63545CF4}" srcOrd="6" destOrd="0" presId="urn:microsoft.com/office/officeart/2008/layout/VerticalCurvedList"/>
    <dgm:cxn modelId="{7EBFF8D9-F7AD-C84A-A754-CA057A19CACF}" type="presParOf" srcId="{9F32FC28-24D6-3B4D-AB6A-D1BA63545CF4}" destId="{BA3C6C8D-573E-7A4E-8702-008FEEF22D0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4512A1-FBFE-E144-B2C1-B0F112D9213B}">
      <dsp:nvSpPr>
        <dsp:cNvPr id="0" name=""/>
        <dsp:cNvSpPr/>
      </dsp:nvSpPr>
      <dsp:spPr>
        <a:xfrm>
          <a:off x="-3868071" y="-593996"/>
          <a:ext cx="4610066" cy="4610066"/>
        </a:xfrm>
        <a:prstGeom prst="blockArc">
          <a:avLst>
            <a:gd name="adj1" fmla="val 18900000"/>
            <a:gd name="adj2" fmla="val 2700000"/>
            <a:gd name="adj3" fmla="val 469"/>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D906E4-2D1E-664C-A527-1C653032DCB9}">
      <dsp:nvSpPr>
        <dsp:cNvPr id="0" name=""/>
        <dsp:cNvSpPr/>
      </dsp:nvSpPr>
      <dsp:spPr>
        <a:xfrm>
          <a:off x="477160" y="342207"/>
          <a:ext cx="8088391" cy="68441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3254" tIns="55880" rIns="55880" bIns="55880" numCol="1" spcCol="1270" anchor="ctr" anchorCtr="0">
          <a:noAutofit/>
        </a:bodyPr>
        <a:lstStyle/>
        <a:p>
          <a:pPr marL="0" lvl="0" indent="0" algn="l" defTabSz="977900">
            <a:lnSpc>
              <a:spcPct val="90000"/>
            </a:lnSpc>
            <a:spcBef>
              <a:spcPct val="0"/>
            </a:spcBef>
            <a:spcAft>
              <a:spcPct val="35000"/>
            </a:spcAft>
            <a:buNone/>
          </a:pPr>
          <a:r>
            <a:rPr lang="en-ID" sz="2200" b="1" kern="1200" dirty="0">
              <a:latin typeface="+mn-lt"/>
              <a:ea typeface="Verdana" panose="020B0604030504040204" pitchFamily="34" charset="0"/>
              <a:cs typeface="Verdana" panose="020B0604030504040204" pitchFamily="34" charset="0"/>
            </a:rPr>
            <a:t>How the jurisprudence of Indonesia shaped up since it broke free of its former colonial masters.</a:t>
          </a:r>
          <a:endParaRPr lang="en-US" sz="2200" kern="1200" dirty="0">
            <a:latin typeface="+mn-lt"/>
            <a:ea typeface="Verdana" panose="020B0604030504040204" pitchFamily="34" charset="0"/>
            <a:cs typeface="Verdana" panose="020B0604030504040204" pitchFamily="34" charset="0"/>
          </a:endParaRPr>
        </a:p>
      </dsp:txBody>
      <dsp:txXfrm>
        <a:off x="477160" y="342207"/>
        <a:ext cx="8088391" cy="684414"/>
      </dsp:txXfrm>
    </dsp:sp>
    <dsp:sp modelId="{B8A703D9-5038-3D45-8CF7-E6E7B2755FC6}">
      <dsp:nvSpPr>
        <dsp:cNvPr id="0" name=""/>
        <dsp:cNvSpPr/>
      </dsp:nvSpPr>
      <dsp:spPr>
        <a:xfrm>
          <a:off x="49401" y="256655"/>
          <a:ext cx="855518" cy="855518"/>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FF705E-3925-C54F-B6E0-34EBDCACC406}">
      <dsp:nvSpPr>
        <dsp:cNvPr id="0" name=""/>
        <dsp:cNvSpPr/>
      </dsp:nvSpPr>
      <dsp:spPr>
        <a:xfrm>
          <a:off x="725945" y="1368829"/>
          <a:ext cx="7839606" cy="68441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3254" tIns="55880" rIns="55880" bIns="55880" numCol="1" spcCol="1270" anchor="ctr" anchorCtr="0">
          <a:noAutofit/>
        </a:bodyPr>
        <a:lstStyle/>
        <a:p>
          <a:pPr marL="0" lvl="0" indent="0" algn="l" defTabSz="977900">
            <a:lnSpc>
              <a:spcPct val="90000"/>
            </a:lnSpc>
            <a:spcBef>
              <a:spcPct val="0"/>
            </a:spcBef>
            <a:spcAft>
              <a:spcPct val="35000"/>
            </a:spcAft>
            <a:buNone/>
          </a:pPr>
          <a:r>
            <a:rPr lang="en-ID" sz="2200" b="1" kern="1200" dirty="0">
              <a:latin typeface="+mn-lt"/>
              <a:ea typeface="Verdana" panose="020B0604030504040204" pitchFamily="34" charset="0"/>
              <a:cs typeface="Verdana" panose="020B0604030504040204" pitchFamily="34" charset="0"/>
            </a:rPr>
            <a:t>The trends of development as Indonesia as a former colony found its own respective path.</a:t>
          </a:r>
          <a:endParaRPr lang="en-ID" sz="2200" kern="1200" dirty="0">
            <a:latin typeface="+mn-lt"/>
            <a:ea typeface="Verdana" panose="020B0604030504040204" pitchFamily="34" charset="0"/>
            <a:cs typeface="Verdana" panose="020B0604030504040204" pitchFamily="34" charset="0"/>
          </a:endParaRPr>
        </a:p>
      </dsp:txBody>
      <dsp:txXfrm>
        <a:off x="725945" y="1368829"/>
        <a:ext cx="7839606" cy="684414"/>
      </dsp:txXfrm>
    </dsp:sp>
    <dsp:sp modelId="{D27FD2E3-0106-E943-8666-4AA684EA63ED}">
      <dsp:nvSpPr>
        <dsp:cNvPr id="0" name=""/>
        <dsp:cNvSpPr/>
      </dsp:nvSpPr>
      <dsp:spPr>
        <a:xfrm>
          <a:off x="298185" y="1283277"/>
          <a:ext cx="855518" cy="855518"/>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954A6D-4D1C-A344-AC27-088B07FF8AD8}">
      <dsp:nvSpPr>
        <dsp:cNvPr id="0" name=""/>
        <dsp:cNvSpPr/>
      </dsp:nvSpPr>
      <dsp:spPr>
        <a:xfrm>
          <a:off x="477160" y="2395451"/>
          <a:ext cx="8088391" cy="68441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3254" tIns="55880" rIns="55880" bIns="55880" numCol="1" spcCol="1270" anchor="ctr" anchorCtr="0">
          <a:noAutofit/>
        </a:bodyPr>
        <a:lstStyle/>
        <a:p>
          <a:pPr marL="0" lvl="0" indent="0" algn="l" defTabSz="977900">
            <a:lnSpc>
              <a:spcPct val="90000"/>
            </a:lnSpc>
            <a:spcBef>
              <a:spcPct val="0"/>
            </a:spcBef>
            <a:spcAft>
              <a:spcPct val="35000"/>
            </a:spcAft>
            <a:buNone/>
          </a:pPr>
          <a:r>
            <a:rPr lang="en-ID" sz="2200" b="1" kern="1200" dirty="0">
              <a:latin typeface="+mn-lt"/>
              <a:ea typeface="Verdana" panose="020B0604030504040204" pitchFamily="34" charset="0"/>
              <a:cs typeface="Verdana" panose="020B0604030504040204" pitchFamily="34" charset="0"/>
            </a:rPr>
            <a:t>The treatment by Indonesian courts of western precedents and its implications on litigation practice.</a:t>
          </a:r>
          <a:endParaRPr lang="en-ID" sz="2200" kern="1200" dirty="0">
            <a:latin typeface="+mn-lt"/>
            <a:ea typeface="Verdana" panose="020B0604030504040204" pitchFamily="34" charset="0"/>
            <a:cs typeface="Verdana" panose="020B0604030504040204" pitchFamily="34" charset="0"/>
          </a:endParaRPr>
        </a:p>
      </dsp:txBody>
      <dsp:txXfrm>
        <a:off x="477160" y="2395451"/>
        <a:ext cx="8088391" cy="684414"/>
      </dsp:txXfrm>
    </dsp:sp>
    <dsp:sp modelId="{BA3C6C8D-573E-7A4E-8702-008FEEF22D01}">
      <dsp:nvSpPr>
        <dsp:cNvPr id="0" name=""/>
        <dsp:cNvSpPr/>
      </dsp:nvSpPr>
      <dsp:spPr>
        <a:xfrm>
          <a:off x="49401" y="2309899"/>
          <a:ext cx="855518" cy="855518"/>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274385" cy="3371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89579" y="1"/>
            <a:ext cx="4274385" cy="337165"/>
          </a:xfrm>
          <a:prstGeom prst="rect">
            <a:avLst/>
          </a:prstGeom>
        </p:spPr>
        <p:txBody>
          <a:bodyPr vert="horz" lIns="91440" tIns="45720" rIns="91440" bIns="45720" rtlCol="0"/>
          <a:lstStyle>
            <a:lvl1pPr algn="r">
              <a:defRPr sz="1200"/>
            </a:lvl1pPr>
          </a:lstStyle>
          <a:p>
            <a:fld id="{C99E01B1-4CA4-4A80-8B45-0051D4280B5C}" type="datetimeFigureOut">
              <a:rPr lang="en-US" smtClean="0"/>
              <a:pPr/>
              <a:t>8/29/2022</a:t>
            </a:fld>
            <a:endParaRPr lang="en-US"/>
          </a:p>
        </p:txBody>
      </p:sp>
      <p:sp>
        <p:nvSpPr>
          <p:cNvPr id="4" name="Footer Placeholder 3"/>
          <p:cNvSpPr>
            <a:spLocks noGrp="1"/>
          </p:cNvSpPr>
          <p:nvPr>
            <p:ph type="ftr" sz="quarter" idx="2"/>
          </p:nvPr>
        </p:nvSpPr>
        <p:spPr>
          <a:xfrm>
            <a:off x="1" y="6397522"/>
            <a:ext cx="4274385" cy="33716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89579" y="6397522"/>
            <a:ext cx="4274385" cy="337165"/>
          </a:xfrm>
          <a:prstGeom prst="rect">
            <a:avLst/>
          </a:prstGeom>
        </p:spPr>
        <p:txBody>
          <a:bodyPr vert="horz" lIns="91440" tIns="45720" rIns="91440" bIns="45720" rtlCol="0" anchor="b"/>
          <a:lstStyle>
            <a:lvl1pPr algn="r">
              <a:defRPr sz="1200"/>
            </a:lvl1pPr>
          </a:lstStyle>
          <a:p>
            <a:fld id="{38744571-039A-44D8-86DD-96A8A6ADC91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275402" cy="3367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id-ID"/>
          </a:p>
        </p:txBody>
      </p:sp>
      <p:sp>
        <p:nvSpPr>
          <p:cNvPr id="3" name="Date Placeholder 2"/>
          <p:cNvSpPr>
            <a:spLocks noGrp="1"/>
          </p:cNvSpPr>
          <p:nvPr>
            <p:ph type="dt" idx="1"/>
          </p:nvPr>
        </p:nvSpPr>
        <p:spPr>
          <a:xfrm>
            <a:off x="5588629" y="0"/>
            <a:ext cx="4275402" cy="3367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36E3205B-ED7D-4839-A194-FFCB3B3F6307}" type="datetimeFigureOut">
              <a:rPr lang="en-US"/>
              <a:pPr>
                <a:defRPr/>
              </a:pPr>
              <a:t>8/29/2022</a:t>
            </a:fld>
            <a:endParaRPr lang="en-US"/>
          </a:p>
        </p:txBody>
      </p:sp>
      <p:sp>
        <p:nvSpPr>
          <p:cNvPr id="4" name="Slide Image Placeholder 3"/>
          <p:cNvSpPr>
            <a:spLocks noGrp="1" noRot="1" noChangeAspect="1"/>
          </p:cNvSpPr>
          <p:nvPr>
            <p:ph type="sldImg" idx="2"/>
          </p:nvPr>
        </p:nvSpPr>
        <p:spPr>
          <a:xfrm>
            <a:off x="2687638" y="504825"/>
            <a:ext cx="4491037" cy="2525713"/>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986632" y="3199487"/>
            <a:ext cx="7893050" cy="3031094"/>
          </a:xfrm>
          <a:prstGeom prst="rect">
            <a:avLst/>
          </a:prstGeom>
        </p:spPr>
        <p:txBody>
          <a:bodyPr vert="horz"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6397806"/>
            <a:ext cx="4275402" cy="336788"/>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id-ID"/>
          </a:p>
        </p:txBody>
      </p:sp>
      <p:sp>
        <p:nvSpPr>
          <p:cNvPr id="7" name="Slide Number Placeholder 6"/>
          <p:cNvSpPr>
            <a:spLocks noGrp="1"/>
          </p:cNvSpPr>
          <p:nvPr>
            <p:ph type="sldNum" sz="quarter" idx="5"/>
          </p:nvPr>
        </p:nvSpPr>
        <p:spPr>
          <a:xfrm>
            <a:off x="5588629" y="6397806"/>
            <a:ext cx="4275402" cy="33678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F167CB72-01E5-4500-AE30-ADB1F20A27E9}" type="slidenum">
              <a:rPr lang="en-US"/>
              <a:pPr>
                <a:defRPr/>
              </a:pPr>
              <a:t>‹#›</a:t>
            </a:fld>
            <a:endParaRPr lang="en-US"/>
          </a:p>
        </p:txBody>
      </p:sp>
    </p:spTree>
    <p:extLst>
      <p:ext uri="{BB962C8B-B14F-4D97-AF65-F5344CB8AC3E}">
        <p14:creationId xmlns:p14="http://schemas.microsoft.com/office/powerpoint/2010/main" val="35069241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Rot="1" noChangeAspect="1" noTextEdit="1"/>
          </p:cNvSpPr>
          <p:nvPr>
            <p:ph type="sldImg"/>
          </p:nvPr>
        </p:nvSpPr>
        <p:spPr bwMode="auto">
          <a:noFill/>
          <a:ln>
            <a:solidFill>
              <a:srgbClr val="000000"/>
            </a:solidFill>
            <a:miter lim="800000"/>
            <a:headEnd/>
            <a:tailEnd/>
          </a:ln>
        </p:spPr>
      </p:sp>
      <p:sp>
        <p:nvSpPr>
          <p:cNvPr id="35843" name="Rectangle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id-ID" dirty="0"/>
          </a:p>
        </p:txBody>
      </p:sp>
      <p:sp>
        <p:nvSpPr>
          <p:cNvPr id="35844" name="Rectangle 3"/>
          <p:cNvSpPr>
            <a:spLocks noGrp="1"/>
          </p:cNvSpPr>
          <p:nvPr>
            <p:ph type="sldNum" sz="quarter" idx="5"/>
          </p:nvPr>
        </p:nvSpPr>
        <p:spPr bwMode="auto">
          <a:noFill/>
          <a:ln>
            <a:miter lim="800000"/>
            <a:headEnd/>
            <a:tailEnd/>
          </a:ln>
        </p:spPr>
        <p:txBody>
          <a:bodyPr/>
          <a:lstStyle/>
          <a:p>
            <a:fld id="{A4FCA89A-645B-4E43-9EC1-102A4A87CDA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67CB72-01E5-4500-AE30-ADB1F20A27E9}"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67CB72-01E5-4500-AE30-ADB1F20A27E9}" type="slidenum">
              <a:rPr lang="en-US" smtClean="0"/>
              <a:pPr>
                <a:defRPr/>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67CB72-01E5-4500-AE30-ADB1F20A27E9}" type="slidenum">
              <a:rPr lang="en-US" smtClean="0"/>
              <a:pPr>
                <a:defRPr/>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Please add a</a:t>
            </a:r>
            <a:r>
              <a:rPr lang="en-US" baseline="0" dirty="0"/>
              <a:t> brief explanations on each point (1 to 3 bullet points under each point) </a:t>
            </a:r>
            <a:endParaRPr lang="en-US" dirty="0"/>
          </a:p>
        </p:txBody>
      </p:sp>
      <p:sp>
        <p:nvSpPr>
          <p:cNvPr id="4" name="Slide Number Placeholder 3"/>
          <p:cNvSpPr>
            <a:spLocks noGrp="1"/>
          </p:cNvSpPr>
          <p:nvPr>
            <p:ph type="sldNum" sz="quarter" idx="10"/>
          </p:nvPr>
        </p:nvSpPr>
        <p:spPr/>
        <p:txBody>
          <a:bodyPr/>
          <a:lstStyle/>
          <a:p>
            <a:pPr>
              <a:defRPr/>
            </a:pPr>
            <a:fld id="{F167CB72-01E5-4500-AE30-ADB1F20A27E9}" type="slidenum">
              <a:rPr lang="en-US" smtClean="0"/>
              <a:pPr>
                <a:defRPr/>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67CB72-01E5-4500-AE30-ADB1F20A27E9}"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a:xfrm>
            <a:off x="0" y="4478338"/>
            <a:ext cx="9144000" cy="66516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id-ID">
              <a:solidFill>
                <a:srgbClr val="FFFFFF"/>
              </a:solidFill>
            </a:endParaRPr>
          </a:p>
        </p:txBody>
      </p:sp>
      <p:sp>
        <p:nvSpPr>
          <p:cNvPr id="5" name="Rectangle 4"/>
          <p:cNvSpPr/>
          <p:nvPr/>
        </p:nvSpPr>
        <p:spPr>
          <a:xfrm>
            <a:off x="-9525" y="4540250"/>
            <a:ext cx="2249488" cy="5349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id-ID">
              <a:solidFill>
                <a:srgbClr val="FFFFFF"/>
              </a:solidFill>
            </a:endParaRPr>
          </a:p>
        </p:txBody>
      </p:sp>
      <p:sp>
        <p:nvSpPr>
          <p:cNvPr id="6" name="Rectangle 5"/>
          <p:cNvSpPr/>
          <p:nvPr/>
        </p:nvSpPr>
        <p:spPr>
          <a:xfrm>
            <a:off x="2359025" y="4533900"/>
            <a:ext cx="6784975" cy="5334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id-ID">
              <a:solidFill>
                <a:srgbClr val="FFFFFF"/>
              </a:solidFill>
            </a:endParaRPr>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endParaRPr lang="en-US" dirty="0"/>
          </a:p>
        </p:txBody>
      </p:sp>
      <p:sp>
        <p:nvSpPr>
          <p:cNvPr id="12" name="Rectangle 11"/>
          <p:cNvSpPr>
            <a:spLocks noGrp="1"/>
          </p:cNvSpPr>
          <p:nvPr>
            <p:ph type="title"/>
          </p:nvPr>
        </p:nvSpPr>
        <p:spPr>
          <a:xfrm>
            <a:off x="2362200" y="2343150"/>
            <a:ext cx="6477000" cy="2038350"/>
          </a:xfrm>
        </p:spPr>
        <p:txBody>
          <a:bodyPr rtlCol="0"/>
          <a:lstStyle>
            <a:lvl1pPr>
              <a:defRPr cap="all" baseline="0"/>
            </a:lvl1pPr>
            <a:extLst/>
          </a:lstStyle>
          <a:p>
            <a:r>
              <a:rPr lang="en-US"/>
              <a:t>Click to edit Master title style</a:t>
            </a:r>
            <a:endParaRPr lang="en-US" dirty="0"/>
          </a:p>
        </p:txBody>
      </p:sp>
      <p:sp>
        <p:nvSpPr>
          <p:cNvPr id="7" name="Date Placeholder 27"/>
          <p:cNvSpPr>
            <a:spLocks noGrp="1"/>
          </p:cNvSpPr>
          <p:nvPr>
            <p:ph type="dt" sz="half" idx="10"/>
          </p:nvPr>
        </p:nvSpPr>
        <p:spPr>
          <a:xfrm>
            <a:off x="76200" y="4551363"/>
            <a:ext cx="2057400" cy="514350"/>
          </a:xfrm>
        </p:spPr>
        <p:txBody>
          <a:bodyPr>
            <a:noAutofit/>
          </a:bodyPr>
          <a:lstStyle>
            <a:lvl1pPr algn="ctr">
              <a:defRPr sz="2000">
                <a:solidFill>
                  <a:srgbClr val="FFFFFF"/>
                </a:solidFill>
              </a:defRPr>
            </a:lvl1pPr>
          </a:lstStyle>
          <a:p>
            <a:pPr>
              <a:defRPr/>
            </a:pPr>
            <a:fld id="{AD75F77C-9680-490F-A9F1-5981AF52804C}" type="datetime1">
              <a:rPr lang="en-US"/>
              <a:pPr>
                <a:defRPr/>
              </a:pPr>
              <a:t>8/29/2022</a:t>
            </a:fld>
            <a:endParaRPr lang="en-US"/>
          </a:p>
        </p:txBody>
      </p:sp>
      <p:sp>
        <p:nvSpPr>
          <p:cNvPr id="8" name="Footer Placeholder 16"/>
          <p:cNvSpPr>
            <a:spLocks noGrp="1"/>
          </p:cNvSpPr>
          <p:nvPr>
            <p:ph type="ftr" sz="quarter" idx="11"/>
          </p:nvPr>
        </p:nvSpPr>
        <p:spPr>
          <a:xfrm>
            <a:off x="2085975" y="177800"/>
            <a:ext cx="5867400" cy="273050"/>
          </a:xfrm>
        </p:spPr>
        <p:txBody>
          <a:bodyPr/>
          <a:lstStyle>
            <a:lvl1pPr>
              <a:defRPr/>
            </a:lvl1pPr>
          </a:lstStyle>
          <a:p>
            <a:pPr>
              <a:defRPr/>
            </a:pPr>
            <a:endParaRPr lang="id-ID"/>
          </a:p>
        </p:txBody>
      </p:sp>
      <p:sp>
        <p:nvSpPr>
          <p:cNvPr id="10"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lstStyle>
          <a:p>
            <a:pPr>
              <a:defRPr/>
            </a:pPr>
            <a:fld id="{28D29428-4530-4573-A472-F770B3954D2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endParaRPr lang="en-US" dirty="0"/>
          </a:p>
        </p:txBody>
      </p:sp>
      <p:sp>
        <p:nvSpPr>
          <p:cNvPr id="7" name="Rectangle 6"/>
          <p:cNvSpPr>
            <a:spLocks noGrp="1"/>
          </p:cNvSpPr>
          <p:nvPr>
            <p:ph sz="quarter" idx="13"/>
          </p:nvPr>
        </p:nvSpPr>
        <p:spPr>
          <a:xfrm>
            <a:off x="609600" y="1352550"/>
            <a:ext cx="8153400" cy="3276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4"/>
          </p:nvPr>
        </p:nvSpPr>
        <p:spPr/>
        <p:txBody>
          <a:bodyPr/>
          <a:lstStyle>
            <a:lvl1pPr>
              <a:defRPr/>
            </a:lvl1pPr>
          </a:lstStyle>
          <a:p>
            <a:pPr>
              <a:defRPr/>
            </a:pPr>
            <a:fld id="{E5180197-5190-4F3C-BF00-4F8DF527A131}" type="datetime1">
              <a:rPr lang="en-US"/>
              <a:pPr>
                <a:defRPr/>
              </a:pPr>
              <a:t>8/29/2022</a:t>
            </a:fld>
            <a:endParaRPr lang="en-US"/>
          </a:p>
        </p:txBody>
      </p:sp>
      <p:sp>
        <p:nvSpPr>
          <p:cNvPr id="5" name="Footer Placeholder 2"/>
          <p:cNvSpPr>
            <a:spLocks noGrp="1"/>
          </p:cNvSpPr>
          <p:nvPr>
            <p:ph type="ftr" sz="quarter" idx="15"/>
          </p:nvPr>
        </p:nvSpPr>
        <p:spPr/>
        <p:txBody>
          <a:bodyPr/>
          <a:lstStyle>
            <a:lvl1pPr>
              <a:defRPr/>
            </a:lvl1pPr>
          </a:lstStyle>
          <a:p>
            <a:pPr>
              <a:defRPr/>
            </a:pPr>
            <a:endParaRPr lang="id-ID"/>
          </a:p>
        </p:txBody>
      </p:sp>
      <p:sp>
        <p:nvSpPr>
          <p:cNvPr id="6" name="Slide Number Placeholder 22"/>
          <p:cNvSpPr>
            <a:spLocks noGrp="1"/>
          </p:cNvSpPr>
          <p:nvPr>
            <p:ph type="sldNum" sz="quarter" idx="16"/>
          </p:nvPr>
        </p:nvSpPr>
        <p:spPr/>
        <p:txBody>
          <a:bodyPr/>
          <a:lstStyle>
            <a:lvl1pPr>
              <a:defRPr/>
            </a:lvl1pPr>
          </a:lstStyle>
          <a:p>
            <a:pPr>
              <a:defRPr/>
            </a:pPr>
            <a:fld id="{355D380C-486A-4EED-8E33-2ACF9F8878DA}" type="slidenum">
              <a:rPr lang="en-US"/>
              <a:pPr>
                <a:defRPr/>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id-ID">
              <a:solidFill>
                <a:srgbClr val="FFFFFF"/>
              </a:solidFill>
            </a:endParaRPr>
          </a:p>
        </p:txBody>
      </p:sp>
      <p:sp>
        <p:nvSpPr>
          <p:cNvPr id="5" name="Rectangle 4"/>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id-ID">
              <a:solidFill>
                <a:srgbClr val="FFFFFF"/>
              </a:solidFill>
            </a:endParaRPr>
          </a:p>
        </p:txBody>
      </p:sp>
      <p:sp>
        <p:nvSpPr>
          <p:cNvPr id="6" name="Rectangle 5"/>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id-ID">
              <a:solidFill>
                <a:srgbClr val="FFFFFF"/>
              </a:solidFill>
            </a:endParaRPr>
          </a:p>
        </p:txBody>
      </p:sp>
      <p:sp>
        <p:nvSpPr>
          <p:cNvPr id="3" name="Text Placeholder 2"/>
          <p:cNvSpPr>
            <a:spLocks noGrp="1"/>
          </p:cNvSpPr>
          <p:nvPr>
            <p:ph type="body" idx="1"/>
          </p:nvPr>
        </p:nvSpPr>
        <p:spPr>
          <a:xfrm>
            <a:off x="1371600" y="2057400"/>
            <a:ext cx="7123113" cy="1254919"/>
          </a:xfrm>
        </p:spPr>
        <p:txBody>
          <a:bodyPr/>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2" name="Title 1"/>
          <p:cNvSpPr>
            <a:spLocks noGrp="1"/>
          </p:cNvSpPr>
          <p:nvPr>
            <p:ph type="title"/>
          </p:nvPr>
        </p:nvSpPr>
        <p:spPr>
          <a:xfrm>
            <a:off x="1371600" y="1200150"/>
            <a:ext cx="7620000" cy="742950"/>
          </a:xfrm>
        </p:spPr>
        <p:txBody>
          <a:bodyPr/>
          <a:lstStyle>
            <a:lvl1pPr algn="l">
              <a:buNone/>
              <a:defRPr sz="4400" b="0" cap="none">
                <a:solidFill>
                  <a:srgbClr val="FFFFFF"/>
                </a:solidFill>
              </a:defRPr>
            </a:lvl1pPr>
            <a:extLst/>
          </a:lstStyle>
          <a:p>
            <a:r>
              <a:rPr lang="en-US"/>
              <a:t>Click to edit Master title style</a:t>
            </a:r>
            <a:endParaRPr lang="en-US" dirty="0"/>
          </a:p>
        </p:txBody>
      </p:sp>
      <p:sp>
        <p:nvSpPr>
          <p:cNvPr id="7" name="Date Placeholder 11"/>
          <p:cNvSpPr>
            <a:spLocks noGrp="1"/>
          </p:cNvSpPr>
          <p:nvPr>
            <p:ph type="dt" sz="half" idx="10"/>
          </p:nvPr>
        </p:nvSpPr>
        <p:spPr/>
        <p:txBody>
          <a:bodyPr/>
          <a:lstStyle>
            <a:lvl1pPr>
              <a:defRPr/>
            </a:lvl1pPr>
          </a:lstStyle>
          <a:p>
            <a:pPr>
              <a:defRPr/>
            </a:pPr>
            <a:fld id="{37D5A331-331F-4871-A0BD-D405C2E2A4BE}" type="datetime1">
              <a:rPr lang="en-US"/>
              <a:pPr>
                <a:defRPr/>
              </a:pPr>
              <a:t>8/29/2022</a:t>
            </a:fld>
            <a:endParaRPr lang="en-US"/>
          </a:p>
        </p:txBody>
      </p:sp>
      <p:sp>
        <p:nvSpPr>
          <p:cNvPr id="8" name="Slide Number Placeholder 12"/>
          <p:cNvSpPr>
            <a:spLocks noGrp="1"/>
          </p:cNvSpPr>
          <p:nvPr>
            <p:ph type="sldNum" sz="quarter" idx="11"/>
          </p:nvPr>
        </p:nvSpPr>
        <p:spPr>
          <a:xfrm>
            <a:off x="0" y="1314450"/>
            <a:ext cx="1295400" cy="527050"/>
          </a:xfrm>
        </p:spPr>
        <p:txBody>
          <a:bodyPr>
            <a:noAutofit/>
          </a:bodyPr>
          <a:lstStyle>
            <a:lvl1pPr>
              <a:defRPr sz="2400"/>
            </a:lvl1pPr>
          </a:lstStyle>
          <a:p>
            <a:pPr>
              <a:defRPr/>
            </a:pPr>
            <a:fld id="{593B7C27-CB08-45F8-A837-384727BBBEC0}"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id-ID"/>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13"/>
          <p:cNvSpPr>
            <a:spLocks noGrp="1"/>
          </p:cNvSpPr>
          <p:nvPr>
            <p:ph type="dt" sz="half" idx="15"/>
          </p:nvPr>
        </p:nvSpPr>
        <p:spPr/>
        <p:txBody>
          <a:bodyPr/>
          <a:lstStyle>
            <a:lvl1pPr>
              <a:defRPr/>
            </a:lvl1pPr>
          </a:lstStyle>
          <a:p>
            <a:pPr>
              <a:defRPr/>
            </a:pPr>
            <a:fld id="{3E33F319-D912-4814-80DD-855346FA8FE1}" type="datetime1">
              <a:rPr lang="en-US"/>
              <a:pPr>
                <a:defRPr/>
              </a:pPr>
              <a:t>8/29/2022</a:t>
            </a:fld>
            <a:endParaRPr lang="en-US"/>
          </a:p>
        </p:txBody>
      </p:sp>
      <p:sp>
        <p:nvSpPr>
          <p:cNvPr id="6" name="Footer Placeholder 2"/>
          <p:cNvSpPr>
            <a:spLocks noGrp="1"/>
          </p:cNvSpPr>
          <p:nvPr>
            <p:ph type="ftr" sz="quarter" idx="16"/>
          </p:nvPr>
        </p:nvSpPr>
        <p:spPr/>
        <p:txBody>
          <a:bodyPr/>
          <a:lstStyle>
            <a:lvl1pPr>
              <a:defRPr/>
            </a:lvl1pPr>
          </a:lstStyle>
          <a:p>
            <a:pPr>
              <a:defRPr/>
            </a:pPr>
            <a:endParaRPr lang="id-ID"/>
          </a:p>
        </p:txBody>
      </p:sp>
      <p:sp>
        <p:nvSpPr>
          <p:cNvPr id="7" name="Slide Number Placeholder 22"/>
          <p:cNvSpPr>
            <a:spLocks noGrp="1"/>
          </p:cNvSpPr>
          <p:nvPr>
            <p:ph type="sldNum" sz="quarter" idx="17"/>
          </p:nvPr>
        </p:nvSpPr>
        <p:spPr/>
        <p:txBody>
          <a:bodyPr/>
          <a:lstStyle>
            <a:lvl1pPr>
              <a:defRPr/>
            </a:lvl1pPr>
          </a:lstStyle>
          <a:p>
            <a:pPr>
              <a:defRPr/>
            </a:pPr>
            <a:fld id="{473C981C-D5E4-4914-A52C-03063D4B9189}" type="slidenum">
              <a:rPr lang="en-US"/>
              <a:pPr>
                <a:defRPr/>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lstStyle>
            <a:lvl1pPr>
              <a:defRPr/>
            </a:lvl1pPr>
            <a:extLst/>
          </a:lstStyle>
          <a:p>
            <a:r>
              <a:rPr lang="en-US"/>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a:t>Click to edit Master text styles</a:t>
            </a:r>
          </a:p>
        </p:txBody>
      </p:sp>
      <p:sp>
        <p:nvSpPr>
          <p:cNvPr id="7" name="Date Placeholder 13"/>
          <p:cNvSpPr>
            <a:spLocks noGrp="1"/>
          </p:cNvSpPr>
          <p:nvPr>
            <p:ph type="dt" sz="half" idx="20"/>
          </p:nvPr>
        </p:nvSpPr>
        <p:spPr/>
        <p:txBody>
          <a:bodyPr/>
          <a:lstStyle>
            <a:lvl1pPr>
              <a:defRPr/>
            </a:lvl1pPr>
          </a:lstStyle>
          <a:p>
            <a:pPr>
              <a:defRPr/>
            </a:pPr>
            <a:fld id="{EF998ECA-3792-4DA4-8AAF-74A4D6B31D73}" type="datetime1">
              <a:rPr lang="en-US"/>
              <a:pPr>
                <a:defRPr/>
              </a:pPr>
              <a:t>8/29/2022</a:t>
            </a:fld>
            <a:endParaRPr lang="en-US"/>
          </a:p>
        </p:txBody>
      </p:sp>
      <p:sp>
        <p:nvSpPr>
          <p:cNvPr id="8" name="Footer Placeholder 2"/>
          <p:cNvSpPr>
            <a:spLocks noGrp="1"/>
          </p:cNvSpPr>
          <p:nvPr>
            <p:ph type="ftr" sz="quarter" idx="21"/>
          </p:nvPr>
        </p:nvSpPr>
        <p:spPr/>
        <p:txBody>
          <a:bodyPr/>
          <a:lstStyle>
            <a:lvl1pPr>
              <a:defRPr/>
            </a:lvl1pPr>
          </a:lstStyle>
          <a:p>
            <a:pPr>
              <a:defRPr/>
            </a:pPr>
            <a:endParaRPr lang="id-ID"/>
          </a:p>
        </p:txBody>
      </p:sp>
      <p:sp>
        <p:nvSpPr>
          <p:cNvPr id="9" name="Slide Number Placeholder 22"/>
          <p:cNvSpPr>
            <a:spLocks noGrp="1"/>
          </p:cNvSpPr>
          <p:nvPr>
            <p:ph type="sldNum" sz="quarter" idx="22"/>
          </p:nvPr>
        </p:nvSpPr>
        <p:spPr/>
        <p:txBody>
          <a:bodyPr/>
          <a:lstStyle>
            <a:lvl1pPr>
              <a:defRPr/>
            </a:lvl1pPr>
          </a:lstStyle>
          <a:p>
            <a:pPr>
              <a:defRPr/>
            </a:pPr>
            <a:fld id="{E39E4164-3F74-4C96-9B5C-1409003F3AA2}" type="slidenum">
              <a:rPr lang="en-US"/>
              <a:pPr>
                <a:defRPr/>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13"/>
          <p:cNvSpPr>
            <a:spLocks noGrp="1"/>
          </p:cNvSpPr>
          <p:nvPr>
            <p:ph type="dt" sz="half" idx="10"/>
          </p:nvPr>
        </p:nvSpPr>
        <p:spPr/>
        <p:txBody>
          <a:bodyPr/>
          <a:lstStyle>
            <a:lvl1pPr>
              <a:defRPr/>
            </a:lvl1pPr>
          </a:lstStyle>
          <a:p>
            <a:pPr>
              <a:defRPr/>
            </a:pPr>
            <a:fld id="{5C73C5EC-6228-45BB-8E7E-D3DFD444AC38}" type="datetime1">
              <a:rPr lang="en-US"/>
              <a:pPr>
                <a:defRPr/>
              </a:pPr>
              <a:t>8/29/2022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id-ID"/>
          </a:p>
        </p:txBody>
      </p:sp>
      <p:sp>
        <p:nvSpPr>
          <p:cNvPr id="5" name="Slide Number Placeholder 22"/>
          <p:cNvSpPr>
            <a:spLocks noGrp="1"/>
          </p:cNvSpPr>
          <p:nvPr>
            <p:ph type="sldNum" sz="quarter" idx="12"/>
          </p:nvPr>
        </p:nvSpPr>
        <p:spPr/>
        <p:txBody>
          <a:bodyPr/>
          <a:lstStyle>
            <a:lvl1pPr>
              <a:defRPr/>
            </a:lvl1pPr>
          </a:lstStyle>
          <a:p>
            <a:pPr>
              <a:defRPr/>
            </a:pPr>
            <a:fld id="{900EAD2D-FE6E-4684-A613-99774276A613}" type="slidenum">
              <a:rPr lang="en-US"/>
              <a:pPr>
                <a:defRPr/>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5F4E445-0F78-4495-9DB0-6D397B369579}" type="datetime1">
              <a:rPr lang="en-US"/>
              <a:pPr>
                <a:defRPr/>
              </a:pPr>
              <a:t>8/29/2022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lstStyle>
          <a:p>
            <a:pPr>
              <a:defRPr/>
            </a:pPr>
            <a:fld id="{9B2CE3DD-9F4A-4F68-9376-0D80CB6A7835}" type="slidenum">
              <a:rPr lang="en-US"/>
              <a:pPr>
                <a:defRPr/>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lstStyle>
            <a:lvl1pPr algn="l">
              <a:buNone/>
              <a:defRPr sz="4200" b="0"/>
            </a:lvl1pPr>
            <a:extLst/>
          </a:lstStyle>
          <a:p>
            <a:r>
              <a:rPr lang="en-US"/>
              <a:t>Click to edit Master title style</a:t>
            </a:r>
            <a:endParaRPr lang="en-US" dirty="0"/>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9" name="Content Placeholder 8"/>
          <p:cNvSpPr>
            <a:spLocks noGrp="1"/>
          </p:cNvSpPr>
          <p:nvPr>
            <p:ph sz="quarter" idx="13"/>
          </p:nvPr>
        </p:nvSpPr>
        <p:spPr>
          <a:xfrm>
            <a:off x="2362200" y="1428750"/>
            <a:ext cx="64008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13"/>
          <p:cNvSpPr>
            <a:spLocks noGrp="1"/>
          </p:cNvSpPr>
          <p:nvPr>
            <p:ph type="dt" sz="half" idx="14"/>
          </p:nvPr>
        </p:nvSpPr>
        <p:spPr/>
        <p:txBody>
          <a:bodyPr/>
          <a:lstStyle>
            <a:lvl1pPr>
              <a:defRPr/>
            </a:lvl1pPr>
          </a:lstStyle>
          <a:p>
            <a:pPr>
              <a:defRPr/>
            </a:pPr>
            <a:fld id="{3854AA2C-138F-42A8-9433-D05A228A7139}" type="datetime1">
              <a:rPr lang="en-US"/>
              <a:pPr>
                <a:defRPr/>
              </a:pPr>
              <a:t>8/29/2022</a:t>
            </a:fld>
            <a:endParaRPr lang="en-US"/>
          </a:p>
        </p:txBody>
      </p:sp>
      <p:sp>
        <p:nvSpPr>
          <p:cNvPr id="6" name="Footer Placeholder 2"/>
          <p:cNvSpPr>
            <a:spLocks noGrp="1"/>
          </p:cNvSpPr>
          <p:nvPr>
            <p:ph type="ftr" sz="quarter" idx="15"/>
          </p:nvPr>
        </p:nvSpPr>
        <p:spPr/>
        <p:txBody>
          <a:bodyPr/>
          <a:lstStyle>
            <a:lvl1pPr>
              <a:defRPr/>
            </a:lvl1pPr>
          </a:lstStyle>
          <a:p>
            <a:pPr>
              <a:defRPr/>
            </a:pPr>
            <a:endParaRPr lang="id-ID"/>
          </a:p>
        </p:txBody>
      </p:sp>
      <p:sp>
        <p:nvSpPr>
          <p:cNvPr id="7" name="Slide Number Placeholder 22"/>
          <p:cNvSpPr>
            <a:spLocks noGrp="1"/>
          </p:cNvSpPr>
          <p:nvPr>
            <p:ph type="sldNum" sz="quarter" idx="16"/>
          </p:nvPr>
        </p:nvSpPr>
        <p:spPr/>
        <p:txBody>
          <a:bodyPr/>
          <a:lstStyle>
            <a:lvl1pPr>
              <a:defRPr/>
            </a:lvl1pPr>
          </a:lstStyle>
          <a:p>
            <a:pPr>
              <a:defRPr/>
            </a:pPr>
            <a:fld id="{03FBEB13-60F7-48F0-9C59-A3ADC9DEC4A7}" type="slidenum">
              <a:rPr lang="en-US"/>
              <a:pPr>
                <a:defRPr/>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9525" y="3429000"/>
            <a:ext cx="9144000" cy="66516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id-ID">
              <a:solidFill>
                <a:srgbClr val="FFFFFF"/>
              </a:solidFill>
            </a:endParaRPr>
          </a:p>
        </p:txBody>
      </p:sp>
      <p:sp>
        <p:nvSpPr>
          <p:cNvPr id="6" name="Rectangle 5"/>
          <p:cNvSpPr/>
          <p:nvPr/>
        </p:nvSpPr>
        <p:spPr>
          <a:xfrm>
            <a:off x="-9525" y="3497263"/>
            <a:ext cx="1463675" cy="5349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id-ID">
              <a:solidFill>
                <a:srgbClr val="FFFFFF"/>
              </a:solidFill>
            </a:endParaRPr>
          </a:p>
        </p:txBody>
      </p:sp>
      <p:sp>
        <p:nvSpPr>
          <p:cNvPr id="7" name="Rectangle 6"/>
          <p:cNvSpPr/>
          <p:nvPr/>
        </p:nvSpPr>
        <p:spPr>
          <a:xfrm>
            <a:off x="1544638" y="3490913"/>
            <a:ext cx="7589837" cy="53498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id-ID">
              <a:solidFill>
                <a:srgbClr val="FFFFFF"/>
              </a:solidFill>
            </a:endParaRPr>
          </a:p>
        </p:txBody>
      </p:sp>
      <p:sp>
        <p:nvSpPr>
          <p:cNvPr id="8" name="Rectangle 7"/>
          <p:cNvSpPr/>
          <p:nvPr/>
        </p:nvSpPr>
        <p:spPr>
          <a:xfrm>
            <a:off x="1447800" y="0"/>
            <a:ext cx="100013" cy="51498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id-ID">
              <a:solidFill>
                <a:srgbClr val="FFFFFF"/>
              </a:solidFill>
            </a:endParaRPr>
          </a:p>
        </p:txBody>
      </p:sp>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normAutofit/>
          </a:bodyPr>
          <a:lstStyle>
            <a:lvl1pPr>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a:t>Click to edit Master text styles</a:t>
            </a:r>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a:t>Click to edit Master title style</a:t>
            </a:r>
            <a:endParaRPr lang="en-US" dirty="0"/>
          </a:p>
        </p:txBody>
      </p:sp>
      <p:sp>
        <p:nvSpPr>
          <p:cNvPr id="9" name="Date Placeholder 11"/>
          <p:cNvSpPr>
            <a:spLocks noGrp="1"/>
          </p:cNvSpPr>
          <p:nvPr>
            <p:ph type="dt" sz="half" idx="10"/>
          </p:nvPr>
        </p:nvSpPr>
        <p:spPr>
          <a:xfrm>
            <a:off x="6248400" y="4686300"/>
            <a:ext cx="2667000" cy="274638"/>
          </a:xfrm>
        </p:spPr>
        <p:txBody>
          <a:bodyPr/>
          <a:lstStyle>
            <a:lvl1pPr>
              <a:defRPr/>
            </a:lvl1pPr>
          </a:lstStyle>
          <a:p>
            <a:pPr>
              <a:defRPr/>
            </a:pPr>
            <a:fld id="{44EA63FF-E9A1-49C0-AE99-48DFE33F9822}" type="datetime1">
              <a:rPr lang="en-US"/>
              <a:pPr>
                <a:defRPr/>
              </a:pPr>
              <a:t>8/29/2022</a:t>
            </a:fld>
            <a:endParaRPr lang="en-US"/>
          </a:p>
        </p:txBody>
      </p:sp>
      <p:sp>
        <p:nvSpPr>
          <p:cNvPr id="10" name="Slide Number Placeholder 12"/>
          <p:cNvSpPr>
            <a:spLocks noGrp="1"/>
          </p:cNvSpPr>
          <p:nvPr>
            <p:ph type="sldNum" sz="quarter" idx="11"/>
          </p:nvPr>
        </p:nvSpPr>
        <p:spPr>
          <a:xfrm>
            <a:off x="0" y="3500438"/>
            <a:ext cx="1447800" cy="498475"/>
          </a:xfrm>
        </p:spPr>
        <p:txBody>
          <a:bodyPr/>
          <a:lstStyle>
            <a:lvl1pPr>
              <a:defRPr sz="2800"/>
            </a:lvl1pPr>
          </a:lstStyle>
          <a:p>
            <a:pPr>
              <a:defRPr/>
            </a:pPr>
            <a:fld id="{B7D9414D-27C9-47CC-A5C7-D0E650DFEE85}" type="slidenum">
              <a:rPr lang="en-US"/>
              <a:pPr>
                <a:defRPr/>
              </a:pPr>
              <a:t>‹#›</a:t>
            </a:fld>
            <a:endParaRPr lang="en-US"/>
          </a:p>
        </p:txBody>
      </p:sp>
      <p:sp>
        <p:nvSpPr>
          <p:cNvPr id="11" name="Footer Placeholder 13"/>
          <p:cNvSpPr>
            <a:spLocks noGrp="1"/>
          </p:cNvSpPr>
          <p:nvPr>
            <p:ph type="ftr" sz="quarter" idx="12"/>
          </p:nvPr>
        </p:nvSpPr>
        <p:spPr>
          <a:xfrm>
            <a:off x="1600200" y="4686300"/>
            <a:ext cx="4572000" cy="273050"/>
          </a:xfrm>
        </p:spPr>
        <p:txBody>
          <a:bodyPr/>
          <a:lstStyle>
            <a:lvl1pPr>
              <a:defRPr/>
            </a:lvl1pPr>
          </a:lstStyle>
          <a:p>
            <a:pPr>
              <a:defRPr/>
            </a:pPr>
            <a:endParaRPr lang="id-ID"/>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612775" y="1352550"/>
            <a:ext cx="8153400" cy="3241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096000" y="4686300"/>
            <a:ext cx="2667000" cy="274638"/>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Tw Cen MT" pitchFamily="34" charset="0"/>
              </a:defRPr>
            </a:lvl1pPr>
          </a:lstStyle>
          <a:p>
            <a:pPr>
              <a:defRPr/>
            </a:pPr>
            <a:fld id="{AAC03DC8-81B2-4118-B8C5-C79D7A448919}" type="datetime1">
              <a:rPr lang="en-US"/>
              <a:pPr>
                <a:defRPr/>
              </a:pPr>
              <a:t>8/29/2022</a:t>
            </a:fld>
            <a:endParaRPr lang="en-US"/>
          </a:p>
        </p:txBody>
      </p:sp>
      <p:sp>
        <p:nvSpPr>
          <p:cNvPr id="3" name="Footer Placeholder 2"/>
          <p:cNvSpPr>
            <a:spLocks noGrp="1"/>
          </p:cNvSpPr>
          <p:nvPr>
            <p:ph type="ftr" sz="quarter" idx="3"/>
          </p:nvPr>
        </p:nvSpPr>
        <p:spPr>
          <a:xfrm>
            <a:off x="609600" y="4686300"/>
            <a:ext cx="5421313" cy="273050"/>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latin typeface="Tw Cen MT" pitchFamily="34" charset="0"/>
              </a:defRPr>
            </a:lvl1pPr>
          </a:lstStyle>
          <a:p>
            <a:pPr>
              <a:defRPr/>
            </a:pPr>
            <a:endParaRPr lang="id-ID"/>
          </a:p>
        </p:txBody>
      </p:sp>
      <p:sp>
        <p:nvSpPr>
          <p:cNvPr id="7" name="Rectangle 6"/>
          <p:cNvSpPr/>
          <p:nvPr/>
        </p:nvSpPr>
        <p:spPr>
          <a:xfrm>
            <a:off x="0" y="1095375"/>
            <a:ext cx="9144000" cy="2397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id-ID">
              <a:solidFill>
                <a:srgbClr val="FFFFFF"/>
              </a:solidFill>
            </a:endParaRPr>
          </a:p>
        </p:txBody>
      </p:sp>
      <p:sp>
        <p:nvSpPr>
          <p:cNvPr id="8" name="Rectangle 7"/>
          <p:cNvSpPr/>
          <p:nvPr/>
        </p:nvSpPr>
        <p:spPr>
          <a:xfrm>
            <a:off x="0" y="1128713"/>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id-ID">
              <a:solidFill>
                <a:srgbClr val="FFFFFF"/>
              </a:solidFill>
            </a:endParaRPr>
          </a:p>
        </p:txBody>
      </p:sp>
      <p:sp>
        <p:nvSpPr>
          <p:cNvPr id="9" name="Rectangle 8"/>
          <p:cNvSpPr/>
          <p:nvPr/>
        </p:nvSpPr>
        <p:spPr>
          <a:xfrm>
            <a:off x="590550" y="1128713"/>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id-ID">
              <a:solidFill>
                <a:srgbClr val="FFFFFF"/>
              </a:solidFill>
            </a:endParaRPr>
          </a:p>
        </p:txBody>
      </p:sp>
      <p:sp>
        <p:nvSpPr>
          <p:cNvPr id="23" name="Slide Number Placeholder 22"/>
          <p:cNvSpPr>
            <a:spLocks noGrp="1"/>
          </p:cNvSpPr>
          <p:nvPr>
            <p:ph type="sldNum" sz="quarter" idx="4"/>
          </p:nvPr>
        </p:nvSpPr>
        <p:spPr>
          <a:xfrm>
            <a:off x="0" y="1123950"/>
            <a:ext cx="533400" cy="182563"/>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pitchFamily="34" charset="0"/>
              </a:defRPr>
            </a:lvl1pPr>
          </a:lstStyle>
          <a:p>
            <a:pPr>
              <a:defRPr/>
            </a:pPr>
            <a:fld id="{07F66842-62B5-4B62-831B-702FE5A0875B}" type="slidenum">
              <a:rPr lang="en-US"/>
              <a:pPr>
                <a:defRPr/>
              </a:pPr>
              <a:t>‹#›</a:t>
            </a:fld>
            <a:endParaRPr lang="en-US"/>
          </a:p>
        </p:txBody>
      </p:sp>
      <p:sp>
        <p:nvSpPr>
          <p:cNvPr id="1033" name="Title Placeholder 21"/>
          <p:cNvSpPr>
            <a:spLocks noGrp="1"/>
          </p:cNvSpPr>
          <p:nvPr>
            <p:ph type="title"/>
          </p:nvPr>
        </p:nvSpPr>
        <p:spPr bwMode="auto">
          <a:xfrm>
            <a:off x="609600" y="117475"/>
            <a:ext cx="8153400" cy="1006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896" r:id="rId1"/>
    <p:sldLayoutId id="2147483891" r:id="rId2"/>
    <p:sldLayoutId id="2147483897" r:id="rId3"/>
    <p:sldLayoutId id="2147483892" r:id="rId4"/>
    <p:sldLayoutId id="2147483893" r:id="rId5"/>
    <p:sldLayoutId id="2147483894" r:id="rId6"/>
    <p:sldLayoutId id="2147483898" r:id="rId7"/>
    <p:sldLayoutId id="2147483895" r:id="rId8"/>
    <p:sldLayoutId id="2147483899" r:id="rId9"/>
  </p:sldLayoutIdLst>
  <p:transition>
    <p:dissolve/>
  </p:transition>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w Cen MT" pitchFamily="34" charset="0"/>
        </a:defRPr>
      </a:lvl2pPr>
      <a:lvl3pPr algn="l" rtl="0" eaLnBrk="0" fontAlgn="base" hangingPunct="0">
        <a:spcBef>
          <a:spcPct val="0"/>
        </a:spcBef>
        <a:spcAft>
          <a:spcPct val="0"/>
        </a:spcAft>
        <a:defRPr sz="4200">
          <a:solidFill>
            <a:schemeClr val="tx2"/>
          </a:solidFill>
          <a:latin typeface="Tw Cen MT" pitchFamily="34" charset="0"/>
        </a:defRPr>
      </a:lvl3pPr>
      <a:lvl4pPr algn="l" rtl="0" eaLnBrk="0" fontAlgn="base" hangingPunct="0">
        <a:spcBef>
          <a:spcPct val="0"/>
        </a:spcBef>
        <a:spcAft>
          <a:spcPct val="0"/>
        </a:spcAft>
        <a:defRPr sz="4200">
          <a:solidFill>
            <a:schemeClr val="tx2"/>
          </a:solidFill>
          <a:latin typeface="Tw Cen MT" pitchFamily="34" charset="0"/>
        </a:defRPr>
      </a:lvl4pPr>
      <a:lvl5pPr algn="l" rtl="0" eaLnBrk="0" fontAlgn="base" hangingPunct="0">
        <a:spcBef>
          <a:spcPct val="0"/>
        </a:spcBef>
        <a:spcAft>
          <a:spcPct val="0"/>
        </a:spcAft>
        <a:defRPr sz="4200">
          <a:solidFill>
            <a:schemeClr val="tx2"/>
          </a:solidFill>
          <a:latin typeface="Tw Cen MT" pitchFamily="34" charset="0"/>
        </a:defRPr>
      </a:lvl5pPr>
      <a:lvl6pPr marL="457200" algn="l" rtl="0" fontAlgn="base">
        <a:spcBef>
          <a:spcPct val="0"/>
        </a:spcBef>
        <a:spcAft>
          <a:spcPct val="0"/>
        </a:spcAft>
        <a:defRPr sz="4200">
          <a:solidFill>
            <a:schemeClr val="tx2"/>
          </a:solidFill>
          <a:latin typeface="Tw Cen MT" pitchFamily="34" charset="0"/>
        </a:defRPr>
      </a:lvl6pPr>
      <a:lvl7pPr marL="914400" algn="l" rtl="0" fontAlgn="base">
        <a:spcBef>
          <a:spcPct val="0"/>
        </a:spcBef>
        <a:spcAft>
          <a:spcPct val="0"/>
        </a:spcAft>
        <a:defRPr sz="4200">
          <a:solidFill>
            <a:schemeClr val="tx2"/>
          </a:solidFill>
          <a:latin typeface="Tw Cen MT" pitchFamily="34" charset="0"/>
        </a:defRPr>
      </a:lvl7pPr>
      <a:lvl8pPr marL="1371600" algn="l" rtl="0" fontAlgn="base">
        <a:spcBef>
          <a:spcPct val="0"/>
        </a:spcBef>
        <a:spcAft>
          <a:spcPct val="0"/>
        </a:spcAft>
        <a:defRPr sz="4200">
          <a:solidFill>
            <a:schemeClr val="tx2"/>
          </a:solidFill>
          <a:latin typeface="Tw Cen MT" pitchFamily="34" charset="0"/>
        </a:defRPr>
      </a:lvl8pPr>
      <a:lvl9pPr marL="1828800" algn="l" rtl="0" fontAlgn="base">
        <a:spcBef>
          <a:spcPct val="0"/>
        </a:spcBef>
        <a:spcAft>
          <a:spcPct val="0"/>
        </a:spcAft>
        <a:defRPr sz="4200">
          <a:solidFill>
            <a:schemeClr val="tx2"/>
          </a:solidFill>
          <a:latin typeface="Tw Cen MT" pitchFamily="34" charset="0"/>
        </a:defRPr>
      </a:lvl9pPr>
      <a:extLst/>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0F5666"/>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lawyers@budidjaja.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descr="C:\Users\user01\AppData\Local\Microsoft\Windows\Temporary Internet Files\Content.Outlook\O78J9N7E\NEW BA International Lawyers Logo FINAL 1204-01 (3).jpg"/>
          <p:cNvPicPr>
            <a:picLocks noChangeAspect="1" noChangeArrowheads="1"/>
          </p:cNvPicPr>
          <p:nvPr/>
        </p:nvPicPr>
        <p:blipFill>
          <a:blip r:embed="rId4" cstate="print"/>
          <a:srcRect/>
          <a:stretch>
            <a:fillRect/>
          </a:stretch>
        </p:blipFill>
        <p:spPr bwMode="auto">
          <a:xfrm>
            <a:off x="2667000" y="0"/>
            <a:ext cx="3297801" cy="1168364"/>
          </a:xfrm>
          <a:prstGeom prst="rect">
            <a:avLst/>
          </a:prstGeom>
          <a:noFill/>
        </p:spPr>
      </p:pic>
      <p:sp>
        <p:nvSpPr>
          <p:cNvPr id="9" name="Subtitle 8"/>
          <p:cNvSpPr>
            <a:spLocks noGrp="1"/>
          </p:cNvSpPr>
          <p:nvPr>
            <p:ph type="subTitle" idx="1"/>
          </p:nvPr>
        </p:nvSpPr>
        <p:spPr/>
        <p:txBody>
          <a:bodyPr/>
          <a:lstStyle/>
          <a:p>
            <a:r>
              <a:rPr lang="en-US" dirty="0"/>
              <a:t>By Tony Budidjaja, S.H., LL.M., </a:t>
            </a:r>
            <a:r>
              <a:rPr lang="en-US" dirty="0" err="1"/>
              <a:t>FCIArb</a:t>
            </a:r>
            <a:r>
              <a:rPr lang="en-US" dirty="0"/>
              <a:t>.</a:t>
            </a:r>
          </a:p>
        </p:txBody>
      </p:sp>
      <p:sp>
        <p:nvSpPr>
          <p:cNvPr id="3" name="TextBox 2">
            <a:extLst>
              <a:ext uri="{FF2B5EF4-FFF2-40B4-BE49-F238E27FC236}">
                <a16:creationId xmlns:a16="http://schemas.microsoft.com/office/drawing/2014/main" id="{49B4F909-D38C-724C-B4B3-26C823781AE6}"/>
              </a:ext>
            </a:extLst>
          </p:cNvPr>
          <p:cNvSpPr txBox="1"/>
          <p:nvPr/>
        </p:nvSpPr>
        <p:spPr>
          <a:xfrm>
            <a:off x="685800" y="1428750"/>
            <a:ext cx="8153400" cy="1077218"/>
          </a:xfrm>
          <a:prstGeom prst="rect">
            <a:avLst/>
          </a:prstGeom>
          <a:noFill/>
        </p:spPr>
        <p:txBody>
          <a:bodyPr wrap="square" rtlCol="0">
            <a:spAutoFit/>
          </a:bodyPr>
          <a:lstStyle/>
          <a:p>
            <a:r>
              <a:rPr lang="en-US" sz="3200" b="1" dirty="0">
                <a:solidFill>
                  <a:srgbClr val="000000"/>
                </a:solidFill>
                <a:effectLst>
                  <a:outerShdw blurRad="38100" dist="38100" dir="2700000" algn="tl">
                    <a:srgbClr val="000000">
                      <a:alpha val="43137"/>
                    </a:srgbClr>
                  </a:outerShdw>
                </a:effectLst>
                <a:latin typeface="+mj-lt"/>
              </a:rPr>
              <a:t>Tracing the Influence of Western Jurisprudence </a:t>
            </a:r>
          </a:p>
          <a:p>
            <a:r>
              <a:rPr lang="en-US" sz="3200" b="1" dirty="0">
                <a:solidFill>
                  <a:srgbClr val="000000"/>
                </a:solidFill>
                <a:effectLst>
                  <a:outerShdw blurRad="38100" dist="38100" dir="2700000" algn="tl">
                    <a:srgbClr val="000000">
                      <a:alpha val="43137"/>
                    </a:srgbClr>
                  </a:outerShdw>
                </a:effectLst>
                <a:latin typeface="+mj-lt"/>
              </a:rPr>
              <a:t>in Indonesia</a:t>
            </a:r>
            <a:endParaRPr lang="en-US" sz="3000" b="1" dirty="0">
              <a:solidFill>
                <a:srgbClr val="000000"/>
              </a:solidFill>
              <a:latin typeface="+mj-lt"/>
            </a:endParaRPr>
          </a:p>
        </p:txBody>
      </p:sp>
      <p:sp>
        <p:nvSpPr>
          <p:cNvPr id="5" name="TextBox 4">
            <a:extLst>
              <a:ext uri="{FF2B5EF4-FFF2-40B4-BE49-F238E27FC236}">
                <a16:creationId xmlns:a16="http://schemas.microsoft.com/office/drawing/2014/main" id="{49B4F909-D38C-724C-B4B3-26C823781AE6}"/>
              </a:ext>
            </a:extLst>
          </p:cNvPr>
          <p:cNvSpPr txBox="1"/>
          <p:nvPr/>
        </p:nvSpPr>
        <p:spPr>
          <a:xfrm>
            <a:off x="685800" y="3105150"/>
            <a:ext cx="8153400" cy="523220"/>
          </a:xfrm>
          <a:prstGeom prst="rect">
            <a:avLst/>
          </a:prstGeom>
          <a:noFill/>
        </p:spPr>
        <p:txBody>
          <a:bodyPr wrap="square" rtlCol="0">
            <a:spAutoFit/>
          </a:bodyPr>
          <a:lstStyle/>
          <a:p>
            <a:endParaRPr lang="en-US" sz="2800" b="1" dirty="0">
              <a:solidFill>
                <a:schemeClr val="accent1">
                  <a:lumMod val="75000"/>
                </a:schemeClr>
              </a:solidFill>
            </a:endParaRPr>
          </a:p>
        </p:txBody>
      </p:sp>
      <p:sp>
        <p:nvSpPr>
          <p:cNvPr id="6" name="TextBox 5">
            <a:extLst>
              <a:ext uri="{FF2B5EF4-FFF2-40B4-BE49-F238E27FC236}">
                <a16:creationId xmlns:a16="http://schemas.microsoft.com/office/drawing/2014/main" id="{49B4F909-D38C-724C-B4B3-26C823781AE6}"/>
              </a:ext>
            </a:extLst>
          </p:cNvPr>
          <p:cNvSpPr txBox="1"/>
          <p:nvPr/>
        </p:nvSpPr>
        <p:spPr>
          <a:xfrm>
            <a:off x="647700" y="2977598"/>
            <a:ext cx="8229600" cy="707886"/>
          </a:xfrm>
          <a:prstGeom prst="rect">
            <a:avLst/>
          </a:prstGeom>
          <a:noFill/>
        </p:spPr>
        <p:txBody>
          <a:bodyPr wrap="square" rtlCol="0">
            <a:spAutoFit/>
          </a:bodyPr>
          <a:lstStyle/>
          <a:p>
            <a:r>
              <a:rPr lang="en-US" sz="2000" dirty="0" err="1">
                <a:solidFill>
                  <a:srgbClr val="000000"/>
                </a:solidFill>
                <a:latin typeface="+mj-lt"/>
              </a:rPr>
              <a:t>Swissotel</a:t>
            </a:r>
            <a:r>
              <a:rPr lang="en-US" sz="2000" dirty="0">
                <a:solidFill>
                  <a:srgbClr val="000000"/>
                </a:solidFill>
                <a:latin typeface="+mj-lt"/>
              </a:rPr>
              <a:t> The Stamford, Singapore</a:t>
            </a:r>
            <a:br>
              <a:rPr lang="en-US" sz="2000" dirty="0">
                <a:solidFill>
                  <a:srgbClr val="000000"/>
                </a:solidFill>
                <a:latin typeface="+mj-lt"/>
              </a:rPr>
            </a:br>
            <a:r>
              <a:rPr lang="en-US" sz="2000" dirty="0">
                <a:solidFill>
                  <a:srgbClr val="000000"/>
                </a:solidFill>
                <a:latin typeface="+mj-lt"/>
              </a:rPr>
              <a:t>1 September 2022</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E76D06-E195-DC49-8C41-20EBF66746CD}"/>
              </a:ext>
            </a:extLst>
          </p:cNvPr>
          <p:cNvSpPr>
            <a:spLocks noGrp="1"/>
          </p:cNvSpPr>
          <p:nvPr>
            <p:ph type="body" idx="1"/>
          </p:nvPr>
        </p:nvSpPr>
        <p:spPr>
          <a:xfrm>
            <a:off x="76200" y="2057400"/>
            <a:ext cx="8839200" cy="1254919"/>
          </a:xfrm>
        </p:spPr>
        <p:txBody>
          <a:bodyPr/>
          <a:lstStyle/>
          <a:p>
            <a:pPr algn="just">
              <a:buFont typeface="Arial" pitchFamily="34" charset="0"/>
              <a:buChar char="•"/>
            </a:pPr>
            <a:r>
              <a:rPr lang="en-ID" sz="2000" dirty="0">
                <a:solidFill>
                  <a:schemeClr val="tx1"/>
                </a:solidFill>
              </a:rPr>
              <a:t>The Indonesian legal system has evolved into a more mature and progressive form.</a:t>
            </a:r>
          </a:p>
          <a:p>
            <a:pPr algn="just">
              <a:buFont typeface="Arial" pitchFamily="34" charset="0"/>
              <a:buChar char="•"/>
            </a:pPr>
            <a:r>
              <a:rPr lang="en-ID" sz="2000" dirty="0">
                <a:solidFill>
                  <a:schemeClr val="tx1"/>
                </a:solidFill>
              </a:rPr>
              <a:t>However, there has been no significant achievement in terms of nationalizing and modernizing the key Dutch codes.</a:t>
            </a:r>
          </a:p>
          <a:p>
            <a:pPr algn="just">
              <a:buFont typeface="Arial" pitchFamily="34" charset="0"/>
              <a:buChar char="•"/>
            </a:pPr>
            <a:r>
              <a:rPr lang="en-ID" sz="2000" dirty="0">
                <a:solidFill>
                  <a:schemeClr val="tx1"/>
                </a:solidFill>
              </a:rPr>
              <a:t>Indonesia recognize the customary (</a:t>
            </a:r>
            <a:r>
              <a:rPr lang="en-ID" sz="2000" dirty="0" err="1">
                <a:solidFill>
                  <a:schemeClr val="tx1"/>
                </a:solidFill>
              </a:rPr>
              <a:t>adat</a:t>
            </a:r>
            <a:r>
              <a:rPr lang="en-ID" sz="2000" dirty="0">
                <a:solidFill>
                  <a:schemeClr val="tx1"/>
                </a:solidFill>
              </a:rPr>
              <a:t>) system and Islamic </a:t>
            </a:r>
            <a:r>
              <a:rPr lang="en-ID" sz="2000" dirty="0" err="1">
                <a:solidFill>
                  <a:schemeClr val="tx1"/>
                </a:solidFill>
              </a:rPr>
              <a:t>sharia</a:t>
            </a:r>
            <a:r>
              <a:rPr lang="en-ID" sz="2000" dirty="0">
                <a:solidFill>
                  <a:schemeClr val="tx1"/>
                </a:solidFill>
              </a:rPr>
              <a:t> system.</a:t>
            </a:r>
          </a:p>
          <a:p>
            <a:pPr algn="just">
              <a:buFont typeface="Arial" pitchFamily="34" charset="0"/>
              <a:buChar char="•"/>
            </a:pPr>
            <a:r>
              <a:rPr lang="en-US" sz="2000" dirty="0">
                <a:solidFill>
                  <a:schemeClr val="tx1"/>
                </a:solidFill>
              </a:rPr>
              <a:t>There has been continuing demands for the institutionalization of certain </a:t>
            </a:r>
            <a:r>
              <a:rPr lang="en-ID" sz="2000" dirty="0">
                <a:solidFill>
                  <a:schemeClr val="tx1"/>
                </a:solidFill>
              </a:rPr>
              <a:t>customary (</a:t>
            </a:r>
            <a:r>
              <a:rPr lang="en-ID" sz="2000" dirty="0" err="1">
                <a:solidFill>
                  <a:schemeClr val="tx1"/>
                </a:solidFill>
              </a:rPr>
              <a:t>adat</a:t>
            </a:r>
            <a:r>
              <a:rPr lang="en-ID" sz="2000" dirty="0">
                <a:solidFill>
                  <a:schemeClr val="tx1"/>
                </a:solidFill>
              </a:rPr>
              <a:t>) law and </a:t>
            </a:r>
            <a:r>
              <a:rPr lang="en-US" sz="2000" dirty="0">
                <a:solidFill>
                  <a:schemeClr val="tx1"/>
                </a:solidFill>
              </a:rPr>
              <a:t>Islamic law post-independence.</a:t>
            </a:r>
          </a:p>
          <a:p>
            <a:pPr algn="just"/>
            <a:br>
              <a:rPr lang="en-US" sz="2000" dirty="0">
                <a:solidFill>
                  <a:schemeClr val="tx1"/>
                </a:solidFill>
              </a:rPr>
            </a:br>
            <a:endParaRPr lang="en-US" sz="2000" dirty="0">
              <a:solidFill>
                <a:schemeClr val="tx1"/>
              </a:solidFill>
            </a:endParaRPr>
          </a:p>
        </p:txBody>
      </p:sp>
      <p:sp>
        <p:nvSpPr>
          <p:cNvPr id="3" name="Title 2">
            <a:extLst>
              <a:ext uri="{FF2B5EF4-FFF2-40B4-BE49-F238E27FC236}">
                <a16:creationId xmlns:a16="http://schemas.microsoft.com/office/drawing/2014/main" id="{CAE0F56B-7430-EF47-83C9-BB084BE4226D}"/>
              </a:ext>
            </a:extLst>
          </p:cNvPr>
          <p:cNvSpPr>
            <a:spLocks noGrp="1"/>
          </p:cNvSpPr>
          <p:nvPr>
            <p:ph type="title"/>
          </p:nvPr>
        </p:nvSpPr>
        <p:spPr/>
        <p:txBody>
          <a:bodyPr/>
          <a:lstStyle/>
          <a:p>
            <a:r>
              <a:rPr lang="en-US" sz="2800" dirty="0"/>
              <a:t>The Changes in Influence of Western Jurisprudence</a:t>
            </a:r>
          </a:p>
        </p:txBody>
      </p:sp>
      <p:pic>
        <p:nvPicPr>
          <p:cNvPr id="7" name="Picture 2" descr="Z:\shared folder\BD\NEW LOGO\FINAL 12 APRIL\jpg\NEW B&amp;A International Lawyers Logo FINAL 1204-01.jpg"/>
          <p:cNvPicPr>
            <a:picLocks noChangeAspect="1" noChangeArrowheads="1"/>
          </p:cNvPicPr>
          <p:nvPr/>
        </p:nvPicPr>
        <p:blipFill>
          <a:blip r:embed="rId2" cstate="print"/>
          <a:srcRect/>
          <a:stretch>
            <a:fillRect/>
          </a:stretch>
        </p:blipFill>
        <p:spPr bwMode="auto">
          <a:xfrm>
            <a:off x="7696200" y="4630356"/>
            <a:ext cx="1447800" cy="513144"/>
          </a:xfrm>
          <a:prstGeom prst="rect">
            <a:avLst/>
          </a:prstGeom>
          <a:noFill/>
          <a:ln w="9525">
            <a:noFill/>
            <a:miter lim="800000"/>
            <a:headEnd/>
            <a:tailEnd/>
          </a:ln>
        </p:spPr>
      </p:pic>
    </p:spTree>
    <p:extLst>
      <p:ext uri="{BB962C8B-B14F-4D97-AF65-F5344CB8AC3E}">
        <p14:creationId xmlns:p14="http://schemas.microsoft.com/office/powerpoint/2010/main" val="2133354398"/>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tabLst>
                <a:tab pos="1682750" algn="l"/>
              </a:tabLst>
            </a:pPr>
            <a:r>
              <a:rPr lang="en-US" sz="3600" b="1" dirty="0">
                <a:solidFill>
                  <a:srgbClr val="000000"/>
                </a:solidFill>
                <a:effectLst>
                  <a:outerShdw blurRad="38100" dist="38100" dir="2700000" algn="tl">
                    <a:srgbClr val="000000">
                      <a:alpha val="43137"/>
                    </a:srgbClr>
                  </a:outerShdw>
                </a:effectLst>
              </a:rPr>
              <a:t>The Influence of Common Law</a:t>
            </a:r>
          </a:p>
        </p:txBody>
      </p:sp>
      <p:pic>
        <p:nvPicPr>
          <p:cNvPr id="9220" name="Picture 2" descr="Z:\shared folder\BD\NEW LOGO\FINAL 12 APRIL\jpg\NEW B&amp;A International Lawyers Logo FINAL 1204-01.jpg"/>
          <p:cNvPicPr>
            <a:picLocks noChangeAspect="1" noChangeArrowheads="1"/>
          </p:cNvPicPr>
          <p:nvPr/>
        </p:nvPicPr>
        <p:blipFill>
          <a:blip r:embed="rId3" cstate="print"/>
          <a:srcRect/>
          <a:stretch>
            <a:fillRect/>
          </a:stretch>
        </p:blipFill>
        <p:spPr bwMode="auto">
          <a:xfrm>
            <a:off x="7696200" y="4630356"/>
            <a:ext cx="1447800" cy="513144"/>
          </a:xfrm>
          <a:prstGeom prst="rect">
            <a:avLst/>
          </a:prstGeom>
          <a:noFill/>
          <a:ln w="9525">
            <a:noFill/>
            <a:miter lim="800000"/>
            <a:headEnd/>
            <a:tailEnd/>
          </a:ln>
        </p:spPr>
      </p:pic>
      <p:sp>
        <p:nvSpPr>
          <p:cNvPr id="5" name="Content Placeholder 2">
            <a:extLst>
              <a:ext uri="{FF2B5EF4-FFF2-40B4-BE49-F238E27FC236}">
                <a16:creationId xmlns:a16="http://schemas.microsoft.com/office/drawing/2014/main" id="{D7B31B0B-148E-FE4A-843B-5A44C7C4F2E1}"/>
              </a:ext>
            </a:extLst>
          </p:cNvPr>
          <p:cNvSpPr>
            <a:spLocks noGrp="1"/>
          </p:cNvSpPr>
          <p:nvPr>
            <p:ph sz="quarter" idx="13"/>
          </p:nvPr>
        </p:nvSpPr>
        <p:spPr>
          <a:xfrm>
            <a:off x="152400" y="1276350"/>
            <a:ext cx="8153400" cy="3714750"/>
          </a:xfrm>
        </p:spPr>
        <p:txBody>
          <a:bodyPr/>
          <a:lstStyle/>
          <a:p>
            <a:pPr algn="just">
              <a:buFont typeface="Arial" panose="020B0604020202020204" pitchFamily="34" charset="0"/>
              <a:buChar char="•"/>
            </a:pPr>
            <a:r>
              <a:rPr lang="en-US" sz="2000" dirty="0"/>
              <a:t>Indonesia has been assisted in its law reform efforts mostly by common law countries, especially post-1998. </a:t>
            </a:r>
          </a:p>
          <a:p>
            <a:pPr algn="just">
              <a:buFont typeface="Arial" panose="020B0604020202020204" pitchFamily="34" charset="0"/>
              <a:buChar char="•"/>
            </a:pPr>
            <a:r>
              <a:rPr lang="en-US" sz="2000" dirty="0"/>
              <a:t>The younger generation of scholars, due to their lack of fluency in the Dutch language, went to common law countries to further their study. As a result, common law concepts have since been introduced in many pieces of legislation. </a:t>
            </a:r>
          </a:p>
          <a:p>
            <a:pPr algn="just">
              <a:buFont typeface="Arial" panose="020B0604020202020204" pitchFamily="34" charset="0"/>
              <a:buChar char="•"/>
            </a:pPr>
            <a:r>
              <a:rPr lang="en-US" sz="2000" dirty="0"/>
              <a:t>The principle of business judgement rule is adopted in the present Indonesian Company Law.</a:t>
            </a:r>
          </a:p>
          <a:p>
            <a:endParaRPr lang="en-US" sz="2000" dirty="0"/>
          </a:p>
          <a:p>
            <a:endParaRPr lang="en-US" sz="2000" dirty="0"/>
          </a:p>
          <a:p>
            <a:pPr lvl="1"/>
            <a:endParaRPr lang="en-US" sz="1800" dirty="0"/>
          </a:p>
          <a:p>
            <a:pPr lvl="1"/>
            <a:endParaRPr lang="en-US" sz="1800" dirty="0"/>
          </a:p>
          <a:p>
            <a:endParaRPr lang="en-US" sz="2000"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09600" y="56562"/>
            <a:ext cx="8153400" cy="1006475"/>
          </a:xfrm>
        </p:spPr>
        <p:txBody>
          <a:bodyPr/>
          <a:lstStyle/>
          <a:p>
            <a:pPr>
              <a:tabLst>
                <a:tab pos="1682750" algn="l"/>
              </a:tabLst>
            </a:pPr>
            <a:r>
              <a:rPr lang="en-US" sz="2800" b="1" dirty="0">
                <a:solidFill>
                  <a:srgbClr val="000000"/>
                </a:solidFill>
                <a:effectLst>
                  <a:outerShdw blurRad="38100" dist="38100" dir="2700000" algn="tl">
                    <a:srgbClr val="000000">
                      <a:alpha val="43137"/>
                    </a:srgbClr>
                  </a:outerShdw>
                </a:effectLst>
              </a:rPr>
              <a:t>The Treatment by Indonesian Courts of Western Precedents</a:t>
            </a:r>
          </a:p>
        </p:txBody>
      </p:sp>
      <p:pic>
        <p:nvPicPr>
          <p:cNvPr id="9220" name="Picture 2" descr="Z:\shared folder\BD\NEW LOGO\FINAL 12 APRIL\jpg\NEW B&amp;A International Lawyers Logo FINAL 1204-01.jpg"/>
          <p:cNvPicPr>
            <a:picLocks noChangeAspect="1" noChangeArrowheads="1"/>
          </p:cNvPicPr>
          <p:nvPr/>
        </p:nvPicPr>
        <p:blipFill>
          <a:blip r:embed="rId2" cstate="print"/>
          <a:srcRect/>
          <a:stretch>
            <a:fillRect/>
          </a:stretch>
        </p:blipFill>
        <p:spPr bwMode="auto">
          <a:xfrm>
            <a:off x="7696200" y="4630356"/>
            <a:ext cx="1447800" cy="513144"/>
          </a:xfrm>
          <a:prstGeom prst="rect">
            <a:avLst/>
          </a:prstGeom>
          <a:noFill/>
          <a:ln w="9525">
            <a:noFill/>
            <a:miter lim="800000"/>
            <a:headEnd/>
            <a:tailEnd/>
          </a:ln>
        </p:spPr>
      </p:pic>
      <p:sp>
        <p:nvSpPr>
          <p:cNvPr id="5" name="Content Placeholder 2">
            <a:extLst>
              <a:ext uri="{FF2B5EF4-FFF2-40B4-BE49-F238E27FC236}">
                <a16:creationId xmlns:a16="http://schemas.microsoft.com/office/drawing/2014/main" id="{D7B31B0B-148E-FE4A-843B-5A44C7C4F2E1}"/>
              </a:ext>
            </a:extLst>
          </p:cNvPr>
          <p:cNvSpPr>
            <a:spLocks noGrp="1"/>
          </p:cNvSpPr>
          <p:nvPr>
            <p:ph sz="quarter" idx="13"/>
          </p:nvPr>
        </p:nvSpPr>
        <p:spPr>
          <a:xfrm>
            <a:off x="152400" y="1352550"/>
            <a:ext cx="8153400" cy="3714750"/>
          </a:xfrm>
        </p:spPr>
        <p:txBody>
          <a:bodyPr/>
          <a:lstStyle/>
          <a:p>
            <a:pPr algn="just">
              <a:buFont typeface="Arial" panose="020B0604020202020204" pitchFamily="34" charset="0"/>
              <a:buChar char="•"/>
            </a:pPr>
            <a:r>
              <a:rPr lang="en-US" sz="2000" dirty="0"/>
              <a:t>There have been a number of Indonesian judges with no common law education background who found the use of certain common law concepts in a transaction with an Indonesian party somewhat peculiar and manipulative instead of appreciating it.</a:t>
            </a:r>
          </a:p>
          <a:p>
            <a:pPr algn="just">
              <a:buFont typeface="Arial" panose="020B0604020202020204" pitchFamily="34" charset="0"/>
              <a:buChar char="•"/>
            </a:pPr>
            <a:r>
              <a:rPr lang="en-US" sz="2000" dirty="0"/>
              <a:t>It is not uncommon to see the Indonesian court rulings that rejected the application of certain common law concepts. One clear example is the court decision in PT Tri </a:t>
            </a:r>
            <a:r>
              <a:rPr lang="en-US" sz="2000" dirty="0" err="1"/>
              <a:t>Polyta</a:t>
            </a:r>
            <a:r>
              <a:rPr lang="en-US" sz="2000" dirty="0"/>
              <a:t> v the Bank of New York case.</a:t>
            </a:r>
          </a:p>
          <a:p>
            <a:pPr algn="just">
              <a:buFont typeface="Arial" panose="020B0604020202020204" pitchFamily="34" charset="0"/>
              <a:buChar char="•"/>
            </a:pPr>
            <a:r>
              <a:rPr lang="en-US" sz="2000" dirty="0"/>
              <a:t>Indonesian judges tend to consider foreign law and even foreign court judgment as “fact” and require that parties plead and prove that foreign law. </a:t>
            </a:r>
          </a:p>
          <a:p>
            <a:endParaRPr lang="en-US" sz="1800" dirty="0"/>
          </a:p>
          <a:p>
            <a:endParaRPr lang="en-US" sz="1800" dirty="0"/>
          </a:p>
          <a:p>
            <a:pPr lvl="1"/>
            <a:endParaRPr lang="en-US" sz="1800" dirty="0"/>
          </a:p>
          <a:p>
            <a:pPr lvl="1"/>
            <a:endParaRPr lang="en-US" sz="1800" dirty="0"/>
          </a:p>
          <a:p>
            <a:endParaRPr lang="en-US" sz="1800" dirty="0"/>
          </a:p>
        </p:txBody>
      </p:sp>
    </p:spTree>
    <p:extLst>
      <p:ext uri="{BB962C8B-B14F-4D97-AF65-F5344CB8AC3E}">
        <p14:creationId xmlns:p14="http://schemas.microsoft.com/office/powerpoint/2010/main" val="2962447503"/>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tabLst>
                <a:tab pos="1682750" algn="l"/>
              </a:tabLst>
            </a:pPr>
            <a:r>
              <a:rPr lang="en-US" sz="3600" b="1" dirty="0">
                <a:solidFill>
                  <a:schemeClr val="tx1"/>
                </a:solidFill>
                <a:effectLst>
                  <a:outerShdw blurRad="38100" dist="38100" dir="2700000" algn="tl">
                    <a:srgbClr val="000000">
                      <a:alpha val="43137"/>
                    </a:srgbClr>
                  </a:outerShdw>
                </a:effectLst>
              </a:rPr>
              <a:t>Trends of Development in Litigation</a:t>
            </a:r>
          </a:p>
        </p:txBody>
      </p:sp>
      <p:sp>
        <p:nvSpPr>
          <p:cNvPr id="9219" name="Content Placeholder 2"/>
          <p:cNvSpPr>
            <a:spLocks noGrp="1"/>
          </p:cNvSpPr>
          <p:nvPr>
            <p:ph sz="quarter" idx="13"/>
          </p:nvPr>
        </p:nvSpPr>
        <p:spPr>
          <a:xfrm>
            <a:off x="152400" y="1276350"/>
            <a:ext cx="8382000" cy="3276600"/>
          </a:xfrm>
        </p:spPr>
        <p:txBody>
          <a:bodyPr/>
          <a:lstStyle/>
          <a:p>
            <a:pPr>
              <a:buFont typeface="Arial" panose="020B0604020202020204" pitchFamily="34" charset="0"/>
              <a:buChar char="•"/>
            </a:pPr>
            <a:r>
              <a:rPr lang="en-US" sz="2000" dirty="0">
                <a:solidFill>
                  <a:srgbClr val="000000"/>
                </a:solidFill>
              </a:rPr>
              <a:t>The Indonesian judicial system which historically belonged to civil law legal tradition, nowadays are very much influenced by the common law practice, such as: </a:t>
            </a:r>
          </a:p>
          <a:p>
            <a:pPr algn="just">
              <a:buFont typeface="Arial" panose="020B0604020202020204" pitchFamily="34" charset="0"/>
              <a:buChar char="•"/>
            </a:pPr>
            <a:r>
              <a:rPr lang="en-US" sz="2000" b="1" dirty="0" err="1">
                <a:solidFill>
                  <a:srgbClr val="000000"/>
                </a:solidFill>
              </a:rPr>
              <a:t>Rechtsvinding</a:t>
            </a:r>
            <a:r>
              <a:rPr lang="en-US" sz="2000" dirty="0">
                <a:solidFill>
                  <a:srgbClr val="000000"/>
                </a:solidFill>
              </a:rPr>
              <a:t>:</a:t>
            </a:r>
            <a:r>
              <a:rPr lang="en-US" sz="2000" b="1" dirty="0">
                <a:solidFill>
                  <a:srgbClr val="000000"/>
                </a:solidFill>
              </a:rPr>
              <a:t> </a:t>
            </a:r>
            <a:r>
              <a:rPr lang="en-US" sz="2000" dirty="0">
                <a:solidFill>
                  <a:srgbClr val="000000"/>
                </a:solidFill>
                <a:cs typeface="Calibri"/>
              </a:rPr>
              <a:t>Indonesian judges must base their decisions on the laws (including unwritten laws) and they are free to interpret these laws</a:t>
            </a:r>
          </a:p>
          <a:p>
            <a:pPr algn="just">
              <a:buFont typeface="Arial" panose="020B0604020202020204" pitchFamily="34" charset="0"/>
              <a:buChar char="•"/>
            </a:pPr>
            <a:r>
              <a:rPr lang="en-ID" sz="2000" b="1" dirty="0">
                <a:solidFill>
                  <a:srgbClr val="000000"/>
                </a:solidFill>
              </a:rPr>
              <a:t>Binding force of precedents</a:t>
            </a:r>
            <a:r>
              <a:rPr lang="en-US" sz="2000" b="1" dirty="0">
                <a:solidFill>
                  <a:srgbClr val="000000"/>
                </a:solidFill>
              </a:rPr>
              <a:t>:</a:t>
            </a:r>
            <a:r>
              <a:rPr lang="en-US" sz="2000" dirty="0">
                <a:solidFill>
                  <a:srgbClr val="000000"/>
                </a:solidFill>
              </a:rPr>
              <a:t> Precedents are becoming authoritative sources of law. Decisions of the Supreme Court will influence the decisions of lower courts in various ways. </a:t>
            </a:r>
          </a:p>
          <a:p>
            <a:pPr algn="just">
              <a:buFont typeface="Arial" panose="020B0604020202020204" pitchFamily="34" charset="0"/>
              <a:buChar char="•"/>
            </a:pPr>
            <a:r>
              <a:rPr lang="en-US" sz="2000" b="1" dirty="0">
                <a:solidFill>
                  <a:srgbClr val="000000"/>
                </a:solidFill>
              </a:rPr>
              <a:t>Evidence disclosure</a:t>
            </a:r>
            <a:r>
              <a:rPr lang="en-US" sz="2000" dirty="0">
                <a:solidFill>
                  <a:srgbClr val="000000"/>
                </a:solidFill>
              </a:rPr>
              <a:t>:</a:t>
            </a:r>
            <a:r>
              <a:rPr lang="en-US" sz="2000" b="1" dirty="0">
                <a:solidFill>
                  <a:srgbClr val="000000"/>
                </a:solidFill>
              </a:rPr>
              <a:t> </a:t>
            </a:r>
            <a:r>
              <a:rPr lang="en-US" sz="2000" dirty="0">
                <a:solidFill>
                  <a:srgbClr val="000000"/>
                </a:solidFill>
                <a:cs typeface="Calibri"/>
              </a:rPr>
              <a:t>There is no obligation upon a party to produce documents but parties may be permitted to demand the submission of documents through the presiding judge.</a:t>
            </a:r>
          </a:p>
        </p:txBody>
      </p:sp>
      <p:pic>
        <p:nvPicPr>
          <p:cNvPr id="5" name="Picture 2" descr="Z:\shared folder\BD\NEW LOGO\FINAL 12 APRIL\jpg\NEW B&amp;A International Lawyers Logo FINAL 1204-01.jpg"/>
          <p:cNvPicPr>
            <a:picLocks noChangeAspect="1" noChangeArrowheads="1"/>
          </p:cNvPicPr>
          <p:nvPr/>
        </p:nvPicPr>
        <p:blipFill>
          <a:blip r:embed="rId3" cstate="print"/>
          <a:srcRect/>
          <a:stretch>
            <a:fillRect/>
          </a:stretch>
        </p:blipFill>
        <p:spPr bwMode="auto">
          <a:xfrm>
            <a:off x="7696200" y="4630356"/>
            <a:ext cx="1447800" cy="513144"/>
          </a:xfrm>
          <a:prstGeom prst="rect">
            <a:avLst/>
          </a:prstGeom>
          <a:noFill/>
          <a:ln w="9525">
            <a:noFill/>
            <a:miter lim="800000"/>
            <a:headEnd/>
            <a:tailEnd/>
          </a:ln>
        </p:spPr>
      </p:pic>
    </p:spTree>
    <p:extLst>
      <p:ext uri="{BB962C8B-B14F-4D97-AF65-F5344CB8AC3E}">
        <p14:creationId xmlns:p14="http://schemas.microsoft.com/office/powerpoint/2010/main" val="399746223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2000"/>
                                        <p:tgtEl>
                                          <p:spTgt spid="92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fade">
                                      <p:cBhvr>
                                        <p:cTn id="10" dur="2000"/>
                                        <p:tgtEl>
                                          <p:spTgt spid="921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Effect transition="in" filter="fade">
                                      <p:cBhvr>
                                        <p:cTn id="15" dur="2000"/>
                                        <p:tgtEl>
                                          <p:spTgt spid="921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219">
                                            <p:txEl>
                                              <p:pRg st="3" end="3"/>
                                            </p:txEl>
                                          </p:spTgt>
                                        </p:tgtEl>
                                        <p:attrNameLst>
                                          <p:attrName>style.visibility</p:attrName>
                                        </p:attrNameLst>
                                      </p:cBhvr>
                                      <p:to>
                                        <p:strVal val="visible"/>
                                      </p:to>
                                    </p:set>
                                    <p:animEffect transition="in" filter="fade">
                                      <p:cBhvr>
                                        <p:cTn id="20" dur="20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Z:\shared folder\BD\NEW LOGO\FINAL 12 APRIL\jpg\NEW B&amp;A International Lawyers Logo FINAL 1204-01.jpg"/>
          <p:cNvPicPr>
            <a:picLocks noChangeAspect="1" noChangeArrowheads="1"/>
          </p:cNvPicPr>
          <p:nvPr/>
        </p:nvPicPr>
        <p:blipFill>
          <a:blip r:embed="rId2" cstate="print"/>
          <a:srcRect/>
          <a:stretch>
            <a:fillRect/>
          </a:stretch>
        </p:blipFill>
        <p:spPr bwMode="auto">
          <a:xfrm>
            <a:off x="7696200" y="4630356"/>
            <a:ext cx="1447800" cy="513144"/>
          </a:xfrm>
          <a:prstGeom prst="rect">
            <a:avLst/>
          </a:prstGeom>
          <a:noFill/>
          <a:ln w="9525">
            <a:noFill/>
            <a:miter lim="800000"/>
            <a:headEnd/>
            <a:tailEnd/>
          </a:ln>
        </p:spPr>
      </p:pic>
      <p:sp>
        <p:nvSpPr>
          <p:cNvPr id="3" name="Title 2">
            <a:extLst>
              <a:ext uri="{FF2B5EF4-FFF2-40B4-BE49-F238E27FC236}">
                <a16:creationId xmlns:a16="http://schemas.microsoft.com/office/drawing/2014/main" id="{CAE0F56B-7430-EF47-83C9-BB084BE4226D}"/>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Conclusions</a:t>
            </a:r>
          </a:p>
        </p:txBody>
      </p:sp>
      <p:pic>
        <p:nvPicPr>
          <p:cNvPr id="6" name="Picture 5" descr="kisspng-hammer-judge-royalty-free-illustration-auction-hammer-in-kind-5a79a5d6f33421.1641452915179217509962.png"/>
          <p:cNvPicPr>
            <a:picLocks noChangeAspect="1"/>
          </p:cNvPicPr>
          <p:nvPr/>
        </p:nvPicPr>
        <p:blipFill>
          <a:blip r:embed="rId3" cstate="print"/>
          <a:stretch>
            <a:fillRect/>
          </a:stretch>
        </p:blipFill>
        <p:spPr>
          <a:xfrm>
            <a:off x="0" y="0"/>
            <a:ext cx="9144000" cy="1200150"/>
          </a:xfrm>
          <a:prstGeom prst="rect">
            <a:avLst/>
          </a:prstGeom>
        </p:spPr>
      </p:pic>
      <p:sp>
        <p:nvSpPr>
          <p:cNvPr id="2" name="Text Placeholder 1">
            <a:extLst>
              <a:ext uri="{FF2B5EF4-FFF2-40B4-BE49-F238E27FC236}">
                <a16:creationId xmlns:a16="http://schemas.microsoft.com/office/drawing/2014/main" id="{66E76D06-E195-DC49-8C41-20EBF66746CD}"/>
              </a:ext>
            </a:extLst>
          </p:cNvPr>
          <p:cNvSpPr>
            <a:spLocks noGrp="1"/>
          </p:cNvSpPr>
          <p:nvPr>
            <p:ph type="body" idx="1"/>
          </p:nvPr>
        </p:nvSpPr>
        <p:spPr>
          <a:xfrm>
            <a:off x="152400" y="1907156"/>
            <a:ext cx="8218194" cy="1254919"/>
          </a:xfrm>
        </p:spPr>
        <p:txBody>
          <a:bodyPr/>
          <a:lstStyle/>
          <a:p>
            <a:pPr>
              <a:buFont typeface="Arial" panose="020B0604020202020204" pitchFamily="34" charset="0"/>
              <a:buChar char="•"/>
            </a:pPr>
            <a:r>
              <a:rPr lang="en-US" sz="2000" dirty="0">
                <a:solidFill>
                  <a:srgbClr val="000000"/>
                </a:solidFill>
              </a:rPr>
              <a:t>Today Indonesia is a mixed jurisdiction. In fact, Indonesia employs more than just one legal system. Aside from civil law, Indonesia applies common law, civil law, religious law; and customary law at the same time.</a:t>
            </a:r>
          </a:p>
          <a:p>
            <a:pPr>
              <a:buFont typeface="Arial" panose="020B0604020202020204" pitchFamily="34" charset="0"/>
              <a:buChar char="•"/>
            </a:pPr>
            <a:r>
              <a:rPr lang="en-US" sz="2000" dirty="0">
                <a:solidFill>
                  <a:srgbClr val="000000"/>
                </a:solidFill>
              </a:rPr>
              <a:t>Due to the need for legal certainty and unification of laws, Indonesia will continue its legal reform efforts. Given Indonesia is a huge country, it is certainly not an easy task and will require a lot of time and energy in attaining an integrated legal system in Indonesia.</a:t>
            </a:r>
            <a:endParaRPr lang="en-ID" sz="2000" dirty="0">
              <a:solidFill>
                <a:srgbClr val="000000"/>
              </a:solidFill>
            </a:endParaRPr>
          </a:p>
        </p:txBody>
      </p:sp>
    </p:spTree>
    <p:extLst>
      <p:ext uri="{BB962C8B-B14F-4D97-AF65-F5344CB8AC3E}">
        <p14:creationId xmlns:p14="http://schemas.microsoft.com/office/powerpoint/2010/main" val="2343732726"/>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828800" y="0"/>
            <a:ext cx="6934200" cy="1006475"/>
          </a:xfrm>
        </p:spPr>
        <p:txBody>
          <a:bodyPr/>
          <a:lstStyle/>
          <a:p>
            <a:pPr fontAlgn="auto">
              <a:spcAft>
                <a:spcPts val="0"/>
              </a:spcAft>
              <a:defRPr/>
            </a:pPr>
            <a:r>
              <a:rPr lang="en-US" sz="5500" b="1" dirty="0">
                <a:solidFill>
                  <a:schemeClr val="tx2">
                    <a:lumMod val="10000"/>
                  </a:schemeClr>
                </a:solidFill>
                <a:effectLst>
                  <a:outerShdw blurRad="38100" dist="38100" dir="2700000" algn="tl">
                    <a:srgbClr val="000000">
                      <a:alpha val="43137"/>
                    </a:srgbClr>
                  </a:outerShdw>
                </a:effectLst>
              </a:rPr>
              <a:t>THANK YOU</a:t>
            </a:r>
          </a:p>
        </p:txBody>
      </p:sp>
      <p:sp>
        <p:nvSpPr>
          <p:cNvPr id="9219" name="Content Placeholder 2"/>
          <p:cNvSpPr>
            <a:spLocks noGrp="1"/>
          </p:cNvSpPr>
          <p:nvPr>
            <p:ph sz="quarter" idx="13"/>
          </p:nvPr>
        </p:nvSpPr>
        <p:spPr>
          <a:xfrm>
            <a:off x="1981200" y="1657350"/>
            <a:ext cx="6477000" cy="2971800"/>
          </a:xfrm>
        </p:spPr>
        <p:txBody>
          <a:bodyPr/>
          <a:lstStyle/>
          <a:p>
            <a:pPr>
              <a:buNone/>
            </a:pPr>
            <a:r>
              <a:rPr lang="en-US" sz="2800" b="1" cap="small" dirty="0">
                <a:solidFill>
                  <a:schemeClr val="tx2">
                    <a:lumMod val="10000"/>
                  </a:schemeClr>
                </a:solidFill>
              </a:rPr>
              <a:t>Budidjaja International Lawyers</a:t>
            </a:r>
          </a:p>
          <a:p>
            <a:pPr>
              <a:spcBef>
                <a:spcPts val="0"/>
              </a:spcBef>
              <a:buNone/>
            </a:pPr>
            <a:endParaRPr lang="en-US" sz="2000" dirty="0">
              <a:solidFill>
                <a:schemeClr val="tx2">
                  <a:lumMod val="10000"/>
                </a:schemeClr>
              </a:solidFill>
            </a:endParaRPr>
          </a:p>
          <a:p>
            <a:pPr>
              <a:spcBef>
                <a:spcPts val="0"/>
              </a:spcBef>
              <a:buNone/>
            </a:pPr>
            <a:r>
              <a:rPr lang="en-US" sz="2000" dirty="0" err="1">
                <a:solidFill>
                  <a:schemeClr val="tx2">
                    <a:lumMod val="10000"/>
                  </a:schemeClr>
                </a:solidFill>
              </a:rPr>
              <a:t>Sahid</a:t>
            </a:r>
            <a:r>
              <a:rPr lang="en-US" sz="2000" dirty="0">
                <a:solidFill>
                  <a:schemeClr val="tx2">
                    <a:lumMod val="10000"/>
                  </a:schemeClr>
                </a:solidFill>
              </a:rPr>
              <a:t> </a:t>
            </a:r>
            <a:r>
              <a:rPr lang="en-US" sz="2000" dirty="0" err="1">
                <a:solidFill>
                  <a:schemeClr val="tx2">
                    <a:lumMod val="10000"/>
                  </a:schemeClr>
                </a:solidFill>
              </a:rPr>
              <a:t>Sudirman</a:t>
            </a:r>
            <a:r>
              <a:rPr lang="en-US" sz="2000" dirty="0">
                <a:solidFill>
                  <a:schemeClr val="tx2">
                    <a:lumMod val="10000"/>
                  </a:schemeClr>
                </a:solidFill>
              </a:rPr>
              <a:t> Center, 49</a:t>
            </a:r>
            <a:r>
              <a:rPr lang="en-US" sz="2000" baseline="30000" dirty="0">
                <a:solidFill>
                  <a:schemeClr val="tx2">
                    <a:lumMod val="10000"/>
                  </a:schemeClr>
                </a:solidFill>
              </a:rPr>
              <a:t>th</a:t>
            </a:r>
            <a:r>
              <a:rPr lang="en-US" sz="2000" dirty="0">
                <a:solidFill>
                  <a:schemeClr val="tx2">
                    <a:lumMod val="10000"/>
                  </a:schemeClr>
                </a:solidFill>
              </a:rPr>
              <a:t> Floor</a:t>
            </a:r>
          </a:p>
          <a:p>
            <a:pPr>
              <a:spcBef>
                <a:spcPts val="0"/>
              </a:spcBef>
              <a:buNone/>
            </a:pPr>
            <a:r>
              <a:rPr lang="en-US" sz="2000" dirty="0">
                <a:solidFill>
                  <a:schemeClr val="tx2">
                    <a:lumMod val="10000"/>
                  </a:schemeClr>
                </a:solidFill>
              </a:rPr>
              <a:t>Jl. </a:t>
            </a:r>
            <a:r>
              <a:rPr lang="en-US" sz="2000" dirty="0" err="1">
                <a:solidFill>
                  <a:schemeClr val="tx2">
                    <a:lumMod val="10000"/>
                  </a:schemeClr>
                </a:solidFill>
              </a:rPr>
              <a:t>Jendral</a:t>
            </a:r>
            <a:r>
              <a:rPr lang="en-US" sz="2000" dirty="0">
                <a:solidFill>
                  <a:schemeClr val="tx2">
                    <a:lumMod val="10000"/>
                  </a:schemeClr>
                </a:solidFill>
              </a:rPr>
              <a:t> </a:t>
            </a:r>
            <a:r>
              <a:rPr lang="en-US" sz="2000" dirty="0" err="1">
                <a:solidFill>
                  <a:schemeClr val="tx2">
                    <a:lumMod val="10000"/>
                  </a:schemeClr>
                </a:solidFill>
              </a:rPr>
              <a:t>Sudirman</a:t>
            </a:r>
            <a:r>
              <a:rPr lang="en-US" sz="2000" dirty="0">
                <a:solidFill>
                  <a:schemeClr val="tx2">
                    <a:lumMod val="10000"/>
                  </a:schemeClr>
                </a:solidFill>
              </a:rPr>
              <a:t> No.86</a:t>
            </a:r>
          </a:p>
          <a:p>
            <a:pPr>
              <a:spcBef>
                <a:spcPts val="0"/>
              </a:spcBef>
              <a:buNone/>
            </a:pPr>
            <a:r>
              <a:rPr lang="en-US" sz="2000" dirty="0">
                <a:solidFill>
                  <a:schemeClr val="tx2">
                    <a:lumMod val="10000"/>
                  </a:schemeClr>
                </a:solidFill>
              </a:rPr>
              <a:t>Jakarta 10220, Indonesia</a:t>
            </a:r>
          </a:p>
          <a:p>
            <a:pPr>
              <a:spcBef>
                <a:spcPts val="0"/>
              </a:spcBef>
              <a:buNone/>
            </a:pPr>
            <a:r>
              <a:rPr lang="en-US" sz="2000" dirty="0">
                <a:solidFill>
                  <a:schemeClr val="tx2">
                    <a:lumMod val="10000"/>
                  </a:schemeClr>
                </a:solidFill>
              </a:rPr>
              <a:t>Ph. +62-21 520 1600</a:t>
            </a:r>
          </a:p>
          <a:p>
            <a:pPr>
              <a:spcBef>
                <a:spcPts val="0"/>
              </a:spcBef>
              <a:buNone/>
            </a:pPr>
            <a:r>
              <a:rPr lang="en-US" sz="2000" dirty="0">
                <a:solidFill>
                  <a:schemeClr val="tx2">
                    <a:lumMod val="10000"/>
                  </a:schemeClr>
                </a:solidFill>
              </a:rPr>
              <a:t>Fax. +62-21 520 1700</a:t>
            </a:r>
          </a:p>
          <a:p>
            <a:pPr>
              <a:spcBef>
                <a:spcPts val="0"/>
              </a:spcBef>
              <a:buNone/>
            </a:pPr>
            <a:r>
              <a:rPr lang="en-US" sz="2000" dirty="0">
                <a:solidFill>
                  <a:schemeClr val="tx2">
                    <a:lumMod val="10000"/>
                  </a:schemeClr>
                </a:solidFill>
              </a:rPr>
              <a:t>Email: </a:t>
            </a:r>
            <a:r>
              <a:rPr lang="en-US" sz="2000" dirty="0">
                <a:solidFill>
                  <a:schemeClr val="tx2">
                    <a:lumMod val="10000"/>
                  </a:schemeClr>
                </a:solidFill>
                <a:hlinkClick r:id="rId3"/>
              </a:rPr>
              <a:t>lawyers@budidjaja.com</a:t>
            </a:r>
            <a:r>
              <a:rPr lang="en-US" sz="2000" dirty="0">
                <a:solidFill>
                  <a:schemeClr val="tx2">
                    <a:lumMod val="10000"/>
                  </a:schemeClr>
                </a:solidFill>
              </a:rPr>
              <a:t>	</a:t>
            </a:r>
          </a:p>
          <a:p>
            <a:pPr>
              <a:spcBef>
                <a:spcPts val="0"/>
              </a:spcBef>
              <a:buNone/>
            </a:pPr>
            <a:r>
              <a:rPr lang="en-US" sz="2000" dirty="0">
                <a:solidFill>
                  <a:schemeClr val="tx2">
                    <a:lumMod val="10000"/>
                  </a:schemeClr>
                </a:solidFill>
              </a:rPr>
              <a:t>www.budidjaja.law</a:t>
            </a:r>
          </a:p>
          <a:p>
            <a:pPr algn="just">
              <a:buFont typeface="Wingdings" pitchFamily="2" charset="2"/>
              <a:buChar char="v"/>
            </a:pPr>
            <a:endParaRPr lang="en-US" sz="2400" dirty="0"/>
          </a:p>
        </p:txBody>
      </p:sp>
      <p:pic>
        <p:nvPicPr>
          <p:cNvPr id="4" name="Picture 3" descr="0 budi logo.jpg"/>
          <p:cNvPicPr>
            <a:picLocks noChangeAspect="1"/>
          </p:cNvPicPr>
          <p:nvPr/>
        </p:nvPicPr>
        <p:blipFill>
          <a:blip r:embed="rId4" cstate="print"/>
          <a:stretch>
            <a:fillRect/>
          </a:stretch>
        </p:blipFill>
        <p:spPr>
          <a:xfrm>
            <a:off x="838200" y="1504950"/>
            <a:ext cx="990600" cy="869526"/>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2000"/>
                                        <p:tgtEl>
                                          <p:spTgt spid="92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19">
                                            <p:txEl>
                                              <p:pRg st="2" end="2"/>
                                            </p:txEl>
                                          </p:spTgt>
                                        </p:tgtEl>
                                        <p:attrNameLst>
                                          <p:attrName>style.visibility</p:attrName>
                                        </p:attrNameLst>
                                      </p:cBhvr>
                                      <p:to>
                                        <p:strVal val="visible"/>
                                      </p:to>
                                    </p:set>
                                    <p:animEffect transition="in" filter="fade">
                                      <p:cBhvr>
                                        <p:cTn id="10" dur="2000"/>
                                        <p:tgtEl>
                                          <p:spTgt spid="9219">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animEffect transition="in" filter="fade">
                                      <p:cBhvr>
                                        <p:cTn id="13" dur="2000"/>
                                        <p:tgtEl>
                                          <p:spTgt spid="9219">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219">
                                            <p:txEl>
                                              <p:pRg st="4" end="4"/>
                                            </p:txEl>
                                          </p:spTgt>
                                        </p:tgtEl>
                                        <p:attrNameLst>
                                          <p:attrName>style.visibility</p:attrName>
                                        </p:attrNameLst>
                                      </p:cBhvr>
                                      <p:to>
                                        <p:strVal val="visible"/>
                                      </p:to>
                                    </p:set>
                                    <p:animEffect transition="in" filter="fade">
                                      <p:cBhvr>
                                        <p:cTn id="16" dur="2000"/>
                                        <p:tgtEl>
                                          <p:spTgt spid="9219">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animEffect transition="in" filter="fade">
                                      <p:cBhvr>
                                        <p:cTn id="19" dur="2000"/>
                                        <p:tgtEl>
                                          <p:spTgt spid="9219">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219">
                                            <p:txEl>
                                              <p:pRg st="6" end="6"/>
                                            </p:txEl>
                                          </p:spTgt>
                                        </p:tgtEl>
                                        <p:attrNameLst>
                                          <p:attrName>style.visibility</p:attrName>
                                        </p:attrNameLst>
                                      </p:cBhvr>
                                      <p:to>
                                        <p:strVal val="visible"/>
                                      </p:to>
                                    </p:set>
                                    <p:animEffect transition="in" filter="fade">
                                      <p:cBhvr>
                                        <p:cTn id="22" dur="2000"/>
                                        <p:tgtEl>
                                          <p:spTgt spid="9219">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219">
                                            <p:txEl>
                                              <p:pRg st="7" end="7"/>
                                            </p:txEl>
                                          </p:spTgt>
                                        </p:tgtEl>
                                        <p:attrNameLst>
                                          <p:attrName>style.visibility</p:attrName>
                                        </p:attrNameLst>
                                      </p:cBhvr>
                                      <p:to>
                                        <p:strVal val="visible"/>
                                      </p:to>
                                    </p:set>
                                    <p:animEffect transition="in" filter="fade">
                                      <p:cBhvr>
                                        <p:cTn id="25" dur="2000"/>
                                        <p:tgtEl>
                                          <p:spTgt spid="9219">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219">
                                            <p:txEl>
                                              <p:pRg st="8" end="8"/>
                                            </p:txEl>
                                          </p:spTgt>
                                        </p:tgtEl>
                                        <p:attrNameLst>
                                          <p:attrName>style.visibility</p:attrName>
                                        </p:attrNameLst>
                                      </p:cBhvr>
                                      <p:to>
                                        <p:strVal val="visible"/>
                                      </p:to>
                                    </p:set>
                                    <p:animEffect transition="in" filter="fade">
                                      <p:cBhvr>
                                        <p:cTn id="28" dur="20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tabLst>
                <a:tab pos="1682750" algn="l"/>
              </a:tabLst>
            </a:pPr>
            <a:r>
              <a:rPr lang="en-US" b="1" dirty="0">
                <a:solidFill>
                  <a:srgbClr val="000000"/>
                </a:solidFill>
                <a:effectLst>
                  <a:outerShdw blurRad="38100" dist="38100" dir="2700000" algn="tl">
                    <a:srgbClr val="000000">
                      <a:alpha val="43137"/>
                    </a:srgbClr>
                  </a:outerShdw>
                </a:effectLst>
              </a:rPr>
              <a:t>Points of Discussion</a:t>
            </a:r>
          </a:p>
        </p:txBody>
      </p:sp>
      <p:graphicFrame>
        <p:nvGraphicFramePr>
          <p:cNvPr id="5" name="Content Placeholder 4">
            <a:extLst>
              <a:ext uri="{FF2B5EF4-FFF2-40B4-BE49-F238E27FC236}">
                <a16:creationId xmlns:a16="http://schemas.microsoft.com/office/drawing/2014/main" id="{93FFDCF2-3127-0845-A75D-06E0DDDD445A}"/>
              </a:ext>
            </a:extLst>
          </p:cNvPr>
          <p:cNvGraphicFramePr>
            <a:graphicFrameLocks noGrp="1"/>
          </p:cNvGraphicFramePr>
          <p:nvPr>
            <p:ph sz="quarter" idx="13"/>
            <p:extLst>
              <p:ext uri="{D42A27DB-BD31-4B8C-83A1-F6EECF244321}">
                <p14:modId xmlns:p14="http://schemas.microsoft.com/office/powerpoint/2010/main" val="1886370977"/>
              </p:ext>
            </p:extLst>
          </p:nvPr>
        </p:nvGraphicFramePr>
        <p:xfrm>
          <a:off x="-76199" y="1359477"/>
          <a:ext cx="8610600" cy="3422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descr="Z:\shared folder\BD\NEW LOGO\FINAL 12 APRIL\jpg\NEW B&amp;A International Lawyers Logo FINAL 1204-01.jpg"/>
          <p:cNvPicPr>
            <a:picLocks noChangeAspect="1" noChangeArrowheads="1"/>
          </p:cNvPicPr>
          <p:nvPr/>
        </p:nvPicPr>
        <p:blipFill>
          <a:blip r:embed="rId7" cstate="print"/>
          <a:srcRect/>
          <a:stretch>
            <a:fillRect/>
          </a:stretch>
        </p:blipFill>
        <p:spPr bwMode="auto">
          <a:xfrm>
            <a:off x="7696200" y="4630356"/>
            <a:ext cx="1447800" cy="513144"/>
          </a:xfrm>
          <a:prstGeom prst="rect">
            <a:avLst/>
          </a:prstGeom>
          <a:noFill/>
          <a:ln w="9525">
            <a:noFill/>
            <a:miter lim="800000"/>
            <a:headEnd/>
            <a:tailEnd/>
          </a:ln>
        </p:spPr>
      </p:pic>
    </p:spTree>
    <p:extLst>
      <p:ext uri="{BB962C8B-B14F-4D97-AF65-F5344CB8AC3E}">
        <p14:creationId xmlns:p14="http://schemas.microsoft.com/office/powerpoint/2010/main" val="1303669413"/>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E76D06-E195-DC49-8C41-20EBF66746CD}"/>
              </a:ext>
            </a:extLst>
          </p:cNvPr>
          <p:cNvSpPr>
            <a:spLocks noGrp="1"/>
          </p:cNvSpPr>
          <p:nvPr>
            <p:ph type="body" idx="1"/>
          </p:nvPr>
        </p:nvSpPr>
        <p:spPr>
          <a:xfrm>
            <a:off x="-152400" y="2057400"/>
            <a:ext cx="8647113" cy="1254919"/>
          </a:xfrm>
        </p:spPr>
        <p:txBody>
          <a:bodyPr/>
          <a:lstStyle/>
          <a:p>
            <a:pPr marL="490538" indent="-171450" algn="just">
              <a:buFont typeface="Arial" panose="020B0604020202020204" pitchFamily="34" charset="0"/>
              <a:buChar char="•"/>
            </a:pPr>
            <a:r>
              <a:rPr lang="en-ID" sz="2000" dirty="0">
                <a:solidFill>
                  <a:schemeClr val="tx1"/>
                </a:solidFill>
                <a:effectLst/>
                <a:ea typeface="Verdana" panose="020B0604030504040204" pitchFamily="34" charset="0"/>
                <a:cs typeface="Verdana" panose="020B0604030504040204" pitchFamily="34" charset="0"/>
              </a:rPr>
              <a:t>Indonesia has a civil law tradition that was inherited from the Continental European legal system. </a:t>
            </a:r>
          </a:p>
          <a:p>
            <a:pPr marL="490538" indent="-171450" algn="just">
              <a:buFont typeface="Arial" panose="020B0604020202020204" pitchFamily="34" charset="0"/>
              <a:buChar char="•"/>
            </a:pPr>
            <a:r>
              <a:rPr lang="en-US" sz="2000" dirty="0">
                <a:solidFill>
                  <a:schemeClr val="tx1"/>
                </a:solidFill>
                <a:ea typeface="Verdana" panose="020B0604030504040204" pitchFamily="34" charset="0"/>
                <a:cs typeface="Verdana" panose="020B0604030504040204" pitchFamily="34" charset="0"/>
              </a:rPr>
              <a:t>One of the important Dutch-inherited laws that is still functioning and being used in courts is the Dutch Civil Code (</a:t>
            </a:r>
            <a:r>
              <a:rPr lang="en-US" sz="2000" i="1" dirty="0" err="1">
                <a:solidFill>
                  <a:schemeClr val="tx1"/>
                </a:solidFill>
                <a:ea typeface="Verdana" panose="020B0604030504040204" pitchFamily="34" charset="0"/>
                <a:cs typeface="Verdana" panose="020B0604030504040204" pitchFamily="34" charset="0"/>
              </a:rPr>
              <a:t>Burgerlijk</a:t>
            </a:r>
            <a:r>
              <a:rPr lang="en-US" sz="2000" i="1" dirty="0">
                <a:solidFill>
                  <a:schemeClr val="tx1"/>
                </a:solidFill>
                <a:ea typeface="Verdana" panose="020B0604030504040204" pitchFamily="34" charset="0"/>
                <a:cs typeface="Verdana" panose="020B0604030504040204" pitchFamily="34" charset="0"/>
              </a:rPr>
              <a:t> </a:t>
            </a:r>
            <a:r>
              <a:rPr lang="en-US" sz="2000" i="1" dirty="0" err="1">
                <a:solidFill>
                  <a:schemeClr val="tx1"/>
                </a:solidFill>
                <a:ea typeface="Verdana" panose="020B0604030504040204" pitchFamily="34" charset="0"/>
                <a:cs typeface="Verdana" panose="020B0604030504040204" pitchFamily="34" charset="0"/>
              </a:rPr>
              <a:t>Wetboek</a:t>
            </a:r>
            <a:r>
              <a:rPr lang="en-US" sz="2000" dirty="0">
                <a:solidFill>
                  <a:schemeClr val="tx1"/>
                </a:solidFill>
                <a:ea typeface="Verdana" panose="020B0604030504040204" pitchFamily="34" charset="0"/>
                <a:cs typeface="Verdana" panose="020B0604030504040204" pitchFamily="34" charset="0"/>
              </a:rPr>
              <a:t>) of 1838. The 1992 reformed version does not apply in Indonesia.</a:t>
            </a:r>
          </a:p>
          <a:p>
            <a:pPr marL="490538" indent="-171450" algn="just">
              <a:buFont typeface="Arial" panose="020B0604020202020204" pitchFamily="34" charset="0"/>
              <a:buChar char="•"/>
            </a:pPr>
            <a:r>
              <a:rPr lang="en-ID" sz="2000" dirty="0">
                <a:solidFill>
                  <a:schemeClr val="tx1"/>
                </a:solidFill>
                <a:effectLst/>
                <a:ea typeface="Verdana" panose="020B0604030504040204" pitchFamily="34" charset="0"/>
                <a:cs typeface="Verdana" panose="020B0604030504040204" pitchFamily="34" charset="0"/>
              </a:rPr>
              <a:t>There is no official Indonesian translation of the Code. Further, there is no Indonesian law that specifically provides that the Code shall apply to all nationals.</a:t>
            </a:r>
          </a:p>
          <a:p>
            <a:pPr indent="0" algn="just">
              <a:spcBef>
                <a:spcPts val="0"/>
              </a:spcBef>
            </a:pPr>
            <a:br>
              <a:rPr lang="en-US" sz="2400" dirty="0">
                <a:ea typeface="Verdana" panose="020B0604030504040204" pitchFamily="34" charset="0"/>
                <a:cs typeface="Verdana" panose="020B0604030504040204" pitchFamily="34" charset="0"/>
              </a:rPr>
            </a:br>
            <a:endParaRPr lang="en-US" sz="2400" dirty="0"/>
          </a:p>
        </p:txBody>
      </p:sp>
      <p:sp>
        <p:nvSpPr>
          <p:cNvPr id="3" name="Title 2">
            <a:extLst>
              <a:ext uri="{FF2B5EF4-FFF2-40B4-BE49-F238E27FC236}">
                <a16:creationId xmlns:a16="http://schemas.microsoft.com/office/drawing/2014/main" id="{CAE0F56B-7430-EF47-83C9-BB084BE4226D}"/>
              </a:ext>
            </a:extLst>
          </p:cNvPr>
          <p:cNvSpPr>
            <a:spLocks noGrp="1"/>
          </p:cNvSpPr>
          <p:nvPr>
            <p:ph type="title"/>
          </p:nvPr>
        </p:nvSpPr>
        <p:spPr/>
        <p:txBody>
          <a:bodyPr/>
          <a:lstStyle/>
          <a:p>
            <a:r>
              <a:rPr lang="en-US" sz="2800" b="1" dirty="0">
                <a:effectLst>
                  <a:outerShdw blurRad="38100" dist="38100" dir="2700000" algn="tl">
                    <a:srgbClr val="000000">
                      <a:alpha val="43137"/>
                    </a:srgbClr>
                  </a:outerShdw>
                </a:effectLst>
              </a:rPr>
              <a:t>The Colonial Laws</a:t>
            </a:r>
          </a:p>
        </p:txBody>
      </p:sp>
      <p:pic>
        <p:nvPicPr>
          <p:cNvPr id="7" name="Picture 2" descr="Z:\shared folder\BD\NEW LOGO\FINAL 12 APRIL\jpg\NEW B&amp;A International Lawyers Logo FINAL 1204-01.jpg"/>
          <p:cNvPicPr>
            <a:picLocks noChangeAspect="1" noChangeArrowheads="1"/>
          </p:cNvPicPr>
          <p:nvPr/>
        </p:nvPicPr>
        <p:blipFill>
          <a:blip r:embed="rId3" cstate="print"/>
          <a:srcRect/>
          <a:stretch>
            <a:fillRect/>
          </a:stretch>
        </p:blipFill>
        <p:spPr bwMode="auto">
          <a:xfrm>
            <a:off x="7696200" y="4630356"/>
            <a:ext cx="1447800" cy="513144"/>
          </a:xfrm>
          <a:prstGeom prst="rect">
            <a:avLst/>
          </a:prstGeom>
          <a:noFill/>
          <a:ln w="9525">
            <a:noFill/>
            <a:miter lim="800000"/>
            <a:headEnd/>
            <a:tailEnd/>
          </a:ln>
        </p:spPr>
      </p:pic>
    </p:spTree>
    <p:extLst>
      <p:ext uri="{BB962C8B-B14F-4D97-AF65-F5344CB8AC3E}">
        <p14:creationId xmlns:p14="http://schemas.microsoft.com/office/powerpoint/2010/main" val="2836894079"/>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E76D06-E195-DC49-8C41-20EBF66746CD}"/>
              </a:ext>
            </a:extLst>
          </p:cNvPr>
          <p:cNvSpPr>
            <a:spLocks noGrp="1"/>
          </p:cNvSpPr>
          <p:nvPr>
            <p:ph type="body" idx="1"/>
          </p:nvPr>
        </p:nvSpPr>
        <p:spPr>
          <a:xfrm>
            <a:off x="-152400" y="2057400"/>
            <a:ext cx="8647113" cy="1254919"/>
          </a:xfrm>
        </p:spPr>
        <p:txBody>
          <a:bodyPr/>
          <a:lstStyle/>
          <a:p>
            <a:pPr marL="490538" indent="-171450" algn="just">
              <a:buFont typeface="Arial" panose="020B0604020202020204" pitchFamily="34" charset="0"/>
              <a:buChar char="•"/>
            </a:pPr>
            <a:r>
              <a:rPr lang="en-US" sz="2000" dirty="0">
                <a:solidFill>
                  <a:schemeClr val="tx1"/>
                </a:solidFill>
                <a:effectLst/>
                <a:ea typeface="Verdana" panose="020B0604030504040204" pitchFamily="34" charset="0"/>
                <a:cs typeface="Verdana" panose="020B0604030504040204" pitchFamily="34" charset="0"/>
              </a:rPr>
              <a:t>Transitional Article of the 1945 Constitution says: “</a:t>
            </a:r>
            <a:r>
              <a:rPr lang="en-US" sz="2000" i="1" dirty="0">
                <a:solidFill>
                  <a:schemeClr val="tx1"/>
                </a:solidFill>
                <a:effectLst/>
                <a:ea typeface="Verdana" panose="020B0604030504040204" pitchFamily="34" charset="0"/>
                <a:cs typeface="Verdana" panose="020B0604030504040204" pitchFamily="34" charset="0"/>
              </a:rPr>
              <a:t>All existing institutions and laws valid at the date of independence shall continue to be valid, pending the enactment of new laws and in conformity with this Constitution</a:t>
            </a:r>
            <a:r>
              <a:rPr lang="en-US" sz="2000" dirty="0">
                <a:solidFill>
                  <a:schemeClr val="tx1"/>
                </a:solidFill>
                <a:effectLst/>
                <a:ea typeface="Verdana" panose="020B0604030504040204" pitchFamily="34" charset="0"/>
                <a:cs typeface="Verdana" panose="020B0604030504040204" pitchFamily="34" charset="0"/>
              </a:rPr>
              <a:t>”.</a:t>
            </a:r>
            <a:endParaRPr lang="en-US" sz="800" dirty="0">
              <a:solidFill>
                <a:schemeClr val="tx1"/>
              </a:solidFill>
              <a:effectLst/>
              <a:ea typeface="Verdana" panose="020B0604030504040204" pitchFamily="34" charset="0"/>
              <a:cs typeface="Verdana" panose="020B0604030504040204" pitchFamily="34" charset="0"/>
            </a:endParaRPr>
          </a:p>
          <a:p>
            <a:pPr marL="490538" indent="-171450" algn="just">
              <a:buFont typeface="Arial" panose="020B0604020202020204" pitchFamily="34" charset="0"/>
              <a:buChar char="•"/>
            </a:pPr>
            <a:r>
              <a:rPr lang="en-US" sz="2000" dirty="0">
                <a:solidFill>
                  <a:schemeClr val="tx1"/>
                </a:solidFill>
                <a:effectLst/>
                <a:ea typeface="Verdana" panose="020B0604030504040204" pitchFamily="34" charset="0"/>
                <a:cs typeface="Verdana" panose="020B0604030504040204" pitchFamily="34" charset="0"/>
              </a:rPr>
              <a:t>The continuing validity of colonial law for independent Indonesia was intended only as a temporary measure in order to avoid a legal vacuum. </a:t>
            </a:r>
          </a:p>
          <a:p>
            <a:pPr marL="490538" indent="-171450" algn="just">
              <a:spcBef>
                <a:spcPts val="0"/>
              </a:spcBef>
              <a:buFont typeface="Arial" panose="020B0604020202020204" pitchFamily="34" charset="0"/>
              <a:buChar char="•"/>
            </a:pPr>
            <a:endParaRPr lang="en-ID" sz="2000" dirty="0">
              <a:solidFill>
                <a:schemeClr val="tx1"/>
              </a:solidFill>
              <a:effectLst/>
              <a:ea typeface="Verdana" panose="020B0604030504040204" pitchFamily="34" charset="0"/>
              <a:cs typeface="Verdana" panose="020B0604030504040204" pitchFamily="34" charset="0"/>
            </a:endParaRPr>
          </a:p>
          <a:p>
            <a:pPr indent="0" algn="just">
              <a:spcBef>
                <a:spcPts val="0"/>
              </a:spcBef>
            </a:pPr>
            <a:br>
              <a:rPr lang="en-US" sz="3200" dirty="0">
                <a:ea typeface="Verdana" panose="020B0604030504040204" pitchFamily="34" charset="0"/>
                <a:cs typeface="Verdana" panose="020B0604030504040204" pitchFamily="34" charset="0"/>
              </a:rPr>
            </a:br>
            <a:endParaRPr lang="en-US" sz="3200" dirty="0"/>
          </a:p>
        </p:txBody>
      </p:sp>
      <p:sp>
        <p:nvSpPr>
          <p:cNvPr id="3" name="Title 2">
            <a:extLst>
              <a:ext uri="{FF2B5EF4-FFF2-40B4-BE49-F238E27FC236}">
                <a16:creationId xmlns:a16="http://schemas.microsoft.com/office/drawing/2014/main" id="{CAE0F56B-7430-EF47-83C9-BB084BE4226D}"/>
              </a:ext>
            </a:extLst>
          </p:cNvPr>
          <p:cNvSpPr>
            <a:spLocks noGrp="1"/>
          </p:cNvSpPr>
          <p:nvPr>
            <p:ph type="title"/>
          </p:nvPr>
        </p:nvSpPr>
        <p:spPr/>
        <p:txBody>
          <a:bodyPr/>
          <a:lstStyle/>
          <a:p>
            <a:r>
              <a:rPr lang="en-US" sz="2800" b="1" dirty="0">
                <a:effectLst>
                  <a:outerShdw blurRad="38100" dist="38100" dir="2700000" algn="tl">
                    <a:srgbClr val="000000">
                      <a:alpha val="43137"/>
                    </a:srgbClr>
                  </a:outerShdw>
                </a:effectLst>
              </a:rPr>
              <a:t>The Colonial Laws</a:t>
            </a:r>
          </a:p>
        </p:txBody>
      </p:sp>
      <p:pic>
        <p:nvPicPr>
          <p:cNvPr id="7" name="Picture 2" descr="Z:\shared folder\BD\NEW LOGO\FINAL 12 APRIL\jpg\NEW B&amp;A International Lawyers Logo FINAL 1204-01.jpg"/>
          <p:cNvPicPr>
            <a:picLocks noChangeAspect="1" noChangeArrowheads="1"/>
          </p:cNvPicPr>
          <p:nvPr/>
        </p:nvPicPr>
        <p:blipFill>
          <a:blip r:embed="rId2" cstate="print"/>
          <a:srcRect/>
          <a:stretch>
            <a:fillRect/>
          </a:stretch>
        </p:blipFill>
        <p:spPr bwMode="auto">
          <a:xfrm>
            <a:off x="7696200" y="4630356"/>
            <a:ext cx="1447800" cy="513144"/>
          </a:xfrm>
          <a:prstGeom prst="rect">
            <a:avLst/>
          </a:prstGeom>
          <a:noFill/>
          <a:ln w="9525">
            <a:noFill/>
            <a:miter lim="800000"/>
            <a:headEnd/>
            <a:tailEnd/>
          </a:ln>
        </p:spPr>
      </p:pic>
    </p:spTree>
    <p:extLst>
      <p:ext uri="{BB962C8B-B14F-4D97-AF65-F5344CB8AC3E}">
        <p14:creationId xmlns:p14="http://schemas.microsoft.com/office/powerpoint/2010/main" val="4278211047"/>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E76D06-E195-DC49-8C41-20EBF66746CD}"/>
              </a:ext>
            </a:extLst>
          </p:cNvPr>
          <p:cNvSpPr>
            <a:spLocks noGrp="1"/>
          </p:cNvSpPr>
          <p:nvPr>
            <p:ph type="body" idx="1"/>
          </p:nvPr>
        </p:nvSpPr>
        <p:spPr>
          <a:xfrm>
            <a:off x="-152400" y="2057400"/>
            <a:ext cx="8647113" cy="1254919"/>
          </a:xfrm>
        </p:spPr>
        <p:txBody>
          <a:bodyPr/>
          <a:lstStyle/>
          <a:p>
            <a:pPr marL="490538" indent="-171450" algn="just">
              <a:buFont typeface="Arial" panose="020B0604020202020204" pitchFamily="34" charset="0"/>
              <a:buChar char="•"/>
            </a:pPr>
            <a:r>
              <a:rPr lang="en-US" sz="2000" dirty="0">
                <a:solidFill>
                  <a:schemeClr val="tx1"/>
                </a:solidFill>
                <a:effectLst/>
                <a:ea typeface="Verdana" panose="020B0604030504040204" pitchFamily="34" charset="0"/>
                <a:cs typeface="Verdana" panose="020B0604030504040204" pitchFamily="34" charset="0"/>
              </a:rPr>
              <a:t>There were numerous efforts by the Indonesian government to revamp the colonial laws in order to adjust with the dynamic nature of modern society. </a:t>
            </a:r>
          </a:p>
          <a:p>
            <a:pPr marL="490538" indent="-171450" algn="just">
              <a:buFont typeface="Arial" panose="020B0604020202020204" pitchFamily="34" charset="0"/>
              <a:buChar char="•"/>
            </a:pPr>
            <a:r>
              <a:rPr lang="en-US" sz="2000" dirty="0">
                <a:solidFill>
                  <a:schemeClr val="tx1"/>
                </a:solidFill>
                <a:effectLst/>
                <a:ea typeface="Verdana" panose="020B0604030504040204" pitchFamily="34" charset="0"/>
                <a:cs typeface="Verdana" panose="020B0604030504040204" pitchFamily="34" charset="0"/>
              </a:rPr>
              <a:t>Some were successful; for example, a number of provisions in the Book One of the Code which deals with the rights of natural persons, have been revamped by Indonesia's Marriage law, Population Administration law, and some other laws.</a:t>
            </a:r>
          </a:p>
          <a:p>
            <a:pPr marL="490538" indent="-171450" algn="just">
              <a:buFont typeface="Arial" panose="020B0604020202020204" pitchFamily="34" charset="0"/>
              <a:buChar char="•"/>
            </a:pPr>
            <a:r>
              <a:rPr lang="en-US" sz="2000" dirty="0">
                <a:solidFill>
                  <a:schemeClr val="tx1"/>
                </a:solidFill>
                <a:effectLst/>
                <a:ea typeface="Verdana" panose="020B0604030504040204" pitchFamily="34" charset="0"/>
                <a:cs typeface="Verdana" panose="020B0604030504040204" pitchFamily="34" charset="0"/>
              </a:rPr>
              <a:t>However, Indonesia is still unable to promulgate its own civil code or a ‘one-stop’ reference that could replace the old Dutch civil code. </a:t>
            </a:r>
          </a:p>
          <a:p>
            <a:pPr marL="490538" indent="-171450" algn="just">
              <a:spcBef>
                <a:spcPts val="0"/>
              </a:spcBef>
              <a:buFont typeface="Arial" panose="020B0604020202020204" pitchFamily="34" charset="0"/>
              <a:buChar char="•"/>
            </a:pPr>
            <a:endParaRPr lang="en-ID" sz="1800" dirty="0">
              <a:solidFill>
                <a:schemeClr val="tx1"/>
              </a:solidFill>
              <a:effectLst/>
              <a:ea typeface="Verdana" panose="020B0604030504040204" pitchFamily="34" charset="0"/>
              <a:cs typeface="Verdana" panose="020B0604030504040204" pitchFamily="34" charset="0"/>
            </a:endParaRPr>
          </a:p>
          <a:p>
            <a:pPr indent="0" algn="just">
              <a:spcBef>
                <a:spcPts val="0"/>
              </a:spcBef>
            </a:pPr>
            <a:br>
              <a:rPr lang="en-US" dirty="0">
                <a:ea typeface="Verdana" panose="020B0604030504040204" pitchFamily="34" charset="0"/>
                <a:cs typeface="Verdana" panose="020B0604030504040204" pitchFamily="34" charset="0"/>
              </a:rPr>
            </a:br>
            <a:endParaRPr lang="en-US" dirty="0"/>
          </a:p>
        </p:txBody>
      </p:sp>
      <p:sp>
        <p:nvSpPr>
          <p:cNvPr id="3" name="Title 2">
            <a:extLst>
              <a:ext uri="{FF2B5EF4-FFF2-40B4-BE49-F238E27FC236}">
                <a16:creationId xmlns:a16="http://schemas.microsoft.com/office/drawing/2014/main" id="{CAE0F56B-7430-EF47-83C9-BB084BE4226D}"/>
              </a:ext>
            </a:extLst>
          </p:cNvPr>
          <p:cNvSpPr>
            <a:spLocks noGrp="1"/>
          </p:cNvSpPr>
          <p:nvPr>
            <p:ph type="title"/>
          </p:nvPr>
        </p:nvSpPr>
        <p:spPr/>
        <p:txBody>
          <a:bodyPr/>
          <a:lstStyle/>
          <a:p>
            <a:r>
              <a:rPr lang="en-US" sz="2800" b="1" dirty="0">
                <a:effectLst>
                  <a:outerShdw blurRad="38100" dist="38100" dir="2700000" algn="tl">
                    <a:srgbClr val="000000">
                      <a:alpha val="43137"/>
                    </a:srgbClr>
                  </a:outerShdw>
                </a:effectLst>
              </a:rPr>
              <a:t>The Colonial Laws</a:t>
            </a:r>
          </a:p>
        </p:txBody>
      </p:sp>
      <p:pic>
        <p:nvPicPr>
          <p:cNvPr id="7" name="Picture 2" descr="Z:\shared folder\BD\NEW LOGO\FINAL 12 APRIL\jpg\NEW B&amp;A International Lawyers Logo FINAL 1204-01.jpg"/>
          <p:cNvPicPr>
            <a:picLocks noChangeAspect="1" noChangeArrowheads="1"/>
          </p:cNvPicPr>
          <p:nvPr/>
        </p:nvPicPr>
        <p:blipFill>
          <a:blip r:embed="rId2" cstate="print"/>
          <a:srcRect/>
          <a:stretch>
            <a:fillRect/>
          </a:stretch>
        </p:blipFill>
        <p:spPr bwMode="auto">
          <a:xfrm>
            <a:off x="7696200" y="4630356"/>
            <a:ext cx="1447800" cy="513144"/>
          </a:xfrm>
          <a:prstGeom prst="rect">
            <a:avLst/>
          </a:prstGeom>
          <a:noFill/>
          <a:ln w="9525">
            <a:noFill/>
            <a:miter lim="800000"/>
            <a:headEnd/>
            <a:tailEnd/>
          </a:ln>
        </p:spPr>
      </p:pic>
    </p:spTree>
    <p:extLst>
      <p:ext uri="{BB962C8B-B14F-4D97-AF65-F5344CB8AC3E}">
        <p14:creationId xmlns:p14="http://schemas.microsoft.com/office/powerpoint/2010/main" val="3162189741"/>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E76D06-E195-DC49-8C41-20EBF66746CD}"/>
              </a:ext>
            </a:extLst>
          </p:cNvPr>
          <p:cNvSpPr>
            <a:spLocks noGrp="1"/>
          </p:cNvSpPr>
          <p:nvPr>
            <p:ph type="body" idx="1"/>
          </p:nvPr>
        </p:nvSpPr>
        <p:spPr>
          <a:xfrm>
            <a:off x="-188913" y="2057400"/>
            <a:ext cx="8647113" cy="1254919"/>
          </a:xfrm>
        </p:spPr>
        <p:txBody>
          <a:bodyPr/>
          <a:lstStyle/>
          <a:p>
            <a:pPr marL="490538" indent="-171450" algn="just">
              <a:buFont typeface="Arial" panose="020B0604020202020204" pitchFamily="34" charset="0"/>
              <a:buChar char="•"/>
            </a:pPr>
            <a:r>
              <a:rPr lang="en-US" sz="2000" dirty="0">
                <a:solidFill>
                  <a:schemeClr val="tx1"/>
                </a:solidFill>
                <a:effectLst/>
                <a:ea typeface="Verdana" panose="020B0604030504040204" pitchFamily="34" charset="0"/>
                <a:cs typeface="Verdana" panose="020B0604030504040204" pitchFamily="34" charset="0"/>
              </a:rPr>
              <a:t>The existing (1838) Code was deemed still adequate to meet the modern requirements, but from time to time there will be need for some additions or amendments to certain concerned provisions in the Code.</a:t>
            </a:r>
          </a:p>
          <a:p>
            <a:pPr marL="490538" indent="-171450" algn="just">
              <a:buFont typeface="Arial" panose="020B0604020202020204" pitchFamily="34" charset="0"/>
              <a:buChar char="•"/>
            </a:pPr>
            <a:r>
              <a:rPr lang="en-US" sz="2000" dirty="0">
                <a:solidFill>
                  <a:schemeClr val="tx1"/>
                </a:solidFill>
                <a:effectLst/>
                <a:ea typeface="Verdana" panose="020B0604030504040204" pitchFamily="34" charset="0"/>
                <a:cs typeface="Verdana" panose="020B0604030504040204" pitchFamily="34" charset="0"/>
              </a:rPr>
              <a:t>The general consensus is that partial and gradual amendments to the existing Code is a preferred alternative to replacing the entire code anew.</a:t>
            </a:r>
          </a:p>
          <a:p>
            <a:pPr marL="490538" indent="-171450" algn="just">
              <a:buFont typeface="Arial" panose="020B0604020202020204" pitchFamily="34" charset="0"/>
              <a:buChar char="•"/>
            </a:pPr>
            <a:r>
              <a:rPr lang="en-US" sz="2000" dirty="0">
                <a:solidFill>
                  <a:schemeClr val="tx1"/>
                </a:solidFill>
                <a:effectLst/>
                <a:ea typeface="Verdana" panose="020B0604030504040204" pitchFamily="34" charset="0"/>
                <a:cs typeface="Verdana" panose="020B0604030504040204" pitchFamily="34" charset="0"/>
              </a:rPr>
              <a:t>However, having an official Indonesian translation of the Code is urgently required. </a:t>
            </a:r>
          </a:p>
          <a:p>
            <a:pPr marL="490538" indent="-171450" algn="just">
              <a:spcBef>
                <a:spcPts val="0"/>
              </a:spcBef>
              <a:buFont typeface="Arial" panose="020B0604020202020204" pitchFamily="34" charset="0"/>
              <a:buChar char="•"/>
            </a:pPr>
            <a:endParaRPr lang="en-ID" sz="2000" dirty="0">
              <a:solidFill>
                <a:schemeClr val="tx1"/>
              </a:solidFill>
              <a:effectLst/>
              <a:ea typeface="Verdana" panose="020B0604030504040204" pitchFamily="34" charset="0"/>
              <a:cs typeface="Verdana" panose="020B0604030504040204" pitchFamily="34" charset="0"/>
            </a:endParaRPr>
          </a:p>
          <a:p>
            <a:pPr indent="0" algn="just">
              <a:spcBef>
                <a:spcPts val="0"/>
              </a:spcBef>
            </a:pPr>
            <a:br>
              <a:rPr lang="en-US" sz="3200" dirty="0">
                <a:ea typeface="Verdana" panose="020B0604030504040204" pitchFamily="34" charset="0"/>
                <a:cs typeface="Verdana" panose="020B0604030504040204" pitchFamily="34" charset="0"/>
              </a:rPr>
            </a:br>
            <a:endParaRPr lang="en-US" sz="3200" dirty="0"/>
          </a:p>
        </p:txBody>
      </p:sp>
      <p:sp>
        <p:nvSpPr>
          <p:cNvPr id="3" name="Title 2">
            <a:extLst>
              <a:ext uri="{FF2B5EF4-FFF2-40B4-BE49-F238E27FC236}">
                <a16:creationId xmlns:a16="http://schemas.microsoft.com/office/drawing/2014/main" id="{CAE0F56B-7430-EF47-83C9-BB084BE4226D}"/>
              </a:ext>
            </a:extLst>
          </p:cNvPr>
          <p:cNvSpPr>
            <a:spLocks noGrp="1"/>
          </p:cNvSpPr>
          <p:nvPr>
            <p:ph type="title"/>
          </p:nvPr>
        </p:nvSpPr>
        <p:spPr/>
        <p:txBody>
          <a:bodyPr/>
          <a:lstStyle/>
          <a:p>
            <a:r>
              <a:rPr lang="en-US" sz="2800" b="1" dirty="0">
                <a:effectLst>
                  <a:outerShdw blurRad="38100" dist="38100" dir="2700000" algn="tl">
                    <a:srgbClr val="000000">
                      <a:alpha val="43137"/>
                    </a:srgbClr>
                  </a:outerShdw>
                </a:effectLst>
              </a:rPr>
              <a:t>The Colonial Laws</a:t>
            </a:r>
          </a:p>
        </p:txBody>
      </p:sp>
      <p:pic>
        <p:nvPicPr>
          <p:cNvPr id="7" name="Picture 2" descr="Z:\shared folder\BD\NEW LOGO\FINAL 12 APRIL\jpg\NEW B&amp;A International Lawyers Logo FINAL 1204-01.jpg"/>
          <p:cNvPicPr>
            <a:picLocks noChangeAspect="1" noChangeArrowheads="1"/>
          </p:cNvPicPr>
          <p:nvPr/>
        </p:nvPicPr>
        <p:blipFill>
          <a:blip r:embed="rId2" cstate="print"/>
          <a:srcRect/>
          <a:stretch>
            <a:fillRect/>
          </a:stretch>
        </p:blipFill>
        <p:spPr bwMode="auto">
          <a:xfrm>
            <a:off x="7696200" y="4630356"/>
            <a:ext cx="1447800" cy="513144"/>
          </a:xfrm>
          <a:prstGeom prst="rect">
            <a:avLst/>
          </a:prstGeom>
          <a:noFill/>
          <a:ln w="9525">
            <a:noFill/>
            <a:miter lim="800000"/>
            <a:headEnd/>
            <a:tailEnd/>
          </a:ln>
        </p:spPr>
      </p:pic>
    </p:spTree>
    <p:extLst>
      <p:ext uri="{BB962C8B-B14F-4D97-AF65-F5344CB8AC3E}">
        <p14:creationId xmlns:p14="http://schemas.microsoft.com/office/powerpoint/2010/main" val="1492099369"/>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E76D06-E195-DC49-8C41-20EBF66746CD}"/>
              </a:ext>
            </a:extLst>
          </p:cNvPr>
          <p:cNvSpPr>
            <a:spLocks noGrp="1"/>
          </p:cNvSpPr>
          <p:nvPr>
            <p:ph type="body" idx="1"/>
          </p:nvPr>
        </p:nvSpPr>
        <p:spPr>
          <a:xfrm>
            <a:off x="152400" y="2057400"/>
            <a:ext cx="8686800" cy="1254919"/>
          </a:xfrm>
        </p:spPr>
        <p:txBody>
          <a:bodyPr/>
          <a:lstStyle/>
          <a:p>
            <a:pPr marL="0" lvl="0" indent="0" algn="just"/>
            <a:r>
              <a:rPr lang="en-ID" sz="2000" dirty="0">
                <a:solidFill>
                  <a:srgbClr val="000000"/>
                </a:solidFill>
                <a:effectLst/>
                <a:ea typeface="Verdana" panose="020B0604030504040204" pitchFamily="34" charset="0"/>
                <a:cs typeface="Verdana" panose="020B0604030504040204" pitchFamily="34" charset="0"/>
              </a:rPr>
              <a:t>In the field of procedural law, there are three Dutch civil procedure laws that, with the exception of a few provisions, are still enforceable to date. They are:</a:t>
            </a:r>
            <a:endParaRPr lang="en-ID" sz="2000" dirty="0">
              <a:effectLst/>
              <a:ea typeface="Calibri" panose="020F0502020204030204" pitchFamily="34" charset="0"/>
            </a:endParaRPr>
          </a:p>
          <a:p>
            <a:pPr marL="342900" lvl="0" indent="-342900" algn="just">
              <a:buFont typeface="Arial" pitchFamily="34" charset="0"/>
              <a:buChar char="•"/>
            </a:pPr>
            <a:r>
              <a:rPr lang="en-ID" sz="2000" dirty="0">
                <a:solidFill>
                  <a:srgbClr val="000000"/>
                </a:solidFill>
                <a:effectLst/>
                <a:ea typeface="Verdana" panose="020B0604030504040204" pitchFamily="34" charset="0"/>
                <a:cs typeface="Verdana" panose="020B0604030504040204" pitchFamily="34" charset="0"/>
              </a:rPr>
              <a:t>the Revised Indonesian Rule of Procedures (</a:t>
            </a:r>
            <a:r>
              <a:rPr lang="en-ID" sz="2000" i="1" dirty="0">
                <a:solidFill>
                  <a:srgbClr val="000000"/>
                </a:solidFill>
                <a:effectLst/>
                <a:ea typeface="Verdana" panose="020B0604030504040204" pitchFamily="34" charset="0"/>
                <a:cs typeface="Verdana" panose="020B0604030504040204" pitchFamily="34" charset="0"/>
              </a:rPr>
              <a:t>Het </a:t>
            </a:r>
            <a:r>
              <a:rPr lang="en-ID" sz="2000" i="1" dirty="0" err="1">
                <a:solidFill>
                  <a:srgbClr val="000000"/>
                </a:solidFill>
                <a:effectLst/>
                <a:ea typeface="Verdana" panose="020B0604030504040204" pitchFamily="34" charset="0"/>
                <a:cs typeface="Verdana" panose="020B0604030504040204" pitchFamily="34" charset="0"/>
              </a:rPr>
              <a:t>Herziene</a:t>
            </a:r>
            <a:r>
              <a:rPr lang="en-ID" sz="2000" i="1" dirty="0">
                <a:solidFill>
                  <a:srgbClr val="000000"/>
                </a:solidFill>
                <a:effectLst/>
                <a:ea typeface="Verdana" panose="020B0604030504040204" pitchFamily="34" charset="0"/>
                <a:cs typeface="Verdana" panose="020B0604030504040204" pitchFamily="34" charset="0"/>
              </a:rPr>
              <a:t> </a:t>
            </a:r>
            <a:r>
              <a:rPr lang="en-ID" sz="2000" i="1" dirty="0" err="1">
                <a:solidFill>
                  <a:srgbClr val="000000"/>
                </a:solidFill>
                <a:effectLst/>
                <a:ea typeface="Verdana" panose="020B0604030504040204" pitchFamily="34" charset="0"/>
                <a:cs typeface="Verdana" panose="020B0604030504040204" pitchFamily="34" charset="0"/>
              </a:rPr>
              <a:t>Indonesisch</a:t>
            </a:r>
            <a:r>
              <a:rPr lang="en-ID" sz="2000" i="1" dirty="0">
                <a:solidFill>
                  <a:srgbClr val="000000"/>
                </a:solidFill>
                <a:effectLst/>
                <a:ea typeface="Verdana" panose="020B0604030504040204" pitchFamily="34" charset="0"/>
                <a:cs typeface="Verdana" panose="020B0604030504040204" pitchFamily="34" charset="0"/>
              </a:rPr>
              <a:t> </a:t>
            </a:r>
            <a:r>
              <a:rPr lang="en-ID" sz="2000" i="1" dirty="0" err="1">
                <a:solidFill>
                  <a:srgbClr val="000000"/>
                </a:solidFill>
                <a:effectLst/>
                <a:ea typeface="Verdana" panose="020B0604030504040204" pitchFamily="34" charset="0"/>
                <a:cs typeface="Verdana" panose="020B0604030504040204" pitchFamily="34" charset="0"/>
              </a:rPr>
              <a:t>Reglement</a:t>
            </a:r>
            <a:r>
              <a:rPr lang="en-ID" sz="2000" dirty="0">
                <a:solidFill>
                  <a:srgbClr val="000000"/>
                </a:solidFill>
                <a:effectLst/>
                <a:ea typeface="Verdana" panose="020B0604030504040204" pitchFamily="34" charset="0"/>
                <a:cs typeface="Verdana" panose="020B0604030504040204" pitchFamily="34" charset="0"/>
              </a:rPr>
              <a:t> in Dutch) for the indigenous Indonesians living in Java and Madura.</a:t>
            </a:r>
            <a:endParaRPr lang="en-ID" sz="2000" dirty="0">
              <a:effectLst/>
              <a:ea typeface="Calibri" panose="020F0502020204030204" pitchFamily="34" charset="0"/>
            </a:endParaRPr>
          </a:p>
          <a:p>
            <a:pPr marL="342900" lvl="0" indent="-342900" algn="just">
              <a:buFont typeface="Arial" pitchFamily="34" charset="0"/>
              <a:buChar char="•"/>
            </a:pPr>
            <a:r>
              <a:rPr lang="en-ID" sz="2000" dirty="0">
                <a:solidFill>
                  <a:srgbClr val="000000"/>
                </a:solidFill>
                <a:effectLst/>
                <a:ea typeface="Verdana" panose="020B0604030504040204" pitchFamily="34" charset="0"/>
                <a:cs typeface="Verdana" panose="020B0604030504040204" pitchFamily="34" charset="0"/>
              </a:rPr>
              <a:t>the Rule of Procedures Overseas (</a:t>
            </a:r>
            <a:r>
              <a:rPr lang="en-ID" sz="2000" i="1" dirty="0" err="1">
                <a:solidFill>
                  <a:srgbClr val="000000"/>
                </a:solidFill>
                <a:effectLst/>
                <a:ea typeface="Verdana" panose="020B0604030504040204" pitchFamily="34" charset="0"/>
                <a:cs typeface="Verdana" panose="020B0604030504040204" pitchFamily="34" charset="0"/>
              </a:rPr>
              <a:t>Rechtsreglement</a:t>
            </a:r>
            <a:r>
              <a:rPr lang="en-ID" sz="2000" i="1" dirty="0">
                <a:solidFill>
                  <a:srgbClr val="000000"/>
                </a:solidFill>
                <a:effectLst/>
                <a:ea typeface="Verdana" panose="020B0604030504040204" pitchFamily="34" charset="0"/>
                <a:cs typeface="Verdana" panose="020B0604030504040204" pitchFamily="34" charset="0"/>
              </a:rPr>
              <a:t> </a:t>
            </a:r>
            <a:r>
              <a:rPr lang="en-ID" sz="2000" i="1" dirty="0" err="1">
                <a:solidFill>
                  <a:srgbClr val="000000"/>
                </a:solidFill>
                <a:effectLst/>
                <a:ea typeface="Verdana" panose="020B0604030504040204" pitchFamily="34" charset="0"/>
                <a:cs typeface="Verdana" panose="020B0604030504040204" pitchFamily="34" charset="0"/>
              </a:rPr>
              <a:t>voor</a:t>
            </a:r>
            <a:r>
              <a:rPr lang="en-ID" sz="2000" i="1" dirty="0">
                <a:solidFill>
                  <a:srgbClr val="000000"/>
                </a:solidFill>
                <a:effectLst/>
                <a:ea typeface="Verdana" panose="020B0604030504040204" pitchFamily="34" charset="0"/>
                <a:cs typeface="Verdana" panose="020B0604030504040204" pitchFamily="34" charset="0"/>
              </a:rPr>
              <a:t> De </a:t>
            </a:r>
            <a:r>
              <a:rPr lang="en-ID" sz="2000" i="1" dirty="0" err="1">
                <a:solidFill>
                  <a:srgbClr val="000000"/>
                </a:solidFill>
                <a:effectLst/>
                <a:ea typeface="Verdana" panose="020B0604030504040204" pitchFamily="34" charset="0"/>
                <a:cs typeface="Verdana" panose="020B0604030504040204" pitchFamily="34" charset="0"/>
              </a:rPr>
              <a:t>Buitengewesten</a:t>
            </a:r>
            <a:r>
              <a:rPr lang="en-ID" sz="2000" dirty="0">
                <a:solidFill>
                  <a:srgbClr val="000000"/>
                </a:solidFill>
                <a:effectLst/>
                <a:ea typeface="Verdana" panose="020B0604030504040204" pitchFamily="34" charset="0"/>
                <a:cs typeface="Verdana" panose="020B0604030504040204" pitchFamily="34" charset="0"/>
              </a:rPr>
              <a:t> in Dutch) for the indigenous Indonesians living in outside of Java. </a:t>
            </a:r>
            <a:endParaRPr lang="en-ID" sz="2000" dirty="0">
              <a:effectLst/>
              <a:ea typeface="Calibri" panose="020F0502020204030204" pitchFamily="34" charset="0"/>
            </a:endParaRPr>
          </a:p>
          <a:p>
            <a:pPr marL="342900" lvl="0" indent="-342900" algn="just">
              <a:buFont typeface="Arial" pitchFamily="34" charset="0"/>
              <a:buChar char="•"/>
            </a:pPr>
            <a:r>
              <a:rPr lang="en-ID" sz="2000" dirty="0">
                <a:solidFill>
                  <a:srgbClr val="000000"/>
                </a:solidFill>
                <a:effectLst/>
                <a:ea typeface="Verdana" panose="020B0604030504040204" pitchFamily="34" charset="0"/>
                <a:cs typeface="Verdana" panose="020B0604030504040204" pitchFamily="34" charset="0"/>
              </a:rPr>
              <a:t>The European Procedural Code (</a:t>
            </a:r>
            <a:r>
              <a:rPr lang="en-ID" sz="2000" i="1" dirty="0" err="1">
                <a:solidFill>
                  <a:srgbClr val="000000"/>
                </a:solidFill>
                <a:effectLst/>
                <a:ea typeface="Verdana" panose="020B0604030504040204" pitchFamily="34" charset="0"/>
                <a:cs typeface="Verdana" panose="020B0604030504040204" pitchFamily="34" charset="0"/>
              </a:rPr>
              <a:t>Reglement</a:t>
            </a:r>
            <a:r>
              <a:rPr lang="en-ID" sz="2000" i="1" dirty="0">
                <a:solidFill>
                  <a:srgbClr val="000000"/>
                </a:solidFill>
                <a:effectLst/>
                <a:ea typeface="Verdana" panose="020B0604030504040204" pitchFamily="34" charset="0"/>
                <a:cs typeface="Verdana" panose="020B0604030504040204" pitchFamily="34" charset="0"/>
              </a:rPr>
              <a:t> op de </a:t>
            </a:r>
            <a:r>
              <a:rPr lang="en-ID" sz="2000" i="1" dirty="0" err="1">
                <a:solidFill>
                  <a:srgbClr val="000000"/>
                </a:solidFill>
                <a:effectLst/>
                <a:ea typeface="Verdana" panose="020B0604030504040204" pitchFamily="34" charset="0"/>
                <a:cs typeface="Verdana" panose="020B0604030504040204" pitchFamily="34" charset="0"/>
              </a:rPr>
              <a:t>Rechtsvordering</a:t>
            </a:r>
            <a:r>
              <a:rPr lang="en-ID" sz="2000" dirty="0">
                <a:solidFill>
                  <a:srgbClr val="000000"/>
                </a:solidFill>
                <a:effectLst/>
                <a:ea typeface="Verdana" panose="020B0604030504040204" pitchFamily="34" charset="0"/>
                <a:cs typeface="Verdana" panose="020B0604030504040204" pitchFamily="34" charset="0"/>
              </a:rPr>
              <a:t>) for the Western people. </a:t>
            </a:r>
            <a:endParaRPr lang="en-ID" sz="2000" dirty="0">
              <a:effectLst/>
              <a:ea typeface="Calibri" panose="020F0502020204030204" pitchFamily="34" charset="0"/>
            </a:endParaRPr>
          </a:p>
          <a:p>
            <a:pPr indent="0" algn="just"/>
            <a:endParaRPr lang="en-US" sz="1800" dirty="0">
              <a:solidFill>
                <a:schemeClr val="tx1"/>
              </a:solidFill>
              <a:effectLst/>
              <a:ea typeface="Verdana" panose="020B0604030504040204" pitchFamily="34" charset="0"/>
              <a:cs typeface="Verdana" panose="020B0604030504040204" pitchFamily="34" charset="0"/>
            </a:endParaRPr>
          </a:p>
          <a:p>
            <a:pPr indent="0" algn="just"/>
            <a:br>
              <a:rPr lang="en-US" sz="1800" dirty="0">
                <a:solidFill>
                  <a:schemeClr val="tx1"/>
                </a:solidFill>
                <a:effectLst/>
                <a:ea typeface="Verdana" panose="020B0604030504040204" pitchFamily="34" charset="0"/>
                <a:cs typeface="Verdana" panose="020B0604030504040204" pitchFamily="34" charset="0"/>
              </a:rPr>
            </a:br>
            <a:endParaRPr lang="en-ID" sz="1800" dirty="0">
              <a:solidFill>
                <a:schemeClr val="tx1"/>
              </a:solidFill>
              <a:effectLst/>
              <a:ea typeface="Verdana" panose="020B0604030504040204" pitchFamily="34" charset="0"/>
              <a:cs typeface="Verdana" panose="020B0604030504040204" pitchFamily="34" charset="0"/>
            </a:endParaRPr>
          </a:p>
          <a:p>
            <a:pPr indent="0" algn="just"/>
            <a:br>
              <a:rPr lang="en-US" dirty="0">
                <a:ea typeface="Verdana" panose="020B0604030504040204" pitchFamily="34" charset="0"/>
                <a:cs typeface="Verdana" panose="020B0604030504040204" pitchFamily="34" charset="0"/>
              </a:rPr>
            </a:br>
            <a:endParaRPr lang="en-US" dirty="0"/>
          </a:p>
        </p:txBody>
      </p:sp>
      <p:sp>
        <p:nvSpPr>
          <p:cNvPr id="3" name="Title 2">
            <a:extLst>
              <a:ext uri="{FF2B5EF4-FFF2-40B4-BE49-F238E27FC236}">
                <a16:creationId xmlns:a16="http://schemas.microsoft.com/office/drawing/2014/main" id="{CAE0F56B-7430-EF47-83C9-BB084BE4226D}"/>
              </a:ext>
            </a:extLst>
          </p:cNvPr>
          <p:cNvSpPr>
            <a:spLocks noGrp="1"/>
          </p:cNvSpPr>
          <p:nvPr>
            <p:ph type="title"/>
          </p:nvPr>
        </p:nvSpPr>
        <p:spPr/>
        <p:txBody>
          <a:bodyPr/>
          <a:lstStyle/>
          <a:p>
            <a:r>
              <a:rPr lang="en-US" sz="2800" b="1" dirty="0">
                <a:effectLst>
                  <a:outerShdw blurRad="38100" dist="38100" dir="2700000" algn="tl">
                    <a:srgbClr val="000000">
                      <a:alpha val="43137"/>
                    </a:srgbClr>
                  </a:outerShdw>
                </a:effectLst>
              </a:rPr>
              <a:t>The Colonial Laws</a:t>
            </a:r>
          </a:p>
        </p:txBody>
      </p:sp>
      <p:pic>
        <p:nvPicPr>
          <p:cNvPr id="7" name="Picture 2" descr="Z:\shared folder\BD\NEW LOGO\FINAL 12 APRIL\jpg\NEW B&amp;A International Lawyers Logo FINAL 1204-01.jpg"/>
          <p:cNvPicPr>
            <a:picLocks noChangeAspect="1" noChangeArrowheads="1"/>
          </p:cNvPicPr>
          <p:nvPr/>
        </p:nvPicPr>
        <p:blipFill>
          <a:blip r:embed="rId2" cstate="print"/>
          <a:srcRect/>
          <a:stretch>
            <a:fillRect/>
          </a:stretch>
        </p:blipFill>
        <p:spPr bwMode="auto">
          <a:xfrm>
            <a:off x="7696200" y="4630356"/>
            <a:ext cx="1447800" cy="513144"/>
          </a:xfrm>
          <a:prstGeom prst="rect">
            <a:avLst/>
          </a:prstGeom>
          <a:noFill/>
          <a:ln w="9525">
            <a:noFill/>
            <a:miter lim="800000"/>
            <a:headEnd/>
            <a:tailEnd/>
          </a:ln>
        </p:spPr>
      </p:pic>
    </p:spTree>
    <p:extLst>
      <p:ext uri="{BB962C8B-B14F-4D97-AF65-F5344CB8AC3E}">
        <p14:creationId xmlns:p14="http://schemas.microsoft.com/office/powerpoint/2010/main" val="317613140"/>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Z:\shared folder\BD\NEW LOGO\FINAL 12 APRIL\jpg\NEW B&amp;A International Lawyers Logo FINAL 1204-01.jpg"/>
          <p:cNvPicPr>
            <a:picLocks noChangeAspect="1" noChangeArrowheads="1"/>
          </p:cNvPicPr>
          <p:nvPr/>
        </p:nvPicPr>
        <p:blipFill>
          <a:blip r:embed="rId3" cstate="print"/>
          <a:srcRect/>
          <a:stretch>
            <a:fillRect/>
          </a:stretch>
        </p:blipFill>
        <p:spPr bwMode="auto">
          <a:xfrm>
            <a:off x="7696200" y="4649406"/>
            <a:ext cx="1447800" cy="513144"/>
          </a:xfrm>
          <a:prstGeom prst="rect">
            <a:avLst/>
          </a:prstGeom>
          <a:noFill/>
          <a:ln w="9525">
            <a:noFill/>
            <a:miter lim="800000"/>
            <a:headEnd/>
            <a:tailEnd/>
          </a:ln>
        </p:spPr>
      </p:pic>
      <p:sp>
        <p:nvSpPr>
          <p:cNvPr id="3" name="Title 2">
            <a:extLst>
              <a:ext uri="{FF2B5EF4-FFF2-40B4-BE49-F238E27FC236}">
                <a16:creationId xmlns:a16="http://schemas.microsoft.com/office/drawing/2014/main" id="{CAE0F56B-7430-EF47-83C9-BB084BE4226D}"/>
              </a:ext>
            </a:extLst>
          </p:cNvPr>
          <p:cNvSpPr>
            <a:spLocks noGrp="1"/>
          </p:cNvSpPr>
          <p:nvPr>
            <p:ph type="title"/>
          </p:nvPr>
        </p:nvSpPr>
        <p:spPr/>
        <p:txBody>
          <a:bodyPr/>
          <a:lstStyle/>
          <a:p>
            <a:r>
              <a:rPr lang="en-US" sz="2800" b="1" dirty="0">
                <a:effectLst>
                  <a:outerShdw blurRad="38100" dist="38100" dir="2700000" algn="tl">
                    <a:srgbClr val="000000">
                      <a:alpha val="43137"/>
                    </a:srgbClr>
                  </a:outerShdw>
                </a:effectLst>
              </a:rPr>
              <a:t>Development of Laws Post Independence</a:t>
            </a:r>
          </a:p>
        </p:txBody>
      </p:sp>
      <p:sp>
        <p:nvSpPr>
          <p:cNvPr id="2" name="Text Placeholder 1">
            <a:extLst>
              <a:ext uri="{FF2B5EF4-FFF2-40B4-BE49-F238E27FC236}">
                <a16:creationId xmlns:a16="http://schemas.microsoft.com/office/drawing/2014/main" id="{66E76D06-E195-DC49-8C41-20EBF66746CD}"/>
              </a:ext>
            </a:extLst>
          </p:cNvPr>
          <p:cNvSpPr>
            <a:spLocks noGrp="1"/>
          </p:cNvSpPr>
          <p:nvPr>
            <p:ph type="body" idx="1"/>
          </p:nvPr>
        </p:nvSpPr>
        <p:spPr>
          <a:xfrm>
            <a:off x="-228600" y="1926431"/>
            <a:ext cx="9220200" cy="2931319"/>
          </a:xfrm>
        </p:spPr>
        <p:txBody>
          <a:bodyPr/>
          <a:lstStyle/>
          <a:p>
            <a:pPr marL="604838" indent="-285750" algn="just">
              <a:spcBef>
                <a:spcPts val="500"/>
              </a:spcBef>
              <a:buFont typeface="Arial" panose="020B0604020202020204" pitchFamily="34" charset="0"/>
              <a:buChar char="•"/>
            </a:pPr>
            <a:r>
              <a:rPr lang="en-US" sz="2000" dirty="0">
                <a:solidFill>
                  <a:srgbClr val="000000"/>
                </a:solidFill>
                <a:effectLst/>
                <a:ea typeface="Verdana" panose="020B0604030504040204" pitchFamily="34" charset="0"/>
                <a:cs typeface="Verdana" panose="020B0604030504040204" pitchFamily="34" charset="0"/>
              </a:rPr>
              <a:t>T</a:t>
            </a:r>
            <a:r>
              <a:rPr lang="en-US" sz="2000" dirty="0">
                <a:solidFill>
                  <a:schemeClr val="tx1"/>
                </a:solidFill>
                <a:effectLst/>
                <a:ea typeface="Verdana" panose="020B0604030504040204" pitchFamily="34" charset="0"/>
                <a:cs typeface="Verdana" panose="020B0604030504040204" pitchFamily="34" charset="0"/>
              </a:rPr>
              <a:t>here have been efforts to make changes to adjust with the dynamic nature of society, such as the enactment of Law No.14 of 1985 concerning the Supreme Court (as then amended by Law No.3 of 2009), and Law No.48 of 2009 concerning Judicial Power.</a:t>
            </a:r>
          </a:p>
          <a:p>
            <a:pPr marL="604838" indent="-285750" algn="just">
              <a:spcBef>
                <a:spcPts val="500"/>
              </a:spcBef>
              <a:buFont typeface="Arial" panose="020B0604020202020204" pitchFamily="34" charset="0"/>
              <a:buChar char="•"/>
            </a:pPr>
            <a:r>
              <a:rPr lang="en-ID" sz="2000" dirty="0">
                <a:solidFill>
                  <a:srgbClr val="000000"/>
                </a:solidFill>
                <a:effectLst/>
                <a:ea typeface="Verdana" panose="020B0604030504040204" pitchFamily="34" charset="0"/>
                <a:cs typeface="Verdana" panose="020B0604030504040204" pitchFamily="34" charset="0"/>
              </a:rPr>
              <a:t>There has been a chain of thinking that mere procedural matters should be relegated to the Supreme Court which has the power to promulgate Rules and Circulars (Practice Directions) to fill in the gap.</a:t>
            </a:r>
          </a:p>
          <a:p>
            <a:pPr marL="604838" indent="-285750" algn="just">
              <a:spcBef>
                <a:spcPts val="500"/>
              </a:spcBef>
              <a:buFont typeface="Arial" panose="020B0604020202020204" pitchFamily="34" charset="0"/>
              <a:buChar char="•"/>
            </a:pPr>
            <a:r>
              <a:rPr lang="en-ID" sz="2000" dirty="0">
                <a:solidFill>
                  <a:srgbClr val="000000"/>
                </a:solidFill>
                <a:effectLst/>
                <a:ea typeface="Verdana" panose="020B0604030504040204" pitchFamily="34" charset="0"/>
                <a:cs typeface="Verdana" panose="020B0604030504040204" pitchFamily="34" charset="0"/>
              </a:rPr>
              <a:t>After numerous attempts, the Draft of National Civil Procedural Law has been prepared and now listed </a:t>
            </a:r>
            <a:r>
              <a:rPr lang="en-ID" sz="2000" dirty="0">
                <a:effectLst/>
                <a:ea typeface="Verdana" panose="020B0604030504040204" pitchFamily="34" charset="0"/>
                <a:cs typeface="Verdana" panose="020B0604030504040204" pitchFamily="34" charset="0"/>
              </a:rPr>
              <a:t>in</a:t>
            </a:r>
            <a:r>
              <a:rPr lang="en-ID" sz="2000" dirty="0">
                <a:solidFill>
                  <a:srgbClr val="000000"/>
                </a:solidFill>
                <a:effectLst/>
                <a:ea typeface="Verdana" panose="020B0604030504040204" pitchFamily="34" charset="0"/>
                <a:cs typeface="Verdana" panose="020B0604030504040204" pitchFamily="34" charset="0"/>
              </a:rPr>
              <a:t> Indonesia’s 2022 Priority National Legislation Program.</a:t>
            </a:r>
          </a:p>
          <a:p>
            <a:pPr marL="604838" indent="-285750" algn="just">
              <a:buFont typeface="Arial" panose="020B0604020202020204" pitchFamily="34" charset="0"/>
              <a:buChar char="•"/>
            </a:pPr>
            <a:endParaRPr lang="en-US" sz="1800" dirty="0">
              <a:solidFill>
                <a:schemeClr val="tx1"/>
              </a:solidFill>
              <a:effectLst/>
              <a:ea typeface="Verdana" panose="020B0604030504040204" pitchFamily="34" charset="0"/>
              <a:cs typeface="Verdana" panose="020B0604030504040204" pitchFamily="34" charset="0"/>
            </a:endParaRPr>
          </a:p>
          <a:p>
            <a:pPr indent="0" algn="just"/>
            <a:br>
              <a:rPr lang="en-US" sz="1800" dirty="0">
                <a:solidFill>
                  <a:schemeClr val="tx1"/>
                </a:solidFill>
                <a:effectLst/>
                <a:ea typeface="Verdana" panose="020B0604030504040204" pitchFamily="34" charset="0"/>
                <a:cs typeface="Verdana" panose="020B0604030504040204" pitchFamily="34" charset="0"/>
              </a:rPr>
            </a:br>
            <a:endParaRPr lang="en-US" sz="1800" dirty="0">
              <a:solidFill>
                <a:schemeClr val="tx1"/>
              </a:solidFill>
              <a:effectLst/>
              <a:ea typeface="Verdana" panose="020B0604030504040204" pitchFamily="34" charset="0"/>
              <a:cs typeface="Verdana" panose="020B0604030504040204" pitchFamily="34" charset="0"/>
            </a:endParaRPr>
          </a:p>
          <a:p>
            <a:pPr indent="0" algn="just"/>
            <a:br>
              <a:rPr lang="en-US" dirty="0">
                <a:ea typeface="Verdana" panose="020B0604030504040204" pitchFamily="34" charset="0"/>
                <a:cs typeface="Verdana" panose="020B0604030504040204" pitchFamily="34" charset="0"/>
              </a:rPr>
            </a:br>
            <a:endParaRPr lang="en-US" dirty="0"/>
          </a:p>
        </p:txBody>
      </p:sp>
    </p:spTree>
    <p:extLst>
      <p:ext uri="{BB962C8B-B14F-4D97-AF65-F5344CB8AC3E}">
        <p14:creationId xmlns:p14="http://schemas.microsoft.com/office/powerpoint/2010/main" val="1997701256"/>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E0F56B-7430-EF47-83C9-BB084BE4226D}"/>
              </a:ext>
            </a:extLst>
          </p:cNvPr>
          <p:cNvSpPr>
            <a:spLocks noGrp="1"/>
          </p:cNvSpPr>
          <p:nvPr>
            <p:ph type="title"/>
          </p:nvPr>
        </p:nvSpPr>
        <p:spPr/>
        <p:txBody>
          <a:bodyPr/>
          <a:lstStyle/>
          <a:p>
            <a:r>
              <a:rPr lang="en-US" sz="2800" dirty="0"/>
              <a:t>The Changes in Influence of Western Jurisprudence</a:t>
            </a:r>
            <a:endParaRPr lang="en-US" sz="2800" b="1" dirty="0">
              <a:effectLst>
                <a:outerShdw blurRad="38100" dist="38100" dir="2700000" algn="tl">
                  <a:srgbClr val="000000">
                    <a:alpha val="43137"/>
                  </a:srgbClr>
                </a:outerShdw>
              </a:effectLst>
            </a:endParaRPr>
          </a:p>
        </p:txBody>
      </p:sp>
      <p:pic>
        <p:nvPicPr>
          <p:cNvPr id="7" name="Picture 2" descr="Z:\shared folder\BD\NEW LOGO\FINAL 12 APRIL\jpg\NEW B&amp;A International Lawyers Logo FINAL 1204-01.jpg"/>
          <p:cNvPicPr>
            <a:picLocks noChangeAspect="1" noChangeArrowheads="1"/>
          </p:cNvPicPr>
          <p:nvPr/>
        </p:nvPicPr>
        <p:blipFill>
          <a:blip r:embed="rId2" cstate="print"/>
          <a:srcRect/>
          <a:stretch>
            <a:fillRect/>
          </a:stretch>
        </p:blipFill>
        <p:spPr bwMode="auto">
          <a:xfrm>
            <a:off x="7696200" y="4649406"/>
            <a:ext cx="1447800" cy="513144"/>
          </a:xfrm>
          <a:prstGeom prst="rect">
            <a:avLst/>
          </a:prstGeom>
          <a:noFill/>
          <a:ln w="9525">
            <a:noFill/>
            <a:miter lim="800000"/>
            <a:headEnd/>
            <a:tailEnd/>
          </a:ln>
        </p:spPr>
      </p:pic>
      <p:sp>
        <p:nvSpPr>
          <p:cNvPr id="2" name="Text Placeholder 1">
            <a:extLst>
              <a:ext uri="{FF2B5EF4-FFF2-40B4-BE49-F238E27FC236}">
                <a16:creationId xmlns:a16="http://schemas.microsoft.com/office/drawing/2014/main" id="{66E76D06-E195-DC49-8C41-20EBF66746CD}"/>
              </a:ext>
            </a:extLst>
          </p:cNvPr>
          <p:cNvSpPr>
            <a:spLocks noGrp="1"/>
          </p:cNvSpPr>
          <p:nvPr>
            <p:ph type="body" idx="1"/>
          </p:nvPr>
        </p:nvSpPr>
        <p:spPr>
          <a:xfrm>
            <a:off x="-228600" y="1885950"/>
            <a:ext cx="9220200" cy="1254919"/>
          </a:xfrm>
        </p:spPr>
        <p:txBody>
          <a:bodyPr/>
          <a:lstStyle/>
          <a:p>
            <a:pPr marL="604838" indent="-285750" algn="just">
              <a:spcBef>
                <a:spcPts val="400"/>
              </a:spcBef>
              <a:buFont typeface="Arial" panose="020B0604020202020204" pitchFamily="34" charset="0"/>
              <a:buChar char="•"/>
            </a:pPr>
            <a:r>
              <a:rPr lang="en-ID" sz="2000" dirty="0">
                <a:solidFill>
                  <a:schemeClr val="tx1"/>
                </a:solidFill>
                <a:effectLst/>
                <a:ea typeface="Verdana" panose="020B0604030504040204" pitchFamily="34" charset="0"/>
                <a:cs typeface="Verdana" panose="020B0604030504040204" pitchFamily="34" charset="0"/>
              </a:rPr>
              <a:t>Indonesia is striving to become a country with a modern legal system</a:t>
            </a:r>
            <a:r>
              <a:rPr lang="en-ID" sz="2000" dirty="0">
                <a:solidFill>
                  <a:schemeClr val="tx1"/>
                </a:solidFill>
                <a:ea typeface="Verdana" panose="020B0604030504040204" pitchFamily="34" charset="0"/>
                <a:cs typeface="Verdana" panose="020B0604030504040204" pitchFamily="34" charset="0"/>
              </a:rPr>
              <a:t>. </a:t>
            </a:r>
            <a:r>
              <a:rPr lang="en-ID" sz="2000" dirty="0">
                <a:solidFill>
                  <a:schemeClr val="tx1"/>
                </a:solidFill>
                <a:effectLst/>
                <a:ea typeface="Verdana" panose="020B0604030504040204" pitchFamily="34" charset="0"/>
                <a:cs typeface="Verdana" panose="020B0604030504040204" pitchFamily="34" charset="0"/>
              </a:rPr>
              <a:t>With the goal of improving the investment climate, there have been efforts to reform some of Indonesia's economics laws in the late 1980s.</a:t>
            </a:r>
          </a:p>
          <a:p>
            <a:pPr marL="604838" indent="-285750" algn="just">
              <a:spcBef>
                <a:spcPts val="400"/>
              </a:spcBef>
              <a:buFont typeface="Arial" panose="020B0604020202020204" pitchFamily="34" charset="0"/>
              <a:buChar char="•"/>
            </a:pPr>
            <a:r>
              <a:rPr lang="en-ID" sz="2000" dirty="0">
                <a:solidFill>
                  <a:schemeClr val="tx1"/>
                </a:solidFill>
                <a:effectLst/>
                <a:ea typeface="Verdana" panose="020B0604030504040204" pitchFamily="34" charset="0"/>
                <a:cs typeface="Verdana" panose="020B0604030504040204" pitchFamily="34" charset="0"/>
              </a:rPr>
              <a:t>The legal reform efforts became more intensified in 1998. </a:t>
            </a:r>
            <a:r>
              <a:rPr lang="en-US" sz="2000" dirty="0">
                <a:solidFill>
                  <a:schemeClr val="tx1"/>
                </a:solidFill>
                <a:effectLst/>
                <a:ea typeface="Verdana" panose="020B0604030504040204" pitchFamily="34" charset="0"/>
                <a:cs typeface="Verdana" panose="020B0604030504040204" pitchFamily="34" charset="0"/>
              </a:rPr>
              <a:t>A systematic legal reform project was supported by several international development agencies.</a:t>
            </a:r>
            <a:endParaRPr lang="en-ID" sz="2000" dirty="0">
              <a:solidFill>
                <a:schemeClr val="tx1"/>
              </a:solidFill>
              <a:effectLst/>
              <a:ea typeface="Verdana" panose="020B0604030504040204" pitchFamily="34" charset="0"/>
              <a:cs typeface="Verdana" panose="020B0604030504040204" pitchFamily="34" charset="0"/>
            </a:endParaRPr>
          </a:p>
          <a:p>
            <a:pPr marL="604838" indent="-285750" algn="just">
              <a:spcBef>
                <a:spcPts val="400"/>
              </a:spcBef>
              <a:buFont typeface="Arial" panose="020B0604020202020204" pitchFamily="34" charset="0"/>
              <a:buChar char="•"/>
            </a:pPr>
            <a:r>
              <a:rPr lang="en-US" sz="2000" dirty="0">
                <a:solidFill>
                  <a:schemeClr val="tx1"/>
                </a:solidFill>
                <a:effectLst/>
                <a:ea typeface="Verdana" panose="020B0604030504040204" pitchFamily="34" charset="0"/>
                <a:cs typeface="Verdana" panose="020B0604030504040204" pitchFamily="34" charset="0"/>
              </a:rPr>
              <a:t>To boost investment and ease of doing business in the country, Indonesia has adopted the concept of ‘Omnibus Law’. </a:t>
            </a:r>
            <a:r>
              <a:rPr lang="en-ID" sz="2000" dirty="0">
                <a:solidFill>
                  <a:schemeClr val="tx1"/>
                </a:solidFill>
                <a:effectLst/>
                <a:ea typeface="Verdana" panose="020B0604030504040204" pitchFamily="34" charset="0"/>
                <a:cs typeface="Verdana" panose="020B0604030504040204" pitchFamily="34" charset="0"/>
              </a:rPr>
              <a:t>Indonesia currently focuses on laws that are directly related to economic and social development like special company law for the empowerment of MSMEs and labour law, as well as electronic information and transaction law. </a:t>
            </a:r>
          </a:p>
          <a:p>
            <a:pPr marL="604838" indent="-285750" algn="just">
              <a:spcBef>
                <a:spcPts val="0"/>
              </a:spcBef>
              <a:buFont typeface="Arial" panose="020B0604020202020204" pitchFamily="34" charset="0"/>
              <a:buChar char="•"/>
            </a:pPr>
            <a:br>
              <a:rPr lang="en-US" sz="1600" dirty="0">
                <a:solidFill>
                  <a:schemeClr val="tx1"/>
                </a:solidFill>
                <a:effectLst/>
                <a:ea typeface="Verdana" panose="020B0604030504040204" pitchFamily="34" charset="0"/>
                <a:cs typeface="Verdana" panose="020B0604030504040204" pitchFamily="34" charset="0"/>
              </a:rPr>
            </a:br>
            <a:endParaRPr lang="en-ID" sz="1600" dirty="0">
              <a:solidFill>
                <a:schemeClr val="tx1"/>
              </a:solidFill>
              <a:effectLst/>
              <a:ea typeface="Verdana" panose="020B0604030504040204" pitchFamily="34" charset="0"/>
              <a:cs typeface="Verdana" panose="020B0604030504040204" pitchFamily="34" charset="0"/>
            </a:endParaRPr>
          </a:p>
          <a:p>
            <a:pPr indent="0" algn="just">
              <a:spcBef>
                <a:spcPts val="0"/>
              </a:spcBef>
            </a:pPr>
            <a:br>
              <a:rPr lang="en-US" sz="1600" dirty="0">
                <a:solidFill>
                  <a:schemeClr val="tx1"/>
                </a:solidFill>
                <a:ea typeface="Verdana" panose="020B0604030504040204" pitchFamily="34" charset="0"/>
                <a:cs typeface="Verdana" panose="020B0604030504040204" pitchFamily="34" charset="0"/>
              </a:rPr>
            </a:br>
            <a:endParaRPr lang="en-US" sz="1600" dirty="0">
              <a:solidFill>
                <a:schemeClr val="tx1"/>
              </a:solidFill>
            </a:endParaRPr>
          </a:p>
        </p:txBody>
      </p:sp>
    </p:spTree>
    <p:extLst>
      <p:ext uri="{BB962C8B-B14F-4D97-AF65-F5344CB8AC3E}">
        <p14:creationId xmlns:p14="http://schemas.microsoft.com/office/powerpoint/2010/main" val="312463526"/>
      </p:ext>
    </p:extLst>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ustom 8">
      <a:dk1>
        <a:sysClr val="windowText" lastClr="000000"/>
      </a:dk1>
      <a:lt1>
        <a:sysClr val="window" lastClr="FFFFFF"/>
      </a:lt1>
      <a:dk2>
        <a:srgbClr val="464646"/>
      </a:dk2>
      <a:lt2>
        <a:srgbClr val="DEF5FA"/>
      </a:lt2>
      <a:accent1>
        <a:srgbClr val="562D87"/>
      </a:accent1>
      <a:accent2>
        <a:srgbClr val="474B78"/>
      </a:accent2>
      <a:accent3>
        <a:srgbClr val="0F5666"/>
      </a:accent3>
      <a:accent4>
        <a:srgbClr val="39639D"/>
      </a:accent4>
      <a:accent5>
        <a:srgbClr val="474B78"/>
      </a:accent5>
      <a:accent6>
        <a:srgbClr val="562D87"/>
      </a:accent6>
      <a:hlink>
        <a:srgbClr val="39639D"/>
      </a:hlink>
      <a:folHlink>
        <a:srgbClr val="562D87"/>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8">
    <a:dk1>
      <a:sysClr val="windowText" lastClr="000000"/>
    </a:dk1>
    <a:lt1>
      <a:sysClr val="window" lastClr="FFFFFF"/>
    </a:lt1>
    <a:dk2>
      <a:srgbClr val="464646"/>
    </a:dk2>
    <a:lt2>
      <a:srgbClr val="DEF5FA"/>
    </a:lt2>
    <a:accent1>
      <a:srgbClr val="562D87"/>
    </a:accent1>
    <a:accent2>
      <a:srgbClr val="474B78"/>
    </a:accent2>
    <a:accent3>
      <a:srgbClr val="0F5666"/>
    </a:accent3>
    <a:accent4>
      <a:srgbClr val="39639D"/>
    </a:accent4>
    <a:accent5>
      <a:srgbClr val="474B78"/>
    </a:accent5>
    <a:accent6>
      <a:srgbClr val="562D87"/>
    </a:accent6>
    <a:hlink>
      <a:srgbClr val="39639D"/>
    </a:hlink>
    <a:folHlink>
      <a:srgbClr val="562D87"/>
    </a:folHlink>
  </a:clrScheme>
</a:themeOverride>
</file>

<file path=ppt/theme/themeOverride2.xml><?xml version="1.0" encoding="utf-8"?>
<a:themeOverride xmlns:a="http://schemas.openxmlformats.org/drawingml/2006/main">
  <a:clrScheme name="Custom 8">
    <a:dk1>
      <a:sysClr val="windowText" lastClr="000000"/>
    </a:dk1>
    <a:lt1>
      <a:sysClr val="window" lastClr="FFFFFF"/>
    </a:lt1>
    <a:dk2>
      <a:srgbClr val="464646"/>
    </a:dk2>
    <a:lt2>
      <a:srgbClr val="DEF5FA"/>
    </a:lt2>
    <a:accent1>
      <a:srgbClr val="562D87"/>
    </a:accent1>
    <a:accent2>
      <a:srgbClr val="474B78"/>
    </a:accent2>
    <a:accent3>
      <a:srgbClr val="0F5666"/>
    </a:accent3>
    <a:accent4>
      <a:srgbClr val="39639D"/>
    </a:accent4>
    <a:accent5>
      <a:srgbClr val="474B78"/>
    </a:accent5>
    <a:accent6>
      <a:srgbClr val="562D87"/>
    </a:accent6>
    <a:hlink>
      <a:srgbClr val="39639D"/>
    </a:hlink>
    <a:folHlink>
      <a:srgbClr val="562D87"/>
    </a:folHlink>
  </a:clrScheme>
</a:themeOverride>
</file>

<file path=ppt/theme/themeOverride3.xml><?xml version="1.0" encoding="utf-8"?>
<a:themeOverride xmlns:a="http://schemas.openxmlformats.org/drawingml/2006/main">
  <a:clrScheme name="Custom 1">
    <a:dk1>
      <a:srgbClr val="FFFFFF"/>
    </a:dk1>
    <a:lt1>
      <a:sysClr val="window" lastClr="FFFFFF"/>
    </a:lt1>
    <a:dk2>
      <a:srgbClr val="FFFFFF"/>
    </a:dk2>
    <a:lt2>
      <a:srgbClr val="DEF5FA"/>
    </a:lt2>
    <a:accent1>
      <a:srgbClr val="562D87"/>
    </a:accent1>
    <a:accent2>
      <a:srgbClr val="474B78"/>
    </a:accent2>
    <a:accent3>
      <a:srgbClr val="0F5666"/>
    </a:accent3>
    <a:accent4>
      <a:srgbClr val="39639D"/>
    </a:accent4>
    <a:accent5>
      <a:srgbClr val="474B78"/>
    </a:accent5>
    <a:accent6>
      <a:srgbClr val="562D87"/>
    </a:accent6>
    <a:hlink>
      <a:srgbClr val="39639D"/>
    </a:hlink>
    <a:folHlink>
      <a:srgbClr val="562D87"/>
    </a:folHlink>
  </a:clrScheme>
</a:themeOverride>
</file>

<file path=docProps/app.xml><?xml version="1.0" encoding="utf-8"?>
<Properties xmlns="http://schemas.openxmlformats.org/officeDocument/2006/extended-properties" xmlns:vt="http://schemas.openxmlformats.org/officeDocument/2006/docPropsVTypes">
  <Template/>
  <TotalTime>0</TotalTime>
  <Words>1316</Words>
  <Application>Microsoft Office PowerPoint</Application>
  <PresentationFormat>On-screen Show (16:9)</PresentationFormat>
  <Paragraphs>96</Paragraphs>
  <Slides>15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Tw Cen MT</vt:lpstr>
      <vt:lpstr>Wingdings</vt:lpstr>
      <vt:lpstr>Wingdings 2</vt:lpstr>
      <vt:lpstr>WidescreenPresentation</vt:lpstr>
      <vt:lpstr>PowerPoint Presentation</vt:lpstr>
      <vt:lpstr>Points of Discussion</vt:lpstr>
      <vt:lpstr>The Colonial Laws</vt:lpstr>
      <vt:lpstr>The Colonial Laws</vt:lpstr>
      <vt:lpstr>The Colonial Laws</vt:lpstr>
      <vt:lpstr>The Colonial Laws</vt:lpstr>
      <vt:lpstr>The Colonial Laws</vt:lpstr>
      <vt:lpstr>Development of Laws Post Independence</vt:lpstr>
      <vt:lpstr>The Changes in Influence of Western Jurisprudence</vt:lpstr>
      <vt:lpstr>The Changes in Influence of Western Jurisprudence</vt:lpstr>
      <vt:lpstr>The Influence of Common Law</vt:lpstr>
      <vt:lpstr>The Treatment by Indonesian Courts of Western Precedents</vt:lpstr>
      <vt:lpstr>Trends of Development in Litigation</vt:lpstr>
      <vt:lpstr>Conclusions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2013-06-03T08:19:50Z</dcterms:created>
  <dcterms:modified xsi:type="dcterms:W3CDTF">2022-08-29T11:47:00Z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