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7"/>
  </p:sldMasterIdLst>
  <p:notesMasterIdLst>
    <p:notesMasterId r:id="rId25"/>
  </p:notesMasterIdLst>
  <p:sldIdLst>
    <p:sldId id="256" r:id="rId8"/>
    <p:sldId id="277" r:id="rId9"/>
    <p:sldId id="285" r:id="rId10"/>
    <p:sldId id="289" r:id="rId11"/>
    <p:sldId id="261" r:id="rId12"/>
    <p:sldId id="260" r:id="rId13"/>
    <p:sldId id="288" r:id="rId14"/>
    <p:sldId id="265" r:id="rId15"/>
    <p:sldId id="280" r:id="rId16"/>
    <p:sldId id="270" r:id="rId17"/>
    <p:sldId id="281" r:id="rId18"/>
    <p:sldId id="275" r:id="rId19"/>
    <p:sldId id="276" r:id="rId20"/>
    <p:sldId id="269" r:id="rId21"/>
    <p:sldId id="290" r:id="rId22"/>
    <p:sldId id="258" r:id="rId23"/>
    <p:sldId id="274" r:id="rId24"/>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3717" autoAdjust="0"/>
  </p:normalViewPr>
  <p:slideViewPr>
    <p:cSldViewPr snapToGrid="0">
      <p:cViewPr varScale="1">
        <p:scale>
          <a:sx n="62" d="100"/>
          <a:sy n="62" d="100"/>
        </p:scale>
        <p:origin x="7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D998D14-F8A1-4174-BC28-952B46D0B42C}" type="datetimeFigureOut">
              <a:rPr lang="en-GB" smtClean="0"/>
              <a:t>17/05/2022</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0956E5AE-3047-4E55-BD20-05859E44C1C6}" type="slidenum">
              <a:rPr lang="en-GB" smtClean="0"/>
              <a:t>‹#›</a:t>
            </a:fld>
            <a:endParaRPr lang="en-GB"/>
          </a:p>
        </p:txBody>
      </p:sp>
    </p:spTree>
    <p:extLst>
      <p:ext uri="{BB962C8B-B14F-4D97-AF65-F5344CB8AC3E}">
        <p14:creationId xmlns:p14="http://schemas.microsoft.com/office/powerpoint/2010/main" val="151235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56E5AE-3047-4E55-BD20-05859E44C1C6}" type="slidenum">
              <a:rPr lang="en-GB" smtClean="0"/>
              <a:t>1</a:t>
            </a:fld>
            <a:endParaRPr lang="en-GB"/>
          </a:p>
        </p:txBody>
      </p:sp>
    </p:spTree>
    <p:extLst>
      <p:ext uri="{BB962C8B-B14F-4D97-AF65-F5344CB8AC3E}">
        <p14:creationId xmlns:p14="http://schemas.microsoft.com/office/powerpoint/2010/main" val="31420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10</a:t>
            </a:fld>
            <a:endParaRPr lang="en-GB"/>
          </a:p>
        </p:txBody>
      </p:sp>
    </p:spTree>
    <p:extLst>
      <p:ext uri="{BB962C8B-B14F-4D97-AF65-F5344CB8AC3E}">
        <p14:creationId xmlns:p14="http://schemas.microsoft.com/office/powerpoint/2010/main" val="404647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56E5AE-3047-4E55-BD20-05859E44C1C6}" type="slidenum">
              <a:rPr lang="en-GB" smtClean="0"/>
              <a:t>11</a:t>
            </a:fld>
            <a:endParaRPr lang="en-GB"/>
          </a:p>
        </p:txBody>
      </p:sp>
    </p:spTree>
    <p:extLst>
      <p:ext uri="{BB962C8B-B14F-4D97-AF65-F5344CB8AC3E}">
        <p14:creationId xmlns:p14="http://schemas.microsoft.com/office/powerpoint/2010/main" val="157538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402300-5614-4965-95D9-678C964D56C4}" type="slidenum">
              <a:rPr lang="fr-FR" smtClean="0"/>
              <a:t>12</a:t>
            </a:fld>
            <a:endParaRPr lang="fr-FR"/>
          </a:p>
        </p:txBody>
      </p:sp>
    </p:spTree>
    <p:extLst>
      <p:ext uri="{BB962C8B-B14F-4D97-AF65-F5344CB8AC3E}">
        <p14:creationId xmlns:p14="http://schemas.microsoft.com/office/powerpoint/2010/main" val="111751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402300-5614-4965-95D9-678C964D56C4}" type="slidenum">
              <a:rPr lang="fr-FR" smtClean="0"/>
              <a:t>13</a:t>
            </a:fld>
            <a:endParaRPr lang="fr-FR"/>
          </a:p>
        </p:txBody>
      </p:sp>
    </p:spTree>
    <p:extLst>
      <p:ext uri="{BB962C8B-B14F-4D97-AF65-F5344CB8AC3E}">
        <p14:creationId xmlns:p14="http://schemas.microsoft.com/office/powerpoint/2010/main" val="2367061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14</a:t>
            </a:fld>
            <a:endParaRPr lang="en-GB"/>
          </a:p>
        </p:txBody>
      </p:sp>
    </p:spTree>
    <p:extLst>
      <p:ext uri="{BB962C8B-B14F-4D97-AF65-F5344CB8AC3E}">
        <p14:creationId xmlns:p14="http://schemas.microsoft.com/office/powerpoint/2010/main" val="257687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15</a:t>
            </a:fld>
            <a:endParaRPr lang="en-GB"/>
          </a:p>
        </p:txBody>
      </p:sp>
    </p:spTree>
    <p:extLst>
      <p:ext uri="{BB962C8B-B14F-4D97-AF65-F5344CB8AC3E}">
        <p14:creationId xmlns:p14="http://schemas.microsoft.com/office/powerpoint/2010/main" val="211628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16</a:t>
            </a:fld>
            <a:endParaRPr lang="en-GB"/>
          </a:p>
        </p:txBody>
      </p:sp>
    </p:spTree>
    <p:extLst>
      <p:ext uri="{BB962C8B-B14F-4D97-AF65-F5344CB8AC3E}">
        <p14:creationId xmlns:p14="http://schemas.microsoft.com/office/powerpoint/2010/main" val="354154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17</a:t>
            </a:fld>
            <a:endParaRPr lang="en-GB"/>
          </a:p>
        </p:txBody>
      </p:sp>
    </p:spTree>
    <p:extLst>
      <p:ext uri="{BB962C8B-B14F-4D97-AF65-F5344CB8AC3E}">
        <p14:creationId xmlns:p14="http://schemas.microsoft.com/office/powerpoint/2010/main" val="188347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2</a:t>
            </a:fld>
            <a:endParaRPr lang="en-GB"/>
          </a:p>
        </p:txBody>
      </p:sp>
    </p:spTree>
    <p:extLst>
      <p:ext uri="{BB962C8B-B14F-4D97-AF65-F5344CB8AC3E}">
        <p14:creationId xmlns:p14="http://schemas.microsoft.com/office/powerpoint/2010/main" val="415186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3</a:t>
            </a:fld>
            <a:endParaRPr lang="en-GB"/>
          </a:p>
        </p:txBody>
      </p:sp>
    </p:spTree>
    <p:extLst>
      <p:ext uri="{BB962C8B-B14F-4D97-AF65-F5344CB8AC3E}">
        <p14:creationId xmlns:p14="http://schemas.microsoft.com/office/powerpoint/2010/main" val="295804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04272-C0A4-4C22-9736-F30875AE3A04}" type="slidenum">
              <a:rPr lang="en-GB" smtClean="0"/>
              <a:t>4</a:t>
            </a:fld>
            <a:endParaRPr lang="en-GB"/>
          </a:p>
        </p:txBody>
      </p:sp>
    </p:spTree>
    <p:extLst>
      <p:ext uri="{BB962C8B-B14F-4D97-AF65-F5344CB8AC3E}">
        <p14:creationId xmlns:p14="http://schemas.microsoft.com/office/powerpoint/2010/main" val="377282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5</a:t>
            </a:fld>
            <a:endParaRPr lang="en-GB"/>
          </a:p>
        </p:txBody>
      </p:sp>
    </p:spTree>
    <p:extLst>
      <p:ext uri="{BB962C8B-B14F-4D97-AF65-F5344CB8AC3E}">
        <p14:creationId xmlns:p14="http://schemas.microsoft.com/office/powerpoint/2010/main" val="163062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6</a:t>
            </a:fld>
            <a:endParaRPr lang="en-GB"/>
          </a:p>
        </p:txBody>
      </p:sp>
    </p:spTree>
    <p:extLst>
      <p:ext uri="{BB962C8B-B14F-4D97-AF65-F5344CB8AC3E}">
        <p14:creationId xmlns:p14="http://schemas.microsoft.com/office/powerpoint/2010/main" val="333372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956E5AE-3047-4E55-BD20-05859E44C1C6}" type="slidenum">
              <a:rPr lang="en-GB" smtClean="0"/>
              <a:t>7</a:t>
            </a:fld>
            <a:endParaRPr lang="en-GB"/>
          </a:p>
        </p:txBody>
      </p:sp>
    </p:spTree>
    <p:extLst>
      <p:ext uri="{BB962C8B-B14F-4D97-AF65-F5344CB8AC3E}">
        <p14:creationId xmlns:p14="http://schemas.microsoft.com/office/powerpoint/2010/main" val="82223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56E5AE-3047-4E55-BD20-05859E44C1C6}" type="slidenum">
              <a:rPr lang="en-GB" smtClean="0"/>
              <a:t>8</a:t>
            </a:fld>
            <a:endParaRPr lang="en-GB"/>
          </a:p>
        </p:txBody>
      </p:sp>
    </p:spTree>
    <p:extLst>
      <p:ext uri="{BB962C8B-B14F-4D97-AF65-F5344CB8AC3E}">
        <p14:creationId xmlns:p14="http://schemas.microsoft.com/office/powerpoint/2010/main" val="102002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56E5AE-3047-4E55-BD20-05859E44C1C6}" type="slidenum">
              <a:rPr lang="en-GB" smtClean="0"/>
              <a:t>9</a:t>
            </a:fld>
            <a:endParaRPr lang="en-GB"/>
          </a:p>
        </p:txBody>
      </p:sp>
    </p:spTree>
    <p:extLst>
      <p:ext uri="{BB962C8B-B14F-4D97-AF65-F5344CB8AC3E}">
        <p14:creationId xmlns:p14="http://schemas.microsoft.com/office/powerpoint/2010/main" val="2605768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CE83E9B-811A-4252-AE94-238D656A7976}" type="datetimeFigureOut">
              <a:rPr lang="en-GB" smtClean="0"/>
              <a:t>17/05/2022</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364873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CE83E9B-811A-4252-AE94-238D656A7976}" type="datetimeFigureOut">
              <a:rPr lang="en-GB" smtClean="0"/>
              <a:t>17/05/2022</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AFD03CE-B135-4F95-9A70-022A0DD0A9ED}"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333527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CE83E9B-811A-4252-AE94-238D656A7976}" type="datetimeFigureOut">
              <a:rPr lang="en-GB" smtClean="0"/>
              <a:t>17/05/2022</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5AFD03CE-B135-4F95-9A70-022A0DD0A9ED}" type="slidenum">
              <a:rPr lang="en-GB" smtClean="0"/>
              <a:t>‹#›</a:t>
            </a:fld>
            <a:endParaRPr lang="en-GB"/>
          </a:p>
        </p:txBody>
      </p:sp>
    </p:spTree>
    <p:extLst>
      <p:ext uri="{BB962C8B-B14F-4D97-AF65-F5344CB8AC3E}">
        <p14:creationId xmlns:p14="http://schemas.microsoft.com/office/powerpoint/2010/main" val="3474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77448" y="1769194"/>
            <a:ext cx="5088467" cy="287323"/>
          </a:xfrm>
          <a:prstGeom prst="rect">
            <a:avLst/>
          </a:prstGeom>
        </p:spPr>
        <p:txBody>
          <a:bodyPr wrap="square" lIns="0" tIns="0" rIns="0" bIns="0">
            <a:spAutoFit/>
          </a:bodyPr>
          <a:lstStyle>
            <a:lvl1pPr>
              <a:defRPr sz="1867" b="0" i="0">
                <a:solidFill>
                  <a:srgbClr val="71717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5/17/2022</a:t>
            </a:fld>
            <a:endParaRPr lang="en-US"/>
          </a:p>
        </p:txBody>
      </p:sp>
      <p:sp>
        <p:nvSpPr>
          <p:cNvPr id="7" name="Holder 7"/>
          <p:cNvSpPr>
            <a:spLocks noGrp="1"/>
          </p:cNvSpPr>
          <p:nvPr>
            <p:ph type="sldNum" sz="quarter" idx="7"/>
          </p:nvPr>
        </p:nvSpPr>
        <p:spPr/>
        <p:txBody>
          <a:bodyPr lIns="0" tIns="0" rIns="0" bIns="0"/>
          <a:lstStyle>
            <a:lvl1pPr>
              <a:defRPr sz="1600" b="0" i="0">
                <a:solidFill>
                  <a:schemeClr val="bg1"/>
                </a:solidFill>
                <a:latin typeface="Arial"/>
                <a:cs typeface="Arial"/>
              </a:defRPr>
            </a:lvl1pPr>
          </a:lstStyle>
          <a:p>
            <a:pPr marL="50799">
              <a:lnSpc>
                <a:spcPts val="1900"/>
              </a:lnSpc>
            </a:pPr>
            <a:fld id="{81D60167-4931-47E6-BA6A-407CBD079E47}" type="slidenum">
              <a:rPr lang="en-GB" spc="-7" smtClean="0"/>
              <a:pPr marL="50799">
                <a:lnSpc>
                  <a:spcPts val="1900"/>
                </a:lnSpc>
              </a:pPr>
              <a:t>‹#›</a:t>
            </a:fld>
            <a:endParaRPr lang="en-GB" spc="-7" dirty="0"/>
          </a:p>
        </p:txBody>
      </p:sp>
    </p:spTree>
    <p:extLst>
      <p:ext uri="{BB962C8B-B14F-4D97-AF65-F5344CB8AC3E}">
        <p14:creationId xmlns:p14="http://schemas.microsoft.com/office/powerpoint/2010/main" val="117653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2C9A931-D2A2-0442-8A8B-3C9FBE512F3D}"/>
              </a:ext>
            </a:extLst>
          </p:cNvPr>
          <p:cNvSpPr/>
          <p:nvPr userDrawn="1"/>
        </p:nvSpPr>
        <p:spPr>
          <a:xfrm>
            <a:off x="0" y="5963822"/>
            <a:ext cx="12192000" cy="894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lide Number Placeholder 35">
            <a:extLst>
              <a:ext uri="{FF2B5EF4-FFF2-40B4-BE49-F238E27FC236}">
                <a16:creationId xmlns:a16="http://schemas.microsoft.com/office/drawing/2014/main" id="{4235ED64-AC31-1248-BEF8-712AE0DBAD62}"/>
              </a:ext>
            </a:extLst>
          </p:cNvPr>
          <p:cNvSpPr>
            <a:spLocks noGrp="1"/>
          </p:cNvSpPr>
          <p:nvPr>
            <p:ph type="sldNum" sz="quarter" idx="10"/>
          </p:nvPr>
        </p:nvSpPr>
        <p:spPr>
          <a:xfrm>
            <a:off x="126062" y="6181420"/>
            <a:ext cx="372717" cy="365125"/>
          </a:xfrm>
        </p:spPr>
        <p:txBody>
          <a:bodyPr/>
          <a:lstStyle>
            <a:lvl1pPr>
              <a:defRPr b="1"/>
            </a:lvl1pPr>
          </a:lstStyle>
          <a:p>
            <a:fld id="{920B2743-D6F2-2641-A819-1C27F8D99FCC}" type="slidenum">
              <a:rPr lang="en-US" smtClean="0"/>
              <a:pPr/>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FC0A124-AF38-9148-9D80-0161447D78D4}"/>
              </a:ext>
            </a:extLst>
          </p:cNvPr>
          <p:cNvPicPr>
            <a:picLocks noChangeAspect="1"/>
          </p:cNvPicPr>
          <p:nvPr userDrawn="1"/>
        </p:nvPicPr>
        <p:blipFill>
          <a:blip r:embed="rId2"/>
          <a:stretch>
            <a:fillRect/>
          </a:stretch>
        </p:blipFill>
        <p:spPr>
          <a:xfrm>
            <a:off x="180622" y="6543115"/>
            <a:ext cx="919721" cy="227510"/>
          </a:xfrm>
          <a:prstGeom prst="rect">
            <a:avLst/>
          </a:prstGeom>
        </p:spPr>
      </p:pic>
      <p:sp>
        <p:nvSpPr>
          <p:cNvPr id="11" name="Title 19">
            <a:extLst>
              <a:ext uri="{FF2B5EF4-FFF2-40B4-BE49-F238E27FC236}">
                <a16:creationId xmlns:a16="http://schemas.microsoft.com/office/drawing/2014/main" id="{76ACB087-7968-B34F-9FE4-1786FE8CAD08}"/>
              </a:ext>
            </a:extLst>
          </p:cNvPr>
          <p:cNvSpPr>
            <a:spLocks noGrp="1"/>
          </p:cNvSpPr>
          <p:nvPr>
            <p:ph type="title"/>
          </p:nvPr>
        </p:nvSpPr>
        <p:spPr>
          <a:xfrm>
            <a:off x="460264" y="365126"/>
            <a:ext cx="8720270" cy="381002"/>
          </a:xfrm>
        </p:spPr>
        <p:txBody>
          <a:bodyPr/>
          <a:lstStyle/>
          <a:p>
            <a:r>
              <a:rPr lang="en-US" dirty="0"/>
              <a:t>Click to edit Master title style</a:t>
            </a:r>
          </a:p>
        </p:txBody>
      </p:sp>
      <p:pic>
        <p:nvPicPr>
          <p:cNvPr id="12" name="Picture 11" descr="A picture containing icon&#10;&#10;Description automatically generated">
            <a:extLst>
              <a:ext uri="{FF2B5EF4-FFF2-40B4-BE49-F238E27FC236}">
                <a16:creationId xmlns:a16="http://schemas.microsoft.com/office/drawing/2014/main" id="{D167AF48-F01F-D74B-8C0A-3D42319CE386}"/>
              </a:ext>
            </a:extLst>
          </p:cNvPr>
          <p:cNvPicPr>
            <a:picLocks noChangeAspect="1"/>
          </p:cNvPicPr>
          <p:nvPr userDrawn="1"/>
        </p:nvPicPr>
        <p:blipFill>
          <a:blip r:embed="rId3"/>
          <a:stretch>
            <a:fillRect/>
          </a:stretch>
        </p:blipFill>
        <p:spPr>
          <a:xfrm>
            <a:off x="11383893" y="5963822"/>
            <a:ext cx="808107" cy="894178"/>
          </a:xfrm>
          <a:prstGeom prst="rect">
            <a:avLst/>
          </a:prstGeom>
        </p:spPr>
      </p:pic>
    </p:spTree>
    <p:extLst>
      <p:ext uri="{BB962C8B-B14F-4D97-AF65-F5344CB8AC3E}">
        <p14:creationId xmlns:p14="http://schemas.microsoft.com/office/powerpoint/2010/main" val="416311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CE83E9B-811A-4252-AE94-238D656A7976}" type="datetimeFigureOut">
              <a:rPr lang="en-GB" smtClean="0"/>
              <a:t>17/05/2022</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AFD03CE-B135-4F95-9A70-022A0DD0A9ED}" type="slidenum">
              <a:rPr lang="en-GB" smtClean="0"/>
              <a:t>‹#›</a:t>
            </a:fld>
            <a:endParaRPr lang="en-GB"/>
          </a:p>
        </p:txBody>
      </p:sp>
    </p:spTree>
    <p:extLst>
      <p:ext uri="{BB962C8B-B14F-4D97-AF65-F5344CB8AC3E}">
        <p14:creationId xmlns:p14="http://schemas.microsoft.com/office/powerpoint/2010/main" val="30984426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3999" y="2501106"/>
            <a:ext cx="8738897" cy="1246495"/>
          </a:xfrm>
        </p:spPr>
        <p:txBody>
          <a:bodyPr/>
          <a:lstStyle/>
          <a:p>
            <a:r>
              <a:rPr lang="en-GB" dirty="0"/>
              <a:t>The resources needed for the green transition</a:t>
            </a:r>
          </a:p>
        </p:txBody>
      </p:sp>
      <p:sp>
        <p:nvSpPr>
          <p:cNvPr id="3" name="Subtitle 2"/>
          <p:cNvSpPr>
            <a:spLocks noGrp="1"/>
          </p:cNvSpPr>
          <p:nvPr>
            <p:ph type="subTitle" idx="1"/>
          </p:nvPr>
        </p:nvSpPr>
        <p:spPr>
          <a:xfrm>
            <a:off x="1824000" y="3805201"/>
            <a:ext cx="8400000" cy="861774"/>
          </a:xfrm>
        </p:spPr>
        <p:txBody>
          <a:bodyPr/>
          <a:lstStyle/>
          <a:p>
            <a:r>
              <a:rPr lang="en-GB" dirty="0"/>
              <a:t>Shifting demands for natural resources and how the OECD is helping</a:t>
            </a:r>
          </a:p>
          <a:p>
            <a:endParaRPr lang="en-GB" dirty="0"/>
          </a:p>
          <a:p>
            <a:r>
              <a:rPr lang="en-GB" dirty="0"/>
              <a:t>Alain de </a:t>
            </a:r>
            <a:r>
              <a:rPr lang="en-GB" dirty="0" err="1"/>
              <a:t>Serres</a:t>
            </a:r>
            <a:r>
              <a:rPr lang="en-GB" dirty="0"/>
              <a:t>, Director, OECD Environment Directorate</a:t>
            </a:r>
          </a:p>
        </p:txBody>
      </p:sp>
    </p:spTree>
    <p:extLst>
      <p:ext uri="{BB962C8B-B14F-4D97-AF65-F5344CB8AC3E}">
        <p14:creationId xmlns:p14="http://schemas.microsoft.com/office/powerpoint/2010/main" val="1692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Supporting circular economy approaches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3037" y="1721644"/>
            <a:ext cx="3238500" cy="4314825"/>
          </a:xfrm>
        </p:spPr>
      </p:pic>
      <p:pic>
        <p:nvPicPr>
          <p:cNvPr id="6" name="Picture 5"/>
          <p:cNvPicPr>
            <a:picLocks noChangeAspect="1"/>
          </p:cNvPicPr>
          <p:nvPr/>
        </p:nvPicPr>
        <p:blipFill>
          <a:blip r:embed="rId4"/>
          <a:stretch>
            <a:fillRect/>
          </a:stretch>
        </p:blipFill>
        <p:spPr>
          <a:xfrm>
            <a:off x="0" y="1351715"/>
            <a:ext cx="7191357" cy="5419201"/>
          </a:xfrm>
          <a:prstGeom prst="rect">
            <a:avLst/>
          </a:prstGeom>
        </p:spPr>
      </p:pic>
    </p:spTree>
    <p:extLst>
      <p:ext uri="{BB962C8B-B14F-4D97-AF65-F5344CB8AC3E}">
        <p14:creationId xmlns:p14="http://schemas.microsoft.com/office/powerpoint/2010/main" val="387312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87539" y="1456645"/>
            <a:ext cx="7481678" cy="5277984"/>
          </a:xfrm>
          <a:prstGeom prst="rect">
            <a:avLst/>
          </a:prstGeom>
        </p:spPr>
      </p:pic>
      <p:sp>
        <p:nvSpPr>
          <p:cNvPr id="3" name="Title 2"/>
          <p:cNvSpPr>
            <a:spLocks noGrp="1"/>
          </p:cNvSpPr>
          <p:nvPr>
            <p:ph type="title"/>
          </p:nvPr>
        </p:nvSpPr>
        <p:spPr/>
        <p:txBody>
          <a:bodyPr/>
          <a:lstStyle/>
          <a:p>
            <a:r>
              <a:rPr lang="en-GB" dirty="0"/>
              <a:t>Mining is global, but sustainability questions are local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578" y="1634444"/>
            <a:ext cx="3238500" cy="4314825"/>
          </a:xfrm>
          <a:prstGeom prst="rect">
            <a:avLst/>
          </a:prstGeom>
        </p:spPr>
      </p:pic>
    </p:spTree>
    <p:extLst>
      <p:ext uri="{BB962C8B-B14F-4D97-AF65-F5344CB8AC3E}">
        <p14:creationId xmlns:p14="http://schemas.microsoft.com/office/powerpoint/2010/main" val="13844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 </a:t>
            </a:r>
          </a:p>
        </p:txBody>
      </p:sp>
      <p:sp>
        <p:nvSpPr>
          <p:cNvPr id="3" name="Slide Number Placeholder 2"/>
          <p:cNvSpPr>
            <a:spLocks noGrp="1"/>
          </p:cNvSpPr>
          <p:nvPr>
            <p:ph type="sldNum" sz="quarter" idx="4"/>
          </p:nvPr>
        </p:nvSpPr>
        <p:spPr/>
        <p:txBody>
          <a:bodyPr/>
          <a:lstStyle/>
          <a:p>
            <a:fld id="{25FEDF95-42FA-4887-85FD-42022B37AA2B}" type="slidenum">
              <a:rPr lang="fr-FR" smtClean="0"/>
              <a:t>12</a:t>
            </a:fld>
            <a:endParaRPr lang="fr-FR"/>
          </a:p>
        </p:txBody>
      </p:sp>
      <p:sp>
        <p:nvSpPr>
          <p:cNvPr id="4" name="Title 3"/>
          <p:cNvSpPr>
            <a:spLocks noGrp="1"/>
          </p:cNvSpPr>
          <p:nvPr>
            <p:ph type="title"/>
          </p:nvPr>
        </p:nvSpPr>
        <p:spPr/>
        <p:txBody>
          <a:bodyPr/>
          <a:lstStyle/>
          <a:p>
            <a:r>
              <a:rPr lang="en-GB" dirty="0"/>
              <a:t>As well as broader environmental issues</a:t>
            </a:r>
          </a:p>
        </p:txBody>
      </p:sp>
      <p:pic>
        <p:nvPicPr>
          <p:cNvPr id="5" name="Picture 4"/>
          <p:cNvPicPr>
            <a:picLocks noChangeAspect="1"/>
          </p:cNvPicPr>
          <p:nvPr/>
        </p:nvPicPr>
        <p:blipFill rotWithShape="1">
          <a:blip r:embed="rId3"/>
          <a:srcRect l="26252" t="37697" r="29143" b="20027"/>
          <a:stretch/>
        </p:blipFill>
        <p:spPr>
          <a:xfrm>
            <a:off x="2285648" y="1463633"/>
            <a:ext cx="7635103" cy="5394367"/>
          </a:xfrm>
          <a:prstGeom prst="rect">
            <a:avLst/>
          </a:prstGeom>
        </p:spPr>
      </p:pic>
    </p:spTree>
    <p:extLst>
      <p:ext uri="{BB962C8B-B14F-4D97-AF65-F5344CB8AC3E}">
        <p14:creationId xmlns:p14="http://schemas.microsoft.com/office/powerpoint/2010/main" val="264544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26258" t="34908" r="27452" b="16634"/>
          <a:stretch/>
        </p:blipFill>
        <p:spPr>
          <a:xfrm>
            <a:off x="1694986" y="1784194"/>
            <a:ext cx="8274204" cy="4872205"/>
          </a:xfrm>
          <a:prstGeom prst="rect">
            <a:avLst/>
          </a:prstGeom>
        </p:spPr>
      </p:pic>
      <p:sp>
        <p:nvSpPr>
          <p:cNvPr id="3" name="Slide Number Placeholder 2"/>
          <p:cNvSpPr>
            <a:spLocks noGrp="1"/>
          </p:cNvSpPr>
          <p:nvPr>
            <p:ph type="sldNum" sz="quarter" idx="4"/>
          </p:nvPr>
        </p:nvSpPr>
        <p:spPr/>
        <p:txBody>
          <a:bodyPr/>
          <a:lstStyle/>
          <a:p>
            <a:fld id="{25FEDF95-42FA-4887-85FD-42022B37AA2B}" type="slidenum">
              <a:rPr lang="fr-FR" smtClean="0"/>
              <a:t>13</a:t>
            </a:fld>
            <a:endParaRPr lang="fr-FR"/>
          </a:p>
        </p:txBody>
      </p:sp>
      <p:sp>
        <p:nvSpPr>
          <p:cNvPr id="4" name="Title 3"/>
          <p:cNvSpPr>
            <a:spLocks noGrp="1"/>
          </p:cNvSpPr>
          <p:nvPr>
            <p:ph type="title"/>
          </p:nvPr>
        </p:nvSpPr>
        <p:spPr/>
        <p:txBody>
          <a:bodyPr/>
          <a:lstStyle/>
          <a:p>
            <a:r>
              <a:rPr lang="en-US" dirty="0"/>
              <a:t>Environmental Policy Stringency in 2020 and 2000</a:t>
            </a:r>
            <a:endParaRPr lang="en-GB" dirty="0"/>
          </a:p>
        </p:txBody>
      </p:sp>
    </p:spTree>
    <p:extLst>
      <p:ext uri="{BB962C8B-B14F-4D97-AF65-F5344CB8AC3E}">
        <p14:creationId xmlns:p14="http://schemas.microsoft.com/office/powerpoint/2010/main" val="269631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a:t>Investment in renewable energy and infrastructure</a:t>
            </a:r>
          </a:p>
        </p:txBody>
      </p:sp>
      <p:pic>
        <p:nvPicPr>
          <p:cNvPr id="4" name="Picture 3"/>
          <p:cNvPicPr>
            <a:picLocks noChangeAspect="1"/>
          </p:cNvPicPr>
          <p:nvPr/>
        </p:nvPicPr>
        <p:blipFill>
          <a:blip r:embed="rId3"/>
          <a:stretch>
            <a:fillRect/>
          </a:stretch>
        </p:blipFill>
        <p:spPr>
          <a:xfrm>
            <a:off x="6884413" y="1602000"/>
            <a:ext cx="4697987" cy="4332514"/>
          </a:xfrm>
          <a:prstGeom prst="rect">
            <a:avLst/>
          </a:prstGeom>
        </p:spPr>
      </p:pic>
      <p:pic>
        <p:nvPicPr>
          <p:cNvPr id="5" name="Picture 4"/>
          <p:cNvPicPr>
            <a:picLocks noChangeAspect="1"/>
          </p:cNvPicPr>
          <p:nvPr/>
        </p:nvPicPr>
        <p:blipFill>
          <a:blip r:embed="rId4"/>
          <a:stretch>
            <a:fillRect/>
          </a:stretch>
        </p:blipFill>
        <p:spPr>
          <a:xfrm>
            <a:off x="424320" y="2322285"/>
            <a:ext cx="6252251" cy="3035659"/>
          </a:xfrm>
          <a:prstGeom prst="rect">
            <a:avLst/>
          </a:prstGeom>
        </p:spPr>
      </p:pic>
    </p:spTree>
    <p:extLst>
      <p:ext uri="{BB962C8B-B14F-4D97-AF65-F5344CB8AC3E}">
        <p14:creationId xmlns:p14="http://schemas.microsoft.com/office/powerpoint/2010/main" val="134994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OECD Member Countries and Key Partners</a:t>
            </a:r>
          </a:p>
        </p:txBody>
      </p:sp>
      <p:pic>
        <p:nvPicPr>
          <p:cNvPr id="6" name="Picture 5"/>
          <p:cNvPicPr>
            <a:picLocks noChangeAspect="1"/>
          </p:cNvPicPr>
          <p:nvPr/>
        </p:nvPicPr>
        <p:blipFill>
          <a:blip r:embed="rId3"/>
          <a:stretch>
            <a:fillRect/>
          </a:stretch>
        </p:blipFill>
        <p:spPr>
          <a:xfrm>
            <a:off x="1907437" y="1764750"/>
            <a:ext cx="8391525" cy="4362450"/>
          </a:xfrm>
          <a:prstGeom prst="rect">
            <a:avLst/>
          </a:prstGeom>
        </p:spPr>
      </p:pic>
    </p:spTree>
    <p:extLst>
      <p:ext uri="{BB962C8B-B14F-4D97-AF65-F5344CB8AC3E}">
        <p14:creationId xmlns:p14="http://schemas.microsoft.com/office/powerpoint/2010/main" val="239728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OECD’s holistic approach to climate change</a:t>
            </a:r>
          </a:p>
        </p:txBody>
      </p:sp>
      <p:pic>
        <p:nvPicPr>
          <p:cNvPr id="4" name="Picture 3"/>
          <p:cNvPicPr/>
          <p:nvPr/>
        </p:nvPicPr>
        <p:blipFill rotWithShape="1">
          <a:blip r:embed="rId3"/>
          <a:srcRect t="4267" b="13921"/>
          <a:stretch/>
        </p:blipFill>
        <p:spPr bwMode="auto">
          <a:xfrm>
            <a:off x="0" y="1535917"/>
            <a:ext cx="10769600" cy="5322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480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086" y="1535771"/>
            <a:ext cx="9782629" cy="4814779"/>
          </a:xfrm>
        </p:spPr>
      </p:pic>
      <p:sp>
        <p:nvSpPr>
          <p:cNvPr id="3" name="Title 2"/>
          <p:cNvSpPr>
            <a:spLocks noGrp="1"/>
          </p:cNvSpPr>
          <p:nvPr>
            <p:ph type="title"/>
          </p:nvPr>
        </p:nvSpPr>
        <p:spPr/>
        <p:txBody>
          <a:bodyPr/>
          <a:lstStyle/>
          <a:p>
            <a:r>
              <a:rPr lang="en-GB" dirty="0"/>
              <a:t>Time for action	</a:t>
            </a:r>
          </a:p>
        </p:txBody>
      </p:sp>
    </p:spTree>
    <p:extLst>
      <p:ext uri="{BB962C8B-B14F-4D97-AF65-F5344CB8AC3E}">
        <p14:creationId xmlns:p14="http://schemas.microsoft.com/office/powerpoint/2010/main" val="276311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resources needed for the green transition</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1010"/>
            <a:ext cx="6845585" cy="4576990"/>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102450" y="1434172"/>
            <a:ext cx="6089550" cy="3425372"/>
          </a:xfrm>
        </p:spPr>
      </p:pic>
    </p:spTree>
    <p:extLst>
      <p:ext uri="{BB962C8B-B14F-4D97-AF65-F5344CB8AC3E}">
        <p14:creationId xmlns:p14="http://schemas.microsoft.com/office/powerpoint/2010/main" val="312040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8569" y="599516"/>
            <a:ext cx="5313680" cy="509541"/>
          </a:xfrm>
          <a:prstGeom prst="rect">
            <a:avLst/>
          </a:prstGeom>
        </p:spPr>
        <p:txBody>
          <a:bodyPr vert="horz" wrap="square" lIns="0" tIns="16933" rIns="0" bIns="0" rtlCol="0" anchor="ctr">
            <a:spAutoFit/>
          </a:bodyPr>
          <a:lstStyle/>
          <a:p>
            <a:pPr marL="16933"/>
            <a:r>
              <a:rPr sz="3200" dirty="0">
                <a:solidFill>
                  <a:schemeClr val="tx1"/>
                </a:solidFill>
                <a:latin typeface="+mj-lt"/>
                <a:cs typeface="+mj-cs"/>
              </a:rPr>
              <a:t>The climate challenge</a:t>
            </a:r>
          </a:p>
        </p:txBody>
      </p:sp>
      <p:sp>
        <p:nvSpPr>
          <p:cNvPr id="3" name="object 3"/>
          <p:cNvSpPr txBox="1">
            <a:spLocks noGrp="1"/>
          </p:cNvSpPr>
          <p:nvPr>
            <p:ph sz="half" idx="3"/>
          </p:nvPr>
        </p:nvSpPr>
        <p:spPr>
          <a:xfrm>
            <a:off x="6307671" y="1916245"/>
            <a:ext cx="5267802" cy="4060920"/>
          </a:xfrm>
          <a:prstGeom prst="rect">
            <a:avLst/>
          </a:prstGeom>
        </p:spPr>
        <p:txBody>
          <a:bodyPr vert="horz" wrap="square" lIns="0" tIns="17780" rIns="0" bIns="0" rtlCol="0">
            <a:spAutoFit/>
          </a:bodyPr>
          <a:lstStyle/>
          <a:p>
            <a:pPr marL="398770" marR="6773" indent="-382684">
              <a:spcBef>
                <a:spcPts val="140"/>
              </a:spcBef>
              <a:tabLst>
                <a:tab pos="398770" algn="l"/>
                <a:tab pos="399617" algn="l"/>
              </a:tabLst>
            </a:pPr>
            <a:r>
              <a:rPr dirty="0"/>
              <a:t>COP26 saw a ramp up of climate ambition, </a:t>
            </a:r>
            <a:r>
              <a:rPr spc="7" dirty="0"/>
              <a:t> </a:t>
            </a:r>
            <a:r>
              <a:rPr dirty="0"/>
              <a:t>but</a:t>
            </a:r>
            <a:r>
              <a:rPr spc="-20" dirty="0"/>
              <a:t> </a:t>
            </a:r>
            <a:r>
              <a:rPr spc="-7" dirty="0"/>
              <a:t>near-term</a:t>
            </a:r>
            <a:r>
              <a:rPr spc="-53" dirty="0"/>
              <a:t> </a:t>
            </a:r>
            <a:r>
              <a:rPr dirty="0"/>
              <a:t>actions</a:t>
            </a:r>
            <a:r>
              <a:rPr spc="-47" dirty="0"/>
              <a:t> </a:t>
            </a:r>
            <a:r>
              <a:rPr dirty="0"/>
              <a:t>still</a:t>
            </a:r>
            <a:r>
              <a:rPr spc="-13" dirty="0"/>
              <a:t> </a:t>
            </a:r>
            <a:r>
              <a:rPr spc="-7" dirty="0"/>
              <a:t>insufficient</a:t>
            </a:r>
            <a:r>
              <a:rPr spc="-53" dirty="0"/>
              <a:t> </a:t>
            </a:r>
            <a:r>
              <a:rPr dirty="0"/>
              <a:t>and</a:t>
            </a:r>
            <a:r>
              <a:rPr spc="-20" dirty="0"/>
              <a:t> </a:t>
            </a:r>
            <a:r>
              <a:rPr dirty="0"/>
              <a:t>not </a:t>
            </a:r>
            <a:r>
              <a:rPr spc="-500" dirty="0"/>
              <a:t> </a:t>
            </a:r>
            <a:r>
              <a:rPr spc="-7" dirty="0"/>
              <a:t>well </a:t>
            </a:r>
            <a:r>
              <a:rPr dirty="0"/>
              <a:t>coordinated globally to </a:t>
            </a:r>
            <a:r>
              <a:rPr spc="-7" dirty="0"/>
              <a:t>avoid negative </a:t>
            </a:r>
            <a:r>
              <a:rPr dirty="0"/>
              <a:t> </a:t>
            </a:r>
            <a:r>
              <a:rPr spc="-7" dirty="0"/>
              <a:t>spillovers</a:t>
            </a:r>
          </a:p>
          <a:p>
            <a:pPr marL="398770" marR="103291" indent="-382684">
              <a:spcBef>
                <a:spcPts val="1200"/>
              </a:spcBef>
              <a:tabLst>
                <a:tab pos="398770" algn="l"/>
                <a:tab pos="399617" algn="l"/>
              </a:tabLst>
            </a:pPr>
            <a:r>
              <a:rPr spc="-113" dirty="0"/>
              <a:t>To </a:t>
            </a:r>
            <a:r>
              <a:rPr spc="-7" dirty="0"/>
              <a:t>achieve </a:t>
            </a:r>
            <a:r>
              <a:rPr dirty="0"/>
              <a:t>global </a:t>
            </a:r>
            <a:r>
              <a:rPr b="1" spc="-7" dirty="0">
                <a:solidFill>
                  <a:srgbClr val="006199"/>
                </a:solidFill>
              </a:rPr>
              <a:t>net </a:t>
            </a:r>
            <a:r>
              <a:rPr b="1" dirty="0">
                <a:solidFill>
                  <a:srgbClr val="006199"/>
                </a:solidFill>
                <a:latin typeface="Arial"/>
                <a:cs typeface="Arial"/>
              </a:rPr>
              <a:t>zero </a:t>
            </a:r>
            <a:r>
              <a:rPr b="1" spc="-7" dirty="0">
                <a:solidFill>
                  <a:srgbClr val="006199"/>
                </a:solidFill>
              </a:rPr>
              <a:t>by </a:t>
            </a:r>
            <a:r>
              <a:rPr b="1" dirty="0">
                <a:solidFill>
                  <a:srgbClr val="006199"/>
                </a:solidFill>
                <a:latin typeface="Arial"/>
                <a:cs typeface="Arial"/>
              </a:rPr>
              <a:t>2050 </a:t>
            </a:r>
            <a:r>
              <a:rPr dirty="0"/>
              <a:t>a </a:t>
            </a:r>
            <a:r>
              <a:rPr spc="7" dirty="0"/>
              <a:t> </a:t>
            </a:r>
            <a:r>
              <a:rPr spc="-7" dirty="0"/>
              <a:t>comprehensive </a:t>
            </a:r>
            <a:r>
              <a:rPr dirty="0"/>
              <a:t>set of well-designed, better </a:t>
            </a:r>
            <a:r>
              <a:rPr spc="7" dirty="0"/>
              <a:t> </a:t>
            </a:r>
            <a:r>
              <a:rPr dirty="0"/>
              <a:t>coordinated</a:t>
            </a:r>
            <a:r>
              <a:rPr spc="-80" dirty="0"/>
              <a:t> </a:t>
            </a:r>
            <a:r>
              <a:rPr spc="-7" dirty="0"/>
              <a:t>well</a:t>
            </a:r>
            <a:r>
              <a:rPr spc="-13" dirty="0"/>
              <a:t> </a:t>
            </a:r>
            <a:r>
              <a:rPr dirty="0"/>
              <a:t>implemented</a:t>
            </a:r>
            <a:r>
              <a:rPr spc="-73" dirty="0"/>
              <a:t> </a:t>
            </a:r>
            <a:r>
              <a:rPr dirty="0"/>
              <a:t>climate</a:t>
            </a:r>
            <a:r>
              <a:rPr spc="-60" dirty="0"/>
              <a:t> </a:t>
            </a:r>
            <a:r>
              <a:rPr dirty="0"/>
              <a:t>plans </a:t>
            </a:r>
            <a:r>
              <a:rPr spc="-493" dirty="0"/>
              <a:t> </a:t>
            </a:r>
            <a:r>
              <a:rPr dirty="0"/>
              <a:t>is</a:t>
            </a:r>
            <a:r>
              <a:rPr spc="-7" dirty="0"/>
              <a:t> needed</a:t>
            </a:r>
          </a:p>
          <a:p>
            <a:pPr marL="398770" marR="50799" indent="-382684">
              <a:spcBef>
                <a:spcPts val="1207"/>
              </a:spcBef>
              <a:tabLst>
                <a:tab pos="398770" algn="l"/>
                <a:tab pos="399617" algn="l"/>
              </a:tabLst>
            </a:pPr>
            <a:r>
              <a:rPr dirty="0"/>
              <a:t>While this </a:t>
            </a:r>
            <a:r>
              <a:rPr spc="-7" dirty="0"/>
              <a:t>will involve </a:t>
            </a:r>
            <a:r>
              <a:rPr dirty="0"/>
              <a:t>a </a:t>
            </a:r>
            <a:r>
              <a:rPr spc="-7" dirty="0"/>
              <a:t>mix </a:t>
            </a:r>
            <a:r>
              <a:rPr dirty="0"/>
              <a:t>of policy </a:t>
            </a:r>
            <a:r>
              <a:rPr spc="7" dirty="0"/>
              <a:t> </a:t>
            </a:r>
            <a:r>
              <a:rPr dirty="0"/>
              <a:t>approaches in line </a:t>
            </a:r>
            <a:r>
              <a:rPr spc="-7" dirty="0"/>
              <a:t>with </a:t>
            </a:r>
            <a:r>
              <a:rPr dirty="0"/>
              <a:t>national </a:t>
            </a:r>
            <a:r>
              <a:rPr spc="7" dirty="0"/>
              <a:t> </a:t>
            </a:r>
            <a:r>
              <a:rPr spc="-7" dirty="0"/>
              <a:t>circumstances, over </a:t>
            </a:r>
            <a:r>
              <a:rPr dirty="0"/>
              <a:t>time, increased global </a:t>
            </a:r>
            <a:r>
              <a:rPr spc="7" dirty="0"/>
              <a:t> </a:t>
            </a:r>
            <a:r>
              <a:rPr dirty="0"/>
              <a:t>coherence</a:t>
            </a:r>
            <a:r>
              <a:rPr spc="-80" dirty="0"/>
              <a:t> </a:t>
            </a:r>
            <a:r>
              <a:rPr dirty="0"/>
              <a:t>&amp;</a:t>
            </a:r>
            <a:r>
              <a:rPr spc="-27" dirty="0"/>
              <a:t> </a:t>
            </a:r>
            <a:r>
              <a:rPr dirty="0"/>
              <a:t>convergence</a:t>
            </a:r>
            <a:r>
              <a:rPr spc="-73" dirty="0"/>
              <a:t> </a:t>
            </a:r>
            <a:r>
              <a:rPr dirty="0"/>
              <a:t>on</a:t>
            </a:r>
            <a:r>
              <a:rPr spc="-27" dirty="0"/>
              <a:t> </a:t>
            </a:r>
            <a:r>
              <a:rPr dirty="0"/>
              <a:t>pricing</a:t>
            </a:r>
            <a:r>
              <a:rPr spc="-60" dirty="0"/>
              <a:t> </a:t>
            </a:r>
            <a:r>
              <a:rPr dirty="0"/>
              <a:t>carbon </a:t>
            </a:r>
            <a:r>
              <a:rPr spc="-493" dirty="0"/>
              <a:t> </a:t>
            </a:r>
            <a:r>
              <a:rPr dirty="0"/>
              <a:t>is</a:t>
            </a:r>
            <a:r>
              <a:rPr spc="-7" dirty="0"/>
              <a:t> </a:t>
            </a:r>
            <a:r>
              <a:rPr dirty="0"/>
              <a:t>desirable</a:t>
            </a:r>
          </a:p>
        </p:txBody>
      </p:sp>
      <p:grpSp>
        <p:nvGrpSpPr>
          <p:cNvPr id="4" name="object 4"/>
          <p:cNvGrpSpPr/>
          <p:nvPr/>
        </p:nvGrpSpPr>
        <p:grpSpPr>
          <a:xfrm>
            <a:off x="945437" y="2695654"/>
            <a:ext cx="4643227" cy="2745740"/>
            <a:chOff x="709078" y="2021740"/>
            <a:chExt cx="3347085" cy="2059305"/>
          </a:xfrm>
        </p:grpSpPr>
        <p:sp>
          <p:nvSpPr>
            <p:cNvPr id="5" name="object 5"/>
            <p:cNvSpPr/>
            <p:nvPr/>
          </p:nvSpPr>
          <p:spPr>
            <a:xfrm>
              <a:off x="719116" y="2402816"/>
              <a:ext cx="3326765" cy="1114425"/>
            </a:xfrm>
            <a:custGeom>
              <a:avLst/>
              <a:gdLst/>
              <a:ahLst/>
              <a:cxnLst/>
              <a:rect l="l" t="t" r="r" b="b"/>
              <a:pathLst>
                <a:path w="3326765" h="1114425">
                  <a:moveTo>
                    <a:pt x="0" y="1113891"/>
                  </a:moveTo>
                  <a:lnTo>
                    <a:pt x="3326537" y="1113891"/>
                  </a:lnTo>
                </a:path>
                <a:path w="3326765" h="1114425">
                  <a:moveTo>
                    <a:pt x="0" y="553688"/>
                  </a:moveTo>
                  <a:lnTo>
                    <a:pt x="3326537" y="553688"/>
                  </a:lnTo>
                </a:path>
                <a:path w="3326765" h="1114425">
                  <a:moveTo>
                    <a:pt x="0" y="0"/>
                  </a:moveTo>
                  <a:lnTo>
                    <a:pt x="3326537" y="0"/>
                  </a:lnTo>
                </a:path>
              </a:pathLst>
            </a:custGeom>
            <a:ln w="6904">
              <a:solidFill>
                <a:srgbClr val="C7C7C7"/>
              </a:solidFill>
            </a:ln>
          </p:spPr>
          <p:txBody>
            <a:bodyPr wrap="square" lIns="0" tIns="0" rIns="0" bIns="0" rtlCol="0"/>
            <a:lstStyle/>
            <a:p>
              <a:endParaRPr sz="2400"/>
            </a:p>
          </p:txBody>
        </p:sp>
        <p:sp>
          <p:nvSpPr>
            <p:cNvPr id="6" name="object 6"/>
            <p:cNvSpPr/>
            <p:nvPr/>
          </p:nvSpPr>
          <p:spPr>
            <a:xfrm>
              <a:off x="719116" y="2070603"/>
              <a:ext cx="1327785" cy="645160"/>
            </a:xfrm>
            <a:custGeom>
              <a:avLst/>
              <a:gdLst/>
              <a:ahLst/>
              <a:cxnLst/>
              <a:rect l="l" t="t" r="r" b="b"/>
              <a:pathLst>
                <a:path w="1327785" h="645160">
                  <a:moveTo>
                    <a:pt x="0" y="644884"/>
                  </a:moveTo>
                  <a:lnTo>
                    <a:pt x="65654" y="618828"/>
                  </a:lnTo>
                  <a:lnTo>
                    <a:pt x="131308" y="599286"/>
                  </a:lnTo>
                  <a:lnTo>
                    <a:pt x="196963" y="534146"/>
                  </a:lnTo>
                  <a:lnTo>
                    <a:pt x="262617" y="469006"/>
                  </a:lnTo>
                  <a:lnTo>
                    <a:pt x="328271" y="410380"/>
                  </a:lnTo>
                  <a:lnTo>
                    <a:pt x="393926" y="351755"/>
                  </a:lnTo>
                  <a:lnTo>
                    <a:pt x="466875" y="293129"/>
                  </a:lnTo>
                  <a:lnTo>
                    <a:pt x="532529" y="280101"/>
                  </a:lnTo>
                  <a:lnTo>
                    <a:pt x="598184" y="299643"/>
                  </a:lnTo>
                  <a:lnTo>
                    <a:pt x="663838" y="201933"/>
                  </a:lnTo>
                  <a:lnTo>
                    <a:pt x="729541" y="143307"/>
                  </a:lnTo>
                  <a:lnTo>
                    <a:pt x="795196" y="123765"/>
                  </a:lnTo>
                  <a:lnTo>
                    <a:pt x="860850" y="84681"/>
                  </a:lnTo>
                  <a:lnTo>
                    <a:pt x="926504" y="78167"/>
                  </a:lnTo>
                  <a:lnTo>
                    <a:pt x="992159" y="84681"/>
                  </a:lnTo>
                  <a:lnTo>
                    <a:pt x="1065108" y="78167"/>
                  </a:lnTo>
                  <a:lnTo>
                    <a:pt x="1130762" y="45597"/>
                  </a:lnTo>
                  <a:lnTo>
                    <a:pt x="1196417" y="0"/>
                  </a:lnTo>
                  <a:lnTo>
                    <a:pt x="1262071" y="0"/>
                  </a:lnTo>
                  <a:lnTo>
                    <a:pt x="1327726" y="97709"/>
                  </a:lnTo>
                </a:path>
              </a:pathLst>
            </a:custGeom>
            <a:ln w="19989">
              <a:solidFill>
                <a:srgbClr val="000000"/>
              </a:solidFill>
            </a:ln>
          </p:spPr>
          <p:txBody>
            <a:bodyPr wrap="square" lIns="0" tIns="0" rIns="0" bIns="0" rtlCol="0"/>
            <a:lstStyle/>
            <a:p>
              <a:endParaRPr sz="2400"/>
            </a:p>
          </p:txBody>
        </p:sp>
        <p:sp>
          <p:nvSpPr>
            <p:cNvPr id="7" name="object 7"/>
            <p:cNvSpPr/>
            <p:nvPr/>
          </p:nvSpPr>
          <p:spPr>
            <a:xfrm>
              <a:off x="2046842" y="2031519"/>
              <a:ext cx="1998980" cy="149860"/>
            </a:xfrm>
            <a:custGeom>
              <a:avLst/>
              <a:gdLst/>
              <a:ahLst/>
              <a:cxnLst/>
              <a:rect l="l" t="t" r="r" b="b"/>
              <a:pathLst>
                <a:path w="1998979" h="149860">
                  <a:moveTo>
                    <a:pt x="0" y="136793"/>
                  </a:moveTo>
                  <a:lnTo>
                    <a:pt x="65654" y="65139"/>
                  </a:lnTo>
                  <a:lnTo>
                    <a:pt x="131308" y="39083"/>
                  </a:lnTo>
                  <a:lnTo>
                    <a:pt x="196963" y="19541"/>
                  </a:lnTo>
                  <a:lnTo>
                    <a:pt x="269912" y="6513"/>
                  </a:lnTo>
                  <a:lnTo>
                    <a:pt x="335566" y="0"/>
                  </a:lnTo>
                  <a:lnTo>
                    <a:pt x="401221" y="0"/>
                  </a:lnTo>
                  <a:lnTo>
                    <a:pt x="466875" y="0"/>
                  </a:lnTo>
                  <a:lnTo>
                    <a:pt x="532529" y="13027"/>
                  </a:lnTo>
                  <a:lnTo>
                    <a:pt x="598184" y="13027"/>
                  </a:lnTo>
                  <a:lnTo>
                    <a:pt x="663838" y="19541"/>
                  </a:lnTo>
                  <a:lnTo>
                    <a:pt x="729493" y="26055"/>
                  </a:lnTo>
                  <a:lnTo>
                    <a:pt x="802442" y="32569"/>
                  </a:lnTo>
                  <a:lnTo>
                    <a:pt x="868096" y="32569"/>
                  </a:lnTo>
                  <a:lnTo>
                    <a:pt x="933751" y="39083"/>
                  </a:lnTo>
                  <a:lnTo>
                    <a:pt x="1262023" y="71653"/>
                  </a:lnTo>
                  <a:lnTo>
                    <a:pt x="1327677" y="71653"/>
                  </a:lnTo>
                  <a:lnTo>
                    <a:pt x="1400626" y="78167"/>
                  </a:lnTo>
                  <a:lnTo>
                    <a:pt x="1466281" y="84681"/>
                  </a:lnTo>
                  <a:lnTo>
                    <a:pt x="1531935" y="91195"/>
                  </a:lnTo>
                  <a:lnTo>
                    <a:pt x="1597589" y="97709"/>
                  </a:lnTo>
                  <a:lnTo>
                    <a:pt x="1663244" y="104223"/>
                  </a:lnTo>
                  <a:lnTo>
                    <a:pt x="1728898" y="117251"/>
                  </a:lnTo>
                  <a:lnTo>
                    <a:pt x="1794552" y="123765"/>
                  </a:lnTo>
                  <a:lnTo>
                    <a:pt x="1860207" y="130279"/>
                  </a:lnTo>
                  <a:lnTo>
                    <a:pt x="1933156" y="143307"/>
                  </a:lnTo>
                  <a:lnTo>
                    <a:pt x="1998811" y="149821"/>
                  </a:lnTo>
                </a:path>
              </a:pathLst>
            </a:custGeom>
            <a:ln w="19555">
              <a:solidFill>
                <a:srgbClr val="C00000"/>
              </a:solidFill>
            </a:ln>
          </p:spPr>
          <p:txBody>
            <a:bodyPr wrap="square" lIns="0" tIns="0" rIns="0" bIns="0" rtlCol="0"/>
            <a:lstStyle/>
            <a:p>
              <a:endParaRPr sz="2400"/>
            </a:p>
          </p:txBody>
        </p:sp>
        <p:sp>
          <p:nvSpPr>
            <p:cNvPr id="8" name="object 8"/>
            <p:cNvSpPr/>
            <p:nvPr/>
          </p:nvSpPr>
          <p:spPr>
            <a:xfrm>
              <a:off x="2046842" y="2096659"/>
              <a:ext cx="1998980" cy="1094740"/>
            </a:xfrm>
            <a:custGeom>
              <a:avLst/>
              <a:gdLst/>
              <a:ahLst/>
              <a:cxnLst/>
              <a:rect l="l" t="t" r="r" b="b"/>
              <a:pathLst>
                <a:path w="1998979" h="1094739">
                  <a:moveTo>
                    <a:pt x="0" y="71653"/>
                  </a:moveTo>
                  <a:lnTo>
                    <a:pt x="65654" y="13027"/>
                  </a:lnTo>
                  <a:lnTo>
                    <a:pt x="131308" y="0"/>
                  </a:lnTo>
                  <a:lnTo>
                    <a:pt x="196963" y="6513"/>
                  </a:lnTo>
                  <a:lnTo>
                    <a:pt x="269912" y="13027"/>
                  </a:lnTo>
                  <a:lnTo>
                    <a:pt x="335566" y="26055"/>
                  </a:lnTo>
                  <a:lnTo>
                    <a:pt x="401221" y="45597"/>
                  </a:lnTo>
                  <a:lnTo>
                    <a:pt x="466875" y="78167"/>
                  </a:lnTo>
                  <a:lnTo>
                    <a:pt x="532529" y="110737"/>
                  </a:lnTo>
                  <a:lnTo>
                    <a:pt x="598184" y="149821"/>
                  </a:lnTo>
                  <a:lnTo>
                    <a:pt x="663838" y="182391"/>
                  </a:lnTo>
                  <a:lnTo>
                    <a:pt x="729493" y="234503"/>
                  </a:lnTo>
                  <a:lnTo>
                    <a:pt x="802442" y="293129"/>
                  </a:lnTo>
                  <a:lnTo>
                    <a:pt x="868096" y="345241"/>
                  </a:lnTo>
                  <a:lnTo>
                    <a:pt x="933751" y="403866"/>
                  </a:lnTo>
                  <a:lnTo>
                    <a:pt x="999405" y="449464"/>
                  </a:lnTo>
                  <a:lnTo>
                    <a:pt x="1065059" y="501576"/>
                  </a:lnTo>
                  <a:lnTo>
                    <a:pt x="1130714" y="553688"/>
                  </a:lnTo>
                  <a:lnTo>
                    <a:pt x="1196368" y="605800"/>
                  </a:lnTo>
                  <a:lnTo>
                    <a:pt x="1262023" y="644884"/>
                  </a:lnTo>
                  <a:lnTo>
                    <a:pt x="1327677" y="690482"/>
                  </a:lnTo>
                  <a:lnTo>
                    <a:pt x="1400626" y="736080"/>
                  </a:lnTo>
                  <a:lnTo>
                    <a:pt x="1466281" y="788191"/>
                  </a:lnTo>
                  <a:lnTo>
                    <a:pt x="1531935" y="827275"/>
                  </a:lnTo>
                  <a:lnTo>
                    <a:pt x="1597589" y="872873"/>
                  </a:lnTo>
                  <a:lnTo>
                    <a:pt x="1663244" y="911957"/>
                  </a:lnTo>
                  <a:lnTo>
                    <a:pt x="1728898" y="951041"/>
                  </a:lnTo>
                  <a:lnTo>
                    <a:pt x="1794552" y="990125"/>
                  </a:lnTo>
                  <a:lnTo>
                    <a:pt x="1860207" y="1029209"/>
                  </a:lnTo>
                  <a:lnTo>
                    <a:pt x="1933156" y="1061779"/>
                  </a:lnTo>
                  <a:lnTo>
                    <a:pt x="1998811" y="1094349"/>
                  </a:lnTo>
                </a:path>
              </a:pathLst>
            </a:custGeom>
            <a:ln w="20082">
              <a:solidFill>
                <a:srgbClr val="FFC000"/>
              </a:solidFill>
            </a:ln>
          </p:spPr>
          <p:txBody>
            <a:bodyPr wrap="square" lIns="0" tIns="0" rIns="0" bIns="0" rtlCol="0"/>
            <a:lstStyle/>
            <a:p>
              <a:endParaRPr sz="2400"/>
            </a:p>
          </p:txBody>
        </p:sp>
        <p:sp>
          <p:nvSpPr>
            <p:cNvPr id="9" name="object 9"/>
            <p:cNvSpPr/>
            <p:nvPr/>
          </p:nvSpPr>
          <p:spPr>
            <a:xfrm>
              <a:off x="719116" y="4031312"/>
              <a:ext cx="3326765" cy="39370"/>
            </a:xfrm>
            <a:custGeom>
              <a:avLst/>
              <a:gdLst/>
              <a:ahLst/>
              <a:cxnLst/>
              <a:rect l="l" t="t" r="r" b="b"/>
              <a:pathLst>
                <a:path w="3326765" h="39370">
                  <a:moveTo>
                    <a:pt x="0" y="39083"/>
                  </a:moveTo>
                  <a:lnTo>
                    <a:pt x="3326537" y="39083"/>
                  </a:lnTo>
                </a:path>
                <a:path w="3326765" h="39370">
                  <a:moveTo>
                    <a:pt x="0" y="0"/>
                  </a:moveTo>
                  <a:lnTo>
                    <a:pt x="0" y="39083"/>
                  </a:lnTo>
                </a:path>
                <a:path w="3326765" h="39370">
                  <a:moveTo>
                    <a:pt x="663838" y="0"/>
                  </a:moveTo>
                  <a:lnTo>
                    <a:pt x="663838" y="39083"/>
                  </a:lnTo>
                </a:path>
                <a:path w="3326765" h="39370">
                  <a:moveTo>
                    <a:pt x="1327726" y="0"/>
                  </a:moveTo>
                  <a:lnTo>
                    <a:pt x="1327726" y="39083"/>
                  </a:lnTo>
                </a:path>
                <a:path w="3326765" h="39370">
                  <a:moveTo>
                    <a:pt x="1991564" y="0"/>
                  </a:moveTo>
                  <a:lnTo>
                    <a:pt x="1991564" y="39083"/>
                  </a:lnTo>
                </a:path>
                <a:path w="3326765" h="39370">
                  <a:moveTo>
                    <a:pt x="2655403" y="0"/>
                  </a:moveTo>
                  <a:lnTo>
                    <a:pt x="2655403" y="39083"/>
                  </a:lnTo>
                </a:path>
                <a:path w="3326765" h="39370">
                  <a:moveTo>
                    <a:pt x="3326537" y="0"/>
                  </a:moveTo>
                  <a:lnTo>
                    <a:pt x="3326537" y="39083"/>
                  </a:lnTo>
                </a:path>
              </a:pathLst>
            </a:custGeom>
            <a:ln w="6904">
              <a:solidFill>
                <a:srgbClr val="000000"/>
              </a:solidFill>
            </a:ln>
          </p:spPr>
          <p:txBody>
            <a:bodyPr wrap="square" lIns="0" tIns="0" rIns="0" bIns="0" rtlCol="0"/>
            <a:lstStyle/>
            <a:p>
              <a:endParaRPr sz="2400"/>
            </a:p>
          </p:txBody>
        </p:sp>
        <p:sp>
          <p:nvSpPr>
            <p:cNvPr id="10" name="object 10"/>
            <p:cNvSpPr/>
            <p:nvPr/>
          </p:nvSpPr>
          <p:spPr>
            <a:xfrm>
              <a:off x="2046842" y="2168313"/>
              <a:ext cx="1998980" cy="1902460"/>
            </a:xfrm>
            <a:custGeom>
              <a:avLst/>
              <a:gdLst/>
              <a:ahLst/>
              <a:cxnLst/>
              <a:rect l="l" t="t" r="r" b="b"/>
              <a:pathLst>
                <a:path w="1998979" h="1902460">
                  <a:moveTo>
                    <a:pt x="0" y="0"/>
                  </a:moveTo>
                  <a:lnTo>
                    <a:pt x="65654" y="26055"/>
                  </a:lnTo>
                  <a:lnTo>
                    <a:pt x="131308" y="52111"/>
                  </a:lnTo>
                  <a:lnTo>
                    <a:pt x="196963" y="97709"/>
                  </a:lnTo>
                  <a:lnTo>
                    <a:pt x="269912" y="149821"/>
                  </a:lnTo>
                  <a:lnTo>
                    <a:pt x="335566" y="221475"/>
                  </a:lnTo>
                  <a:lnTo>
                    <a:pt x="401221" y="306157"/>
                  </a:lnTo>
                  <a:lnTo>
                    <a:pt x="466875" y="403866"/>
                  </a:lnTo>
                  <a:lnTo>
                    <a:pt x="532529" y="501576"/>
                  </a:lnTo>
                  <a:lnTo>
                    <a:pt x="598184" y="612314"/>
                  </a:lnTo>
                  <a:lnTo>
                    <a:pt x="663838" y="723052"/>
                  </a:lnTo>
                  <a:lnTo>
                    <a:pt x="729493" y="814247"/>
                  </a:lnTo>
                  <a:lnTo>
                    <a:pt x="802442" y="911957"/>
                  </a:lnTo>
                  <a:lnTo>
                    <a:pt x="868096" y="1009667"/>
                  </a:lnTo>
                  <a:lnTo>
                    <a:pt x="933751" y="1100863"/>
                  </a:lnTo>
                  <a:lnTo>
                    <a:pt x="999405" y="1192058"/>
                  </a:lnTo>
                  <a:lnTo>
                    <a:pt x="1065059" y="1276740"/>
                  </a:lnTo>
                  <a:lnTo>
                    <a:pt x="1130714" y="1354908"/>
                  </a:lnTo>
                  <a:lnTo>
                    <a:pt x="1196368" y="1433076"/>
                  </a:lnTo>
                  <a:lnTo>
                    <a:pt x="1262023" y="1498216"/>
                  </a:lnTo>
                  <a:lnTo>
                    <a:pt x="1327677" y="1550327"/>
                  </a:lnTo>
                  <a:lnTo>
                    <a:pt x="1400626" y="1602439"/>
                  </a:lnTo>
                  <a:lnTo>
                    <a:pt x="1466281" y="1648037"/>
                  </a:lnTo>
                  <a:lnTo>
                    <a:pt x="1531935" y="1687121"/>
                  </a:lnTo>
                  <a:lnTo>
                    <a:pt x="1597589" y="1726205"/>
                  </a:lnTo>
                  <a:lnTo>
                    <a:pt x="1663244" y="1765289"/>
                  </a:lnTo>
                  <a:lnTo>
                    <a:pt x="1728898" y="1797859"/>
                  </a:lnTo>
                  <a:lnTo>
                    <a:pt x="1794552" y="1823915"/>
                  </a:lnTo>
                  <a:lnTo>
                    <a:pt x="1860207" y="1856485"/>
                  </a:lnTo>
                  <a:lnTo>
                    <a:pt x="1933156" y="1876027"/>
                  </a:lnTo>
                  <a:lnTo>
                    <a:pt x="1998811" y="1902082"/>
                  </a:lnTo>
                </a:path>
              </a:pathLst>
            </a:custGeom>
            <a:ln w="20655">
              <a:solidFill>
                <a:srgbClr val="92D050"/>
              </a:solidFill>
            </a:ln>
          </p:spPr>
          <p:txBody>
            <a:bodyPr wrap="square" lIns="0" tIns="0" rIns="0" bIns="0" rtlCol="0"/>
            <a:lstStyle/>
            <a:p>
              <a:endParaRPr sz="2400"/>
            </a:p>
          </p:txBody>
        </p:sp>
      </p:grpSp>
      <p:sp>
        <p:nvSpPr>
          <p:cNvPr id="11" name="object 11"/>
          <p:cNvSpPr/>
          <p:nvPr/>
        </p:nvSpPr>
        <p:spPr>
          <a:xfrm>
            <a:off x="958822" y="2456819"/>
            <a:ext cx="4435687" cy="0"/>
          </a:xfrm>
          <a:custGeom>
            <a:avLst/>
            <a:gdLst/>
            <a:ahLst/>
            <a:cxnLst/>
            <a:rect l="l" t="t" r="r" b="b"/>
            <a:pathLst>
              <a:path w="3326765">
                <a:moveTo>
                  <a:pt x="0" y="0"/>
                </a:moveTo>
                <a:lnTo>
                  <a:pt x="3326537" y="0"/>
                </a:lnTo>
              </a:path>
            </a:pathLst>
          </a:custGeom>
          <a:ln w="6513">
            <a:solidFill>
              <a:srgbClr val="C7C7C7"/>
            </a:solidFill>
          </a:ln>
        </p:spPr>
        <p:txBody>
          <a:bodyPr wrap="square" lIns="0" tIns="0" rIns="0" bIns="0" rtlCol="0"/>
          <a:lstStyle/>
          <a:p>
            <a:endParaRPr sz="2400"/>
          </a:p>
        </p:txBody>
      </p:sp>
      <p:sp>
        <p:nvSpPr>
          <p:cNvPr id="12" name="object 12"/>
          <p:cNvSpPr txBox="1"/>
          <p:nvPr/>
        </p:nvSpPr>
        <p:spPr>
          <a:xfrm>
            <a:off x="613455" y="3816508"/>
            <a:ext cx="209127" cy="216363"/>
          </a:xfrm>
          <a:prstGeom prst="rect">
            <a:avLst/>
          </a:prstGeom>
        </p:spPr>
        <p:txBody>
          <a:bodyPr vert="horz" wrap="square" lIns="0" tIns="21167" rIns="0" bIns="0" rtlCol="0">
            <a:spAutoFit/>
          </a:bodyPr>
          <a:lstStyle/>
          <a:p>
            <a:pPr marL="16933">
              <a:spcBef>
                <a:spcPts val="167"/>
              </a:spcBef>
            </a:pPr>
            <a:r>
              <a:rPr sz="1267" b="1" spc="107" dirty="0">
                <a:latin typeface="Arial Narrow"/>
                <a:cs typeface="Arial Narrow"/>
              </a:rPr>
              <a:t>20</a:t>
            </a:r>
            <a:endParaRPr sz="1267">
              <a:latin typeface="Arial Narrow"/>
              <a:cs typeface="Arial Narrow"/>
            </a:endParaRPr>
          </a:p>
        </p:txBody>
      </p:sp>
      <p:sp>
        <p:nvSpPr>
          <p:cNvPr id="18" name="object 18"/>
          <p:cNvSpPr txBox="1"/>
          <p:nvPr/>
        </p:nvSpPr>
        <p:spPr>
          <a:xfrm>
            <a:off x="11757152" y="6339310"/>
            <a:ext cx="231987" cy="487313"/>
          </a:xfrm>
          <a:prstGeom prst="rect">
            <a:avLst/>
          </a:prstGeom>
        </p:spPr>
        <p:txBody>
          <a:bodyPr vert="horz" wrap="square" lIns="0" tIns="0" rIns="0" bIns="0" rtlCol="0">
            <a:spAutoFit/>
          </a:bodyPr>
          <a:lstStyle/>
          <a:p>
            <a:pPr marL="50799">
              <a:lnSpc>
                <a:spcPts val="1900"/>
              </a:lnSpc>
            </a:pPr>
            <a:fld id="{81D60167-4931-47E6-BA6A-407CBD079E47}" type="slidenum">
              <a:rPr sz="1600" spc="-7" dirty="0">
                <a:solidFill>
                  <a:srgbClr val="FFFFFF"/>
                </a:solidFill>
                <a:latin typeface="Arial"/>
                <a:cs typeface="Arial"/>
              </a:rPr>
              <a:pPr marL="50799">
                <a:lnSpc>
                  <a:spcPts val="1900"/>
                </a:lnSpc>
              </a:pPr>
              <a:t>3</a:t>
            </a:fld>
            <a:endParaRPr sz="1600">
              <a:latin typeface="Arial"/>
              <a:cs typeface="Arial"/>
            </a:endParaRPr>
          </a:p>
        </p:txBody>
      </p:sp>
      <p:sp>
        <p:nvSpPr>
          <p:cNvPr id="13" name="object 13"/>
          <p:cNvSpPr txBox="1"/>
          <p:nvPr/>
        </p:nvSpPr>
        <p:spPr>
          <a:xfrm>
            <a:off x="613455" y="3072697"/>
            <a:ext cx="209127" cy="216363"/>
          </a:xfrm>
          <a:prstGeom prst="rect">
            <a:avLst/>
          </a:prstGeom>
        </p:spPr>
        <p:txBody>
          <a:bodyPr vert="horz" wrap="square" lIns="0" tIns="21167" rIns="0" bIns="0" rtlCol="0">
            <a:spAutoFit/>
          </a:bodyPr>
          <a:lstStyle/>
          <a:p>
            <a:pPr marL="16933">
              <a:spcBef>
                <a:spcPts val="167"/>
              </a:spcBef>
            </a:pPr>
            <a:r>
              <a:rPr sz="1267" b="1" spc="107" dirty="0">
                <a:latin typeface="Arial Narrow"/>
                <a:cs typeface="Arial Narrow"/>
              </a:rPr>
              <a:t>30</a:t>
            </a:r>
            <a:endParaRPr sz="1267">
              <a:latin typeface="Arial Narrow"/>
              <a:cs typeface="Arial Narrow"/>
            </a:endParaRPr>
          </a:p>
        </p:txBody>
      </p:sp>
      <p:sp>
        <p:nvSpPr>
          <p:cNvPr id="14" name="object 14"/>
          <p:cNvSpPr txBox="1"/>
          <p:nvPr/>
        </p:nvSpPr>
        <p:spPr>
          <a:xfrm>
            <a:off x="5216978" y="5457162"/>
            <a:ext cx="371687" cy="216363"/>
          </a:xfrm>
          <a:prstGeom prst="rect">
            <a:avLst/>
          </a:prstGeom>
        </p:spPr>
        <p:txBody>
          <a:bodyPr vert="horz" wrap="square" lIns="0" tIns="21167" rIns="0" bIns="0" rtlCol="0">
            <a:spAutoFit/>
          </a:bodyPr>
          <a:lstStyle/>
          <a:p>
            <a:pPr marL="16933">
              <a:spcBef>
                <a:spcPts val="167"/>
              </a:spcBef>
            </a:pPr>
            <a:r>
              <a:rPr sz="1267" b="1" spc="107" dirty="0">
                <a:latin typeface="Arial Narrow"/>
                <a:cs typeface="Arial Narrow"/>
              </a:rPr>
              <a:t>2</a:t>
            </a:r>
            <a:r>
              <a:rPr sz="1267" b="1" spc="33" dirty="0">
                <a:latin typeface="Arial Narrow"/>
                <a:cs typeface="Arial Narrow"/>
              </a:rPr>
              <a:t>0</a:t>
            </a:r>
            <a:r>
              <a:rPr sz="1267" b="1" spc="107" dirty="0">
                <a:latin typeface="Arial Narrow"/>
                <a:cs typeface="Arial Narrow"/>
              </a:rPr>
              <a:t>5</a:t>
            </a:r>
            <a:r>
              <a:rPr sz="1267" b="1" spc="87" dirty="0">
                <a:latin typeface="Arial Narrow"/>
                <a:cs typeface="Arial Narrow"/>
              </a:rPr>
              <a:t>0</a:t>
            </a:r>
            <a:endParaRPr sz="1267">
              <a:latin typeface="Arial Narrow"/>
              <a:cs typeface="Arial Narrow"/>
            </a:endParaRPr>
          </a:p>
        </p:txBody>
      </p:sp>
      <p:sp>
        <p:nvSpPr>
          <p:cNvPr id="15" name="object 15"/>
          <p:cNvSpPr txBox="1"/>
          <p:nvPr/>
        </p:nvSpPr>
        <p:spPr>
          <a:xfrm>
            <a:off x="4280211" y="3188742"/>
            <a:ext cx="1493520" cy="406094"/>
          </a:xfrm>
          <a:prstGeom prst="rect">
            <a:avLst/>
          </a:prstGeom>
        </p:spPr>
        <p:txBody>
          <a:bodyPr vert="horz" wrap="square" lIns="0" tIns="21167" rIns="0" bIns="0" rtlCol="0">
            <a:spAutoFit/>
          </a:bodyPr>
          <a:lstStyle/>
          <a:p>
            <a:pPr algn="ctr">
              <a:lnSpc>
                <a:spcPts val="1513"/>
              </a:lnSpc>
              <a:spcBef>
                <a:spcPts val="167"/>
              </a:spcBef>
            </a:pPr>
            <a:r>
              <a:rPr sz="1267" b="1" spc="93" dirty="0">
                <a:solidFill>
                  <a:srgbClr val="FFC000"/>
                </a:solidFill>
                <a:latin typeface="Arial Narrow"/>
                <a:cs typeface="Arial Narrow"/>
              </a:rPr>
              <a:t>A</a:t>
            </a:r>
            <a:r>
              <a:rPr sz="1267" b="1" spc="127" dirty="0">
                <a:solidFill>
                  <a:srgbClr val="FFC000"/>
                </a:solidFill>
                <a:latin typeface="Arial Narrow"/>
                <a:cs typeface="Arial Narrow"/>
              </a:rPr>
              <a:t>nnoun</a:t>
            </a:r>
            <a:r>
              <a:rPr sz="1267" b="1" spc="33" dirty="0">
                <a:solidFill>
                  <a:srgbClr val="FFC000"/>
                </a:solidFill>
                <a:latin typeface="Arial Narrow"/>
                <a:cs typeface="Arial Narrow"/>
              </a:rPr>
              <a:t>c</a:t>
            </a:r>
            <a:r>
              <a:rPr sz="1267" b="1" spc="107" dirty="0">
                <a:solidFill>
                  <a:srgbClr val="FFC000"/>
                </a:solidFill>
                <a:latin typeface="Arial Narrow"/>
                <a:cs typeface="Arial Narrow"/>
              </a:rPr>
              <a:t>e</a:t>
            </a:r>
            <a:r>
              <a:rPr sz="1267" b="1" spc="93" dirty="0">
                <a:solidFill>
                  <a:srgbClr val="FFC000"/>
                </a:solidFill>
                <a:latin typeface="Arial Narrow"/>
                <a:cs typeface="Arial Narrow"/>
              </a:rPr>
              <a:t>d</a:t>
            </a:r>
            <a:r>
              <a:rPr sz="1267" b="1" spc="-100" dirty="0">
                <a:solidFill>
                  <a:srgbClr val="FFC000"/>
                </a:solidFill>
                <a:latin typeface="Arial Narrow"/>
                <a:cs typeface="Arial Narrow"/>
              </a:rPr>
              <a:t> </a:t>
            </a:r>
            <a:r>
              <a:rPr sz="1267" b="1" spc="127" dirty="0">
                <a:solidFill>
                  <a:srgbClr val="FFC000"/>
                </a:solidFill>
                <a:latin typeface="Arial Narrow"/>
                <a:cs typeface="Arial Narrow"/>
              </a:rPr>
              <a:t>p</a:t>
            </a:r>
            <a:r>
              <a:rPr sz="1267" b="1" spc="13" dirty="0">
                <a:solidFill>
                  <a:srgbClr val="FFC000"/>
                </a:solidFill>
                <a:latin typeface="Arial Narrow"/>
                <a:cs typeface="Arial Narrow"/>
              </a:rPr>
              <a:t>l</a:t>
            </a:r>
            <a:r>
              <a:rPr sz="1267" b="1" spc="107" dirty="0">
                <a:solidFill>
                  <a:srgbClr val="FFC000"/>
                </a:solidFill>
                <a:latin typeface="Arial Narrow"/>
                <a:cs typeface="Arial Narrow"/>
              </a:rPr>
              <a:t>e</a:t>
            </a:r>
            <a:r>
              <a:rPr sz="1267" b="1" spc="127" dirty="0">
                <a:solidFill>
                  <a:srgbClr val="FFC000"/>
                </a:solidFill>
                <a:latin typeface="Arial Narrow"/>
                <a:cs typeface="Arial Narrow"/>
              </a:rPr>
              <a:t>d</a:t>
            </a:r>
            <a:r>
              <a:rPr sz="1267" b="1" spc="53" dirty="0">
                <a:solidFill>
                  <a:srgbClr val="FFC000"/>
                </a:solidFill>
                <a:latin typeface="Arial Narrow"/>
                <a:cs typeface="Arial Narrow"/>
              </a:rPr>
              <a:t>g</a:t>
            </a:r>
            <a:r>
              <a:rPr sz="1267" b="1" spc="107" dirty="0">
                <a:solidFill>
                  <a:srgbClr val="FFC000"/>
                </a:solidFill>
                <a:latin typeface="Arial Narrow"/>
                <a:cs typeface="Arial Narrow"/>
              </a:rPr>
              <a:t>e</a:t>
            </a:r>
            <a:r>
              <a:rPr sz="1267" b="1" spc="87" dirty="0">
                <a:solidFill>
                  <a:srgbClr val="FFC000"/>
                </a:solidFill>
                <a:latin typeface="Arial Narrow"/>
                <a:cs typeface="Arial Narrow"/>
              </a:rPr>
              <a:t>s</a:t>
            </a:r>
            <a:endParaRPr sz="1267" dirty="0">
              <a:latin typeface="Arial Narrow"/>
              <a:cs typeface="Arial Narrow"/>
            </a:endParaRPr>
          </a:p>
          <a:p>
            <a:pPr algn="ctr">
              <a:lnSpc>
                <a:spcPts val="1513"/>
              </a:lnSpc>
            </a:pPr>
            <a:r>
              <a:rPr sz="1267" b="1" spc="80" dirty="0">
                <a:solidFill>
                  <a:srgbClr val="FFC000"/>
                </a:solidFill>
                <a:latin typeface="Arial Narrow"/>
                <a:cs typeface="Arial Narrow"/>
              </a:rPr>
              <a:t>(COP26)</a:t>
            </a:r>
            <a:endParaRPr sz="1267" dirty="0">
              <a:latin typeface="Arial Narrow"/>
              <a:cs typeface="Arial Narrow"/>
            </a:endParaRPr>
          </a:p>
        </p:txBody>
      </p:sp>
      <p:sp>
        <p:nvSpPr>
          <p:cNvPr id="16" name="object 16"/>
          <p:cNvSpPr txBox="1"/>
          <p:nvPr/>
        </p:nvSpPr>
        <p:spPr>
          <a:xfrm>
            <a:off x="628091" y="1544350"/>
            <a:ext cx="4946227" cy="1354345"/>
          </a:xfrm>
          <a:prstGeom prst="rect">
            <a:avLst/>
          </a:prstGeom>
        </p:spPr>
        <p:txBody>
          <a:bodyPr vert="horz" wrap="square" lIns="0" tIns="22860" rIns="0" bIns="0" rtlCol="0">
            <a:spAutoFit/>
          </a:bodyPr>
          <a:lstStyle/>
          <a:p>
            <a:pPr marL="1194617">
              <a:lnSpc>
                <a:spcPts val="2133"/>
              </a:lnSpc>
              <a:spcBef>
                <a:spcPts val="180"/>
              </a:spcBef>
            </a:pPr>
            <a:r>
              <a:rPr b="1" spc="272" dirty="0">
                <a:latin typeface="Arial"/>
                <a:cs typeface="Arial"/>
              </a:rPr>
              <a:t>T</a:t>
            </a:r>
            <a:r>
              <a:rPr b="1" spc="200" dirty="0">
                <a:latin typeface="Arial"/>
                <a:cs typeface="Arial"/>
              </a:rPr>
              <a:t>h</a:t>
            </a:r>
            <a:r>
              <a:rPr b="1" spc="147" dirty="0">
                <a:latin typeface="Arial"/>
                <a:cs typeface="Arial"/>
              </a:rPr>
              <a:t>e</a:t>
            </a:r>
            <a:r>
              <a:rPr b="1" spc="-120" dirty="0">
                <a:latin typeface="Arial"/>
                <a:cs typeface="Arial"/>
              </a:rPr>
              <a:t> </a:t>
            </a:r>
            <a:r>
              <a:rPr b="1" spc="147" dirty="0">
                <a:latin typeface="Arial"/>
                <a:cs typeface="Arial"/>
              </a:rPr>
              <a:t>c</a:t>
            </a:r>
            <a:r>
              <a:rPr b="1" spc="100" dirty="0">
                <a:latin typeface="Arial"/>
                <a:cs typeface="Arial"/>
              </a:rPr>
              <a:t>l</a:t>
            </a:r>
            <a:r>
              <a:rPr b="1" spc="107" dirty="0">
                <a:latin typeface="Arial"/>
                <a:cs typeface="Arial"/>
              </a:rPr>
              <a:t>i</a:t>
            </a:r>
            <a:r>
              <a:rPr lang="en-GB" b="1" spc="305" dirty="0">
                <a:latin typeface="Arial"/>
                <a:cs typeface="Arial"/>
              </a:rPr>
              <a:t>m</a:t>
            </a:r>
            <a:r>
              <a:rPr b="1" spc="127" dirty="0">
                <a:latin typeface="Arial"/>
                <a:cs typeface="Arial"/>
              </a:rPr>
              <a:t>ate</a:t>
            </a:r>
            <a:r>
              <a:rPr b="1" spc="-127" dirty="0">
                <a:latin typeface="Arial"/>
                <a:cs typeface="Arial"/>
              </a:rPr>
              <a:t> </a:t>
            </a:r>
            <a:r>
              <a:rPr b="1" spc="147" dirty="0">
                <a:latin typeface="Arial"/>
                <a:cs typeface="Arial"/>
              </a:rPr>
              <a:t>c</a:t>
            </a:r>
            <a:r>
              <a:rPr b="1" spc="200" dirty="0">
                <a:latin typeface="Arial"/>
                <a:cs typeface="Arial"/>
              </a:rPr>
              <a:t>h</a:t>
            </a:r>
            <a:r>
              <a:rPr b="1" spc="147" dirty="0">
                <a:latin typeface="Arial"/>
                <a:cs typeface="Arial"/>
              </a:rPr>
              <a:t>a</a:t>
            </a:r>
            <a:r>
              <a:rPr b="1" spc="100" dirty="0">
                <a:latin typeface="Arial"/>
                <a:cs typeface="Arial"/>
              </a:rPr>
              <a:t>l</a:t>
            </a:r>
            <a:r>
              <a:rPr b="1" spc="107" dirty="0">
                <a:latin typeface="Arial"/>
                <a:cs typeface="Arial"/>
              </a:rPr>
              <a:t>l</a:t>
            </a:r>
            <a:r>
              <a:rPr b="1" spc="147" dirty="0">
                <a:latin typeface="Arial"/>
                <a:cs typeface="Arial"/>
              </a:rPr>
              <a:t>e</a:t>
            </a:r>
            <a:r>
              <a:rPr b="1" spc="127" dirty="0">
                <a:latin typeface="Arial"/>
                <a:cs typeface="Arial"/>
              </a:rPr>
              <a:t>ng</a:t>
            </a:r>
            <a:r>
              <a:rPr b="1" spc="147" dirty="0">
                <a:latin typeface="Arial"/>
                <a:cs typeface="Arial"/>
              </a:rPr>
              <a:t>e</a:t>
            </a:r>
            <a:endParaRPr dirty="0">
              <a:latin typeface="Arial"/>
              <a:cs typeface="Arial"/>
            </a:endParaRPr>
          </a:p>
          <a:p>
            <a:pPr marL="1164984">
              <a:lnSpc>
                <a:spcPts val="1493"/>
              </a:lnSpc>
            </a:pPr>
            <a:r>
              <a:rPr sz="1267" i="1" spc="152" dirty="0">
                <a:latin typeface="Arial"/>
                <a:cs typeface="Arial"/>
              </a:rPr>
              <a:t>G</a:t>
            </a:r>
            <a:r>
              <a:rPr sz="1267" i="1" spc="93" dirty="0">
                <a:latin typeface="Arial"/>
                <a:cs typeface="Arial"/>
              </a:rPr>
              <a:t>l</a:t>
            </a:r>
            <a:r>
              <a:rPr sz="1267" i="1" spc="127" dirty="0">
                <a:latin typeface="Arial"/>
                <a:cs typeface="Arial"/>
              </a:rPr>
              <a:t>oba</a:t>
            </a:r>
            <a:r>
              <a:rPr sz="1267" i="1" spc="40" dirty="0">
                <a:latin typeface="Arial"/>
                <a:cs typeface="Arial"/>
              </a:rPr>
              <a:t>l</a:t>
            </a:r>
            <a:r>
              <a:rPr sz="1267" i="1" spc="-140" dirty="0">
                <a:latin typeface="Arial"/>
                <a:cs typeface="Arial"/>
              </a:rPr>
              <a:t> </a:t>
            </a:r>
            <a:r>
              <a:rPr sz="1267" i="1" spc="147" dirty="0">
                <a:latin typeface="Arial"/>
                <a:cs typeface="Arial"/>
              </a:rPr>
              <a:t>C</a:t>
            </a:r>
            <a:r>
              <a:rPr sz="1267" i="1" spc="180" dirty="0">
                <a:latin typeface="Arial"/>
                <a:cs typeface="Arial"/>
              </a:rPr>
              <a:t>O</a:t>
            </a:r>
            <a:r>
              <a:rPr sz="1200" i="1" spc="100" baseline="-18518" dirty="0">
                <a:latin typeface="Arial"/>
                <a:cs typeface="Arial"/>
              </a:rPr>
              <a:t>2</a:t>
            </a:r>
            <a:r>
              <a:rPr sz="1200" i="1" spc="40" baseline="-18518" dirty="0">
                <a:latin typeface="Arial"/>
                <a:cs typeface="Arial"/>
              </a:rPr>
              <a:t> </a:t>
            </a:r>
            <a:r>
              <a:rPr sz="1267" i="1" spc="133" dirty="0">
                <a:latin typeface="Arial"/>
                <a:cs typeface="Arial"/>
              </a:rPr>
              <a:t>e</a:t>
            </a:r>
            <a:r>
              <a:rPr sz="1267" i="1" spc="240" dirty="0">
                <a:latin typeface="Arial"/>
                <a:cs typeface="Arial"/>
              </a:rPr>
              <a:t>m</a:t>
            </a:r>
            <a:r>
              <a:rPr sz="1267" i="1" spc="93" dirty="0">
                <a:latin typeface="Arial"/>
                <a:cs typeface="Arial"/>
              </a:rPr>
              <a:t>i</a:t>
            </a:r>
            <a:r>
              <a:rPr sz="1267" i="1" spc="127" dirty="0">
                <a:latin typeface="Arial"/>
                <a:cs typeface="Arial"/>
              </a:rPr>
              <a:t>s</a:t>
            </a:r>
            <a:r>
              <a:rPr sz="1267" i="1" spc="53" dirty="0">
                <a:latin typeface="Arial"/>
                <a:cs typeface="Arial"/>
              </a:rPr>
              <a:t>s</a:t>
            </a:r>
            <a:r>
              <a:rPr sz="1267" i="1" spc="20" dirty="0">
                <a:latin typeface="Arial"/>
                <a:cs typeface="Arial"/>
              </a:rPr>
              <a:t>i</a:t>
            </a:r>
            <a:r>
              <a:rPr sz="1267" i="1" spc="133" dirty="0">
                <a:latin typeface="Arial"/>
                <a:cs typeface="Arial"/>
              </a:rPr>
              <a:t>o</a:t>
            </a:r>
            <a:r>
              <a:rPr sz="1267" i="1" spc="53" dirty="0">
                <a:latin typeface="Arial"/>
                <a:cs typeface="Arial"/>
              </a:rPr>
              <a:t>ns,</a:t>
            </a:r>
            <a:r>
              <a:rPr sz="1267" i="1" spc="-147" dirty="0">
                <a:latin typeface="Arial"/>
                <a:cs typeface="Arial"/>
              </a:rPr>
              <a:t> </a:t>
            </a:r>
            <a:r>
              <a:rPr sz="1267" i="1" spc="133" dirty="0">
                <a:latin typeface="Arial"/>
                <a:cs typeface="Arial"/>
              </a:rPr>
              <a:t>g</a:t>
            </a:r>
            <a:r>
              <a:rPr sz="1267" i="1" spc="93" dirty="0">
                <a:latin typeface="Arial"/>
                <a:cs typeface="Arial"/>
              </a:rPr>
              <a:t>i</a:t>
            </a:r>
            <a:r>
              <a:rPr sz="1267" i="1" spc="133" dirty="0">
                <a:latin typeface="Arial"/>
                <a:cs typeface="Arial"/>
              </a:rPr>
              <a:t>ga</a:t>
            </a:r>
            <a:r>
              <a:rPr sz="1267" i="1" spc="27" dirty="0">
                <a:latin typeface="Arial"/>
                <a:cs typeface="Arial"/>
              </a:rPr>
              <a:t>t</a:t>
            </a:r>
            <a:r>
              <a:rPr sz="1267" i="1" spc="53" dirty="0">
                <a:latin typeface="Arial"/>
                <a:cs typeface="Arial"/>
              </a:rPr>
              <a:t>o</a:t>
            </a:r>
            <a:r>
              <a:rPr sz="1267" i="1" spc="133" dirty="0">
                <a:latin typeface="Arial"/>
                <a:cs typeface="Arial"/>
              </a:rPr>
              <a:t>n</a:t>
            </a:r>
            <a:r>
              <a:rPr sz="1267" i="1" spc="53" dirty="0">
                <a:latin typeface="Arial"/>
                <a:cs typeface="Arial"/>
              </a:rPr>
              <a:t>n</a:t>
            </a:r>
            <a:r>
              <a:rPr sz="1267" i="1" spc="133" dirty="0">
                <a:latin typeface="Arial"/>
                <a:cs typeface="Arial"/>
              </a:rPr>
              <a:t>e</a:t>
            </a:r>
            <a:r>
              <a:rPr sz="1267" i="1" spc="93" dirty="0">
                <a:latin typeface="Arial"/>
                <a:cs typeface="Arial"/>
              </a:rPr>
              <a:t>s</a:t>
            </a:r>
            <a:endParaRPr sz="1267" dirty="0">
              <a:latin typeface="Arial"/>
              <a:cs typeface="Arial"/>
            </a:endParaRPr>
          </a:p>
          <a:p>
            <a:pPr>
              <a:spcBef>
                <a:spcPts val="13"/>
              </a:spcBef>
            </a:pPr>
            <a:endParaRPr sz="1467" dirty="0">
              <a:latin typeface="Arial"/>
              <a:cs typeface="Arial"/>
            </a:endParaRPr>
          </a:p>
          <a:p>
            <a:pPr marL="67732">
              <a:lnSpc>
                <a:spcPts val="1427"/>
              </a:lnSpc>
            </a:pPr>
            <a:r>
              <a:rPr sz="1267" b="1" spc="107" dirty="0">
                <a:latin typeface="Arial Narrow"/>
                <a:cs typeface="Arial Narrow"/>
              </a:rPr>
              <a:t>40</a:t>
            </a:r>
            <a:endParaRPr sz="1267" dirty="0">
              <a:latin typeface="Arial Narrow"/>
              <a:cs typeface="Arial Narrow"/>
            </a:endParaRPr>
          </a:p>
          <a:p>
            <a:pPr marL="3470400">
              <a:lnSpc>
                <a:spcPts val="1427"/>
              </a:lnSpc>
            </a:pPr>
            <a:r>
              <a:rPr sz="1267" b="1" spc="107" dirty="0">
                <a:solidFill>
                  <a:srgbClr val="A10000"/>
                </a:solidFill>
                <a:latin typeface="Arial Narrow"/>
                <a:cs typeface="Arial Narrow"/>
              </a:rPr>
              <a:t>Where</a:t>
            </a:r>
            <a:r>
              <a:rPr sz="1267" b="1" spc="-67" dirty="0">
                <a:solidFill>
                  <a:srgbClr val="A10000"/>
                </a:solidFill>
                <a:latin typeface="Arial Narrow"/>
                <a:cs typeface="Arial Narrow"/>
              </a:rPr>
              <a:t> </a:t>
            </a:r>
            <a:r>
              <a:rPr sz="1267" b="1" spc="93" dirty="0">
                <a:solidFill>
                  <a:srgbClr val="A10000"/>
                </a:solidFill>
                <a:latin typeface="Arial Narrow"/>
                <a:cs typeface="Arial Narrow"/>
              </a:rPr>
              <a:t>we</a:t>
            </a:r>
            <a:r>
              <a:rPr sz="1267" b="1" spc="-60" dirty="0">
                <a:solidFill>
                  <a:srgbClr val="A10000"/>
                </a:solidFill>
                <a:latin typeface="Arial Narrow"/>
                <a:cs typeface="Arial Narrow"/>
              </a:rPr>
              <a:t> </a:t>
            </a:r>
            <a:r>
              <a:rPr sz="1267" b="1" spc="80" dirty="0">
                <a:solidFill>
                  <a:srgbClr val="A10000"/>
                </a:solidFill>
                <a:latin typeface="Arial Narrow"/>
                <a:cs typeface="Arial Narrow"/>
              </a:rPr>
              <a:t>are</a:t>
            </a:r>
            <a:r>
              <a:rPr sz="1267" b="1" spc="-60" dirty="0">
                <a:solidFill>
                  <a:srgbClr val="A10000"/>
                </a:solidFill>
                <a:latin typeface="Arial Narrow"/>
                <a:cs typeface="Arial Narrow"/>
              </a:rPr>
              <a:t> </a:t>
            </a:r>
            <a:r>
              <a:rPr sz="1267" b="1" spc="100" dirty="0">
                <a:solidFill>
                  <a:srgbClr val="A10000"/>
                </a:solidFill>
                <a:latin typeface="Arial Narrow"/>
                <a:cs typeface="Arial Narrow"/>
              </a:rPr>
              <a:t>going</a:t>
            </a:r>
            <a:endParaRPr sz="1267" dirty="0">
              <a:latin typeface="Arial Narrow"/>
              <a:cs typeface="Arial Narrow"/>
            </a:endParaRPr>
          </a:p>
          <a:p>
            <a:pPr marL="530847">
              <a:spcBef>
                <a:spcPts val="727"/>
              </a:spcBef>
            </a:pPr>
            <a:r>
              <a:rPr sz="1267" b="1" spc="67" dirty="0">
                <a:latin typeface="Arial Narrow"/>
                <a:cs typeface="Arial Narrow"/>
              </a:rPr>
              <a:t>Historical</a:t>
            </a:r>
            <a:endParaRPr sz="1267" dirty="0">
              <a:latin typeface="Arial Narrow"/>
              <a:cs typeface="Arial Narrow"/>
            </a:endParaRPr>
          </a:p>
        </p:txBody>
      </p:sp>
      <p:sp>
        <p:nvSpPr>
          <p:cNvPr id="17" name="object 17"/>
          <p:cNvSpPr txBox="1"/>
          <p:nvPr/>
        </p:nvSpPr>
        <p:spPr>
          <a:xfrm>
            <a:off x="575597" y="4560259"/>
            <a:ext cx="5090160" cy="1675994"/>
          </a:xfrm>
          <a:prstGeom prst="rect">
            <a:avLst/>
          </a:prstGeom>
        </p:spPr>
        <p:txBody>
          <a:bodyPr vert="horz" wrap="square" lIns="0" tIns="21167" rIns="0" bIns="0" rtlCol="0">
            <a:spAutoFit/>
          </a:bodyPr>
          <a:lstStyle/>
          <a:p>
            <a:pPr marL="54185">
              <a:spcBef>
                <a:spcPts val="167"/>
              </a:spcBef>
            </a:pPr>
            <a:r>
              <a:rPr sz="1267" b="1" spc="107" dirty="0">
                <a:latin typeface="Arial Narrow"/>
                <a:cs typeface="Arial Narrow"/>
              </a:rPr>
              <a:t>10</a:t>
            </a:r>
            <a:endParaRPr sz="1267" dirty="0">
              <a:latin typeface="Arial Narrow"/>
              <a:cs typeface="Arial Narrow"/>
            </a:endParaRPr>
          </a:p>
          <a:p>
            <a:pPr>
              <a:lnSpc>
                <a:spcPct val="100000"/>
              </a:lnSpc>
            </a:pPr>
            <a:endParaRPr sz="1600" dirty="0">
              <a:latin typeface="Arial Narrow"/>
              <a:cs typeface="Arial Narrow"/>
            </a:endParaRPr>
          </a:p>
          <a:p>
            <a:pPr marL="2554329"/>
            <a:r>
              <a:rPr sz="1267" b="1" spc="107" dirty="0">
                <a:solidFill>
                  <a:srgbClr val="92D050"/>
                </a:solidFill>
                <a:latin typeface="Arial Narrow"/>
                <a:cs typeface="Arial Narrow"/>
              </a:rPr>
              <a:t>Where</a:t>
            </a:r>
            <a:r>
              <a:rPr sz="1267" b="1" spc="-60" dirty="0">
                <a:solidFill>
                  <a:srgbClr val="92D050"/>
                </a:solidFill>
                <a:latin typeface="Arial Narrow"/>
                <a:cs typeface="Arial Narrow"/>
              </a:rPr>
              <a:t> </a:t>
            </a:r>
            <a:r>
              <a:rPr sz="1267" b="1" spc="93" dirty="0">
                <a:solidFill>
                  <a:srgbClr val="92D050"/>
                </a:solidFill>
                <a:latin typeface="Arial Narrow"/>
                <a:cs typeface="Arial Narrow"/>
              </a:rPr>
              <a:t>we</a:t>
            </a:r>
            <a:r>
              <a:rPr sz="1267" b="1" spc="-47" dirty="0">
                <a:solidFill>
                  <a:srgbClr val="92D050"/>
                </a:solidFill>
                <a:latin typeface="Arial Narrow"/>
                <a:cs typeface="Arial Narrow"/>
              </a:rPr>
              <a:t> </a:t>
            </a:r>
            <a:r>
              <a:rPr sz="1267" b="1" spc="87" dirty="0">
                <a:solidFill>
                  <a:srgbClr val="92D050"/>
                </a:solidFill>
                <a:latin typeface="Arial Narrow"/>
                <a:cs typeface="Arial Narrow"/>
              </a:rPr>
              <a:t>aim</a:t>
            </a:r>
            <a:r>
              <a:rPr sz="1267" b="1" spc="-67" dirty="0">
                <a:solidFill>
                  <a:srgbClr val="92D050"/>
                </a:solidFill>
                <a:latin typeface="Arial Narrow"/>
                <a:cs typeface="Arial Narrow"/>
              </a:rPr>
              <a:t> </a:t>
            </a:r>
            <a:r>
              <a:rPr sz="1267" b="1" spc="67" dirty="0">
                <a:solidFill>
                  <a:srgbClr val="92D050"/>
                </a:solidFill>
                <a:latin typeface="Arial Narrow"/>
                <a:cs typeface="Arial Narrow"/>
              </a:rPr>
              <a:t>to</a:t>
            </a:r>
            <a:r>
              <a:rPr sz="1267" b="1" spc="33" dirty="0">
                <a:solidFill>
                  <a:srgbClr val="92D050"/>
                </a:solidFill>
                <a:latin typeface="Arial Narrow"/>
                <a:cs typeface="Arial Narrow"/>
              </a:rPr>
              <a:t> </a:t>
            </a:r>
            <a:r>
              <a:rPr sz="1267" b="1" spc="107" dirty="0">
                <a:solidFill>
                  <a:srgbClr val="92D050"/>
                </a:solidFill>
                <a:latin typeface="Arial Narrow"/>
                <a:cs typeface="Arial Narrow"/>
              </a:rPr>
              <a:t>go</a:t>
            </a:r>
            <a:endParaRPr sz="1267" dirty="0">
              <a:latin typeface="Arial Narrow"/>
              <a:cs typeface="Arial Narrow"/>
            </a:endParaRPr>
          </a:p>
          <a:p>
            <a:pPr marL="137157">
              <a:lnSpc>
                <a:spcPts val="1359"/>
              </a:lnSpc>
              <a:spcBef>
                <a:spcPts val="980"/>
              </a:spcBef>
            </a:pPr>
            <a:r>
              <a:rPr sz="1267" b="1" spc="87" dirty="0">
                <a:latin typeface="Arial Narrow"/>
                <a:cs typeface="Arial Narrow"/>
              </a:rPr>
              <a:t>0</a:t>
            </a:r>
            <a:endParaRPr sz="1267" dirty="0">
              <a:latin typeface="Arial Narrow"/>
              <a:cs typeface="Arial Narrow"/>
            </a:endParaRPr>
          </a:p>
          <a:p>
            <a:pPr marL="215048">
              <a:lnSpc>
                <a:spcPts val="1359"/>
              </a:lnSpc>
              <a:tabLst>
                <a:tab pos="1103179" algn="l"/>
                <a:tab pos="1992157" algn="l"/>
                <a:tab pos="2880288" algn="l"/>
                <a:tab pos="3769266" algn="l"/>
              </a:tabLst>
            </a:pPr>
            <a:r>
              <a:rPr sz="1267" b="1" spc="80" dirty="0">
                <a:latin typeface="Arial Narrow"/>
                <a:cs typeface="Arial Narrow"/>
              </a:rPr>
              <a:t>2000	2010	2020	2030	2040</a:t>
            </a:r>
            <a:endParaRPr sz="1267" dirty="0">
              <a:latin typeface="Arial Narrow"/>
              <a:cs typeface="Arial Narrow"/>
            </a:endParaRPr>
          </a:p>
          <a:p>
            <a:pPr marL="67732">
              <a:spcBef>
                <a:spcPts val="267"/>
              </a:spcBef>
            </a:pPr>
            <a:r>
              <a:rPr sz="1067" spc="-7" dirty="0">
                <a:solidFill>
                  <a:srgbClr val="03070D"/>
                </a:solidFill>
                <a:latin typeface="Arial"/>
                <a:cs typeface="Arial"/>
              </a:rPr>
              <a:t>Source:</a:t>
            </a:r>
            <a:r>
              <a:rPr sz="1067" spc="-20" dirty="0">
                <a:solidFill>
                  <a:srgbClr val="03070D"/>
                </a:solidFill>
                <a:latin typeface="Arial"/>
                <a:cs typeface="Arial"/>
              </a:rPr>
              <a:t> </a:t>
            </a:r>
            <a:r>
              <a:rPr sz="1067" dirty="0">
                <a:solidFill>
                  <a:srgbClr val="03070D"/>
                </a:solidFill>
                <a:latin typeface="Arial"/>
                <a:cs typeface="Arial"/>
              </a:rPr>
              <a:t>IEA,</a:t>
            </a:r>
            <a:r>
              <a:rPr sz="1067" spc="-27" dirty="0">
                <a:solidFill>
                  <a:srgbClr val="03070D"/>
                </a:solidFill>
                <a:latin typeface="Arial"/>
                <a:cs typeface="Arial"/>
              </a:rPr>
              <a:t> </a:t>
            </a:r>
            <a:r>
              <a:rPr sz="1067" spc="-7" dirty="0">
                <a:solidFill>
                  <a:srgbClr val="03070D"/>
                </a:solidFill>
                <a:latin typeface="Arial"/>
                <a:cs typeface="Arial"/>
              </a:rPr>
              <a:t>2021</a:t>
            </a:r>
            <a:endParaRPr sz="1067" dirty="0">
              <a:latin typeface="Arial"/>
              <a:cs typeface="Arial"/>
            </a:endParaRPr>
          </a:p>
          <a:p>
            <a:pPr marL="67732" marR="57572"/>
            <a:r>
              <a:rPr sz="1067" spc="-7" dirty="0">
                <a:solidFill>
                  <a:srgbClr val="03070D"/>
                </a:solidFill>
                <a:latin typeface="Arial"/>
                <a:cs typeface="Arial"/>
              </a:rPr>
              <a:t>Note:</a:t>
            </a:r>
            <a:r>
              <a:rPr sz="1067" spc="13" dirty="0">
                <a:solidFill>
                  <a:srgbClr val="03070D"/>
                </a:solidFill>
                <a:latin typeface="Arial"/>
                <a:cs typeface="Arial"/>
              </a:rPr>
              <a:t> </a:t>
            </a:r>
            <a:r>
              <a:rPr sz="1067" dirty="0">
                <a:solidFill>
                  <a:srgbClr val="03070D"/>
                </a:solidFill>
                <a:latin typeface="Arial"/>
                <a:cs typeface="Arial"/>
              </a:rPr>
              <a:t>Limiting</a:t>
            </a:r>
            <a:r>
              <a:rPr sz="1067" spc="-20" dirty="0">
                <a:solidFill>
                  <a:srgbClr val="03070D"/>
                </a:solidFill>
                <a:latin typeface="Arial"/>
                <a:cs typeface="Arial"/>
              </a:rPr>
              <a:t> </a:t>
            </a:r>
            <a:r>
              <a:rPr sz="1067" spc="-7" dirty="0">
                <a:solidFill>
                  <a:srgbClr val="03070D"/>
                </a:solidFill>
                <a:latin typeface="Arial"/>
                <a:cs typeface="Arial"/>
              </a:rPr>
              <a:t>warming</a:t>
            </a:r>
            <a:r>
              <a:rPr sz="1067" spc="7" dirty="0">
                <a:solidFill>
                  <a:srgbClr val="03070D"/>
                </a:solidFill>
                <a:latin typeface="Arial"/>
                <a:cs typeface="Arial"/>
              </a:rPr>
              <a:t> </a:t>
            </a:r>
            <a:r>
              <a:rPr sz="1067" dirty="0">
                <a:solidFill>
                  <a:srgbClr val="03070D"/>
                </a:solidFill>
                <a:latin typeface="Arial"/>
                <a:cs typeface="Arial"/>
              </a:rPr>
              <a:t>to</a:t>
            </a:r>
            <a:r>
              <a:rPr sz="1067" spc="7" dirty="0">
                <a:solidFill>
                  <a:srgbClr val="03070D"/>
                </a:solidFill>
                <a:latin typeface="Arial"/>
                <a:cs typeface="Arial"/>
              </a:rPr>
              <a:t> </a:t>
            </a:r>
            <a:r>
              <a:rPr sz="1067" dirty="0">
                <a:solidFill>
                  <a:srgbClr val="03070D"/>
                </a:solidFill>
                <a:latin typeface="Arial"/>
                <a:cs typeface="Arial"/>
              </a:rPr>
              <a:t>1.5</a:t>
            </a:r>
            <a:r>
              <a:rPr sz="1000" baseline="27777" dirty="0">
                <a:solidFill>
                  <a:srgbClr val="03070D"/>
                </a:solidFill>
                <a:latin typeface="Arial"/>
                <a:cs typeface="Arial"/>
              </a:rPr>
              <a:t>o</a:t>
            </a:r>
            <a:r>
              <a:rPr sz="1067" dirty="0">
                <a:solidFill>
                  <a:srgbClr val="03070D"/>
                </a:solidFill>
                <a:latin typeface="Arial"/>
                <a:cs typeface="Arial"/>
              </a:rPr>
              <a:t>C</a:t>
            </a:r>
            <a:r>
              <a:rPr sz="1067" spc="20" dirty="0">
                <a:solidFill>
                  <a:srgbClr val="03070D"/>
                </a:solidFill>
                <a:latin typeface="Arial"/>
                <a:cs typeface="Arial"/>
              </a:rPr>
              <a:t> </a:t>
            </a:r>
            <a:r>
              <a:rPr sz="1067" spc="-7" dirty="0">
                <a:solidFill>
                  <a:srgbClr val="03070D"/>
                </a:solidFill>
                <a:latin typeface="Arial"/>
                <a:cs typeface="Arial"/>
              </a:rPr>
              <a:t>requires</a:t>
            </a:r>
            <a:r>
              <a:rPr sz="1067" spc="40" dirty="0">
                <a:solidFill>
                  <a:srgbClr val="03070D"/>
                </a:solidFill>
                <a:latin typeface="Arial"/>
                <a:cs typeface="Arial"/>
              </a:rPr>
              <a:t> </a:t>
            </a:r>
            <a:r>
              <a:rPr sz="1067" spc="-7" dirty="0">
                <a:solidFill>
                  <a:srgbClr val="03070D"/>
                </a:solidFill>
                <a:latin typeface="Arial"/>
                <a:cs typeface="Arial"/>
              </a:rPr>
              <a:t>-45%</a:t>
            </a:r>
            <a:r>
              <a:rPr sz="1067" spc="20" dirty="0">
                <a:solidFill>
                  <a:srgbClr val="03070D"/>
                </a:solidFill>
                <a:latin typeface="Arial"/>
                <a:cs typeface="Arial"/>
              </a:rPr>
              <a:t> </a:t>
            </a:r>
            <a:r>
              <a:rPr sz="1067" spc="-7" dirty="0">
                <a:solidFill>
                  <a:srgbClr val="03070D"/>
                </a:solidFill>
                <a:latin typeface="Arial"/>
                <a:cs typeface="Arial"/>
              </a:rPr>
              <a:t>GHG</a:t>
            </a:r>
            <a:r>
              <a:rPr sz="1067" spc="7" dirty="0">
                <a:solidFill>
                  <a:srgbClr val="03070D"/>
                </a:solidFill>
                <a:latin typeface="Arial"/>
                <a:cs typeface="Arial"/>
              </a:rPr>
              <a:t> </a:t>
            </a:r>
            <a:r>
              <a:rPr sz="1067" dirty="0">
                <a:solidFill>
                  <a:srgbClr val="03070D"/>
                </a:solidFill>
                <a:latin typeface="Arial"/>
                <a:cs typeface="Arial"/>
              </a:rPr>
              <a:t>emissions</a:t>
            </a:r>
            <a:r>
              <a:rPr sz="1067" spc="-33" dirty="0">
                <a:solidFill>
                  <a:srgbClr val="03070D"/>
                </a:solidFill>
                <a:latin typeface="Arial"/>
                <a:cs typeface="Arial"/>
              </a:rPr>
              <a:t> </a:t>
            </a:r>
            <a:r>
              <a:rPr sz="1067" spc="-7" dirty="0">
                <a:solidFill>
                  <a:srgbClr val="03070D"/>
                </a:solidFill>
                <a:latin typeface="Arial"/>
                <a:cs typeface="Arial"/>
              </a:rPr>
              <a:t>by</a:t>
            </a:r>
            <a:r>
              <a:rPr sz="1067" spc="27" dirty="0">
                <a:solidFill>
                  <a:srgbClr val="03070D"/>
                </a:solidFill>
                <a:latin typeface="Arial"/>
                <a:cs typeface="Arial"/>
              </a:rPr>
              <a:t> </a:t>
            </a:r>
            <a:r>
              <a:rPr sz="1067" b="1" spc="-7" dirty="0">
                <a:solidFill>
                  <a:srgbClr val="03070D"/>
                </a:solidFill>
                <a:latin typeface="Arial"/>
                <a:cs typeface="Arial"/>
              </a:rPr>
              <a:t>2030</a:t>
            </a:r>
            <a:r>
              <a:rPr sz="1067" b="1" spc="40" dirty="0">
                <a:solidFill>
                  <a:srgbClr val="03070D"/>
                </a:solidFill>
                <a:latin typeface="Arial"/>
                <a:cs typeface="Arial"/>
              </a:rPr>
              <a:t> </a:t>
            </a:r>
            <a:r>
              <a:rPr sz="1067" dirty="0">
                <a:solidFill>
                  <a:srgbClr val="03070D"/>
                </a:solidFill>
                <a:latin typeface="Arial"/>
                <a:cs typeface="Arial"/>
              </a:rPr>
              <a:t>compared </a:t>
            </a:r>
            <a:r>
              <a:rPr sz="1067" spc="-272" dirty="0">
                <a:solidFill>
                  <a:srgbClr val="03070D"/>
                </a:solidFill>
                <a:latin typeface="Arial"/>
                <a:cs typeface="Arial"/>
              </a:rPr>
              <a:t> </a:t>
            </a:r>
            <a:r>
              <a:rPr sz="1067" dirty="0">
                <a:solidFill>
                  <a:srgbClr val="03070D"/>
                </a:solidFill>
                <a:latin typeface="Arial"/>
                <a:cs typeface="Arial"/>
              </a:rPr>
              <a:t>to</a:t>
            </a:r>
            <a:r>
              <a:rPr sz="1067" spc="-7" dirty="0">
                <a:solidFill>
                  <a:srgbClr val="03070D"/>
                </a:solidFill>
                <a:latin typeface="Arial"/>
                <a:cs typeface="Arial"/>
              </a:rPr>
              <a:t> 2010.</a:t>
            </a:r>
            <a:endParaRPr sz="1067" dirty="0">
              <a:latin typeface="Arial"/>
              <a:cs typeface="Arial"/>
            </a:endParaRPr>
          </a:p>
        </p:txBody>
      </p:sp>
    </p:spTree>
    <p:extLst>
      <p:ext uri="{BB962C8B-B14F-4D97-AF65-F5344CB8AC3E}">
        <p14:creationId xmlns:p14="http://schemas.microsoft.com/office/powerpoint/2010/main" val="196496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0B2743-D6F2-2641-A819-1C27F8D99FCC}" type="slidenum">
              <a:rPr lang="en-US" smtClean="0"/>
              <a:pPr/>
              <a:t>4</a:t>
            </a:fld>
            <a:endParaRPr lang="en-US" dirty="0"/>
          </a:p>
        </p:txBody>
      </p:sp>
      <p:sp>
        <p:nvSpPr>
          <p:cNvPr id="4" name="Title 2">
            <a:extLst>
              <a:ext uri="{FF2B5EF4-FFF2-40B4-BE49-F238E27FC236}">
                <a16:creationId xmlns:a16="http://schemas.microsoft.com/office/drawing/2014/main" id="{29AB7E46-AE64-244B-A34D-F4E920D65401}"/>
              </a:ext>
            </a:extLst>
          </p:cNvPr>
          <p:cNvSpPr txBox="1">
            <a:spLocks/>
          </p:cNvSpPr>
          <p:nvPr/>
        </p:nvSpPr>
        <p:spPr>
          <a:xfrm>
            <a:off x="1319921" y="334813"/>
            <a:ext cx="10716123" cy="7884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a:lstStyle>
          <a:p>
            <a:endParaRPr lang="en-GB" sz="3200" dirty="0">
              <a:latin typeface="+mj-lt"/>
              <a:cs typeface="+mj-cs"/>
            </a:endParaRPr>
          </a:p>
        </p:txBody>
      </p:sp>
      <p:sp>
        <p:nvSpPr>
          <p:cNvPr id="7" name="TextBox 6">
            <a:extLst>
              <a:ext uri="{FF2B5EF4-FFF2-40B4-BE49-F238E27FC236}">
                <a16:creationId xmlns:a16="http://schemas.microsoft.com/office/drawing/2014/main" id="{179C0998-35D0-4A25-83AE-633FA0D4C1A1}"/>
              </a:ext>
            </a:extLst>
          </p:cNvPr>
          <p:cNvSpPr txBox="1"/>
          <p:nvPr/>
        </p:nvSpPr>
        <p:spPr>
          <a:xfrm>
            <a:off x="1961148" y="1247624"/>
            <a:ext cx="5538708" cy="923330"/>
          </a:xfrm>
          <a:prstGeom prst="rect">
            <a:avLst/>
          </a:prstGeom>
          <a:noFill/>
        </p:spPr>
        <p:txBody>
          <a:bodyPr wrap="square" rtlCol="0">
            <a:spAutoFit/>
          </a:bodyPr>
          <a:lstStyle/>
          <a:p>
            <a:pPr lvl="0" algn="ctr">
              <a:defRPr/>
            </a:pPr>
            <a:r>
              <a:rPr lang="en-US" sz="2000" b="1" dirty="0">
                <a:solidFill>
                  <a:srgbClr val="E6E6E6">
                    <a:lumMod val="10000"/>
                  </a:srgbClr>
                </a:solidFill>
                <a:latin typeface="Arial"/>
              </a:rPr>
              <a:t>Green investment needs to be </a:t>
            </a:r>
          </a:p>
          <a:p>
            <a:pPr lvl="0" algn="ctr">
              <a:defRPr/>
            </a:pPr>
            <a:r>
              <a:rPr lang="en-US" sz="2000" b="1" dirty="0">
                <a:solidFill>
                  <a:srgbClr val="E6E6E6">
                    <a:lumMod val="10000"/>
                  </a:srgbClr>
                </a:solidFill>
                <a:latin typeface="Arial"/>
              </a:rPr>
              <a:t>ramped up globally</a:t>
            </a:r>
          </a:p>
          <a:p>
            <a:pPr lvl="0" algn="ctr">
              <a:defRPr/>
            </a:pPr>
            <a:r>
              <a:rPr lang="en-US" sz="1400" i="1" dirty="0">
                <a:solidFill>
                  <a:srgbClr val="E6E6E6">
                    <a:lumMod val="10000"/>
                  </a:srgbClr>
                </a:solidFill>
                <a:latin typeface="Arial"/>
              </a:rPr>
              <a:t>Global investment by sector</a:t>
            </a:r>
          </a:p>
        </p:txBody>
      </p:sp>
      <p:sp>
        <p:nvSpPr>
          <p:cNvPr id="8" name="TextBox 7">
            <a:extLst>
              <a:ext uri="{FF2B5EF4-FFF2-40B4-BE49-F238E27FC236}">
                <a16:creationId xmlns:a16="http://schemas.microsoft.com/office/drawing/2014/main" id="{FFAE5302-F1F9-46A5-82D1-1F4967F1D60D}"/>
              </a:ext>
            </a:extLst>
          </p:cNvPr>
          <p:cNvSpPr txBox="1"/>
          <p:nvPr/>
        </p:nvSpPr>
        <p:spPr>
          <a:xfrm>
            <a:off x="1961148" y="5941285"/>
            <a:ext cx="9570112" cy="55399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en-US" sz="1000" dirty="0"/>
              <a:t>Note: The ‘Annual Target’ refers to the Net Zero Goal (NZE) by the International Energy Agency (IEA). The NZE includes the projected average annual investment required in order to bring global energy-related CO2 emissions to net zero by 2050 and limit global temperature rise to 1.5 °C. *IEA estimation. </a:t>
            </a:r>
          </a:p>
          <a:p>
            <a:r>
              <a:rPr lang="en-US" sz="1000" dirty="0"/>
              <a:t>Source: World Energy Outlook 2021, IEA; and OECD calculations.</a:t>
            </a:r>
          </a:p>
        </p:txBody>
      </p:sp>
      <p:pic>
        <p:nvPicPr>
          <p:cNvPr id="5" name="Picture 4"/>
          <p:cNvPicPr>
            <a:picLocks noChangeAspect="1"/>
          </p:cNvPicPr>
          <p:nvPr/>
        </p:nvPicPr>
        <p:blipFill>
          <a:blip r:embed="rId3"/>
          <a:stretch>
            <a:fillRect/>
          </a:stretch>
        </p:blipFill>
        <p:spPr>
          <a:xfrm>
            <a:off x="1467853" y="2047308"/>
            <a:ext cx="6739775" cy="3822523"/>
          </a:xfrm>
          <a:prstGeom prst="rect">
            <a:avLst/>
          </a:prstGeom>
        </p:spPr>
      </p:pic>
      <p:sp>
        <p:nvSpPr>
          <p:cNvPr id="3" name="Rectangle 2"/>
          <p:cNvSpPr/>
          <p:nvPr/>
        </p:nvSpPr>
        <p:spPr>
          <a:xfrm>
            <a:off x="1600201" y="210455"/>
            <a:ext cx="8939463" cy="1077218"/>
          </a:xfrm>
          <a:prstGeom prst="rect">
            <a:avLst/>
          </a:prstGeom>
        </p:spPr>
        <p:txBody>
          <a:bodyPr wrap="square">
            <a:spAutoFit/>
          </a:bodyPr>
          <a:lstStyle/>
          <a:p>
            <a:r>
              <a:rPr lang="en-GB" sz="3200" dirty="0"/>
              <a:t>Insufficient shift in investment from fossil fuels to renewables</a:t>
            </a:r>
          </a:p>
        </p:txBody>
      </p:sp>
      <p:sp>
        <p:nvSpPr>
          <p:cNvPr id="6" name="TextBox 5"/>
          <p:cNvSpPr txBox="1"/>
          <p:nvPr/>
        </p:nvSpPr>
        <p:spPr>
          <a:xfrm>
            <a:off x="8688891" y="2275651"/>
            <a:ext cx="3104005" cy="2677656"/>
          </a:xfrm>
          <a:prstGeom prst="rect">
            <a:avLst/>
          </a:prstGeom>
          <a:noFill/>
        </p:spPr>
        <p:txBody>
          <a:bodyPr wrap="square" rtlCol="0">
            <a:spAutoFit/>
          </a:bodyPr>
          <a:lstStyle/>
          <a:p>
            <a:r>
              <a:rPr lang="en-GB" sz="2400" dirty="0">
                <a:solidFill>
                  <a:srgbClr val="C00000"/>
                </a:solidFill>
              </a:rPr>
              <a:t>Investment in oil and gas is where it should be but investment in renewables falls well short of what is needed for the net-zero path</a:t>
            </a:r>
          </a:p>
        </p:txBody>
      </p:sp>
    </p:spTree>
    <p:extLst>
      <p:ext uri="{BB962C8B-B14F-4D97-AF65-F5344CB8AC3E}">
        <p14:creationId xmlns:p14="http://schemas.microsoft.com/office/powerpoint/2010/main" val="245410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02021" y="1340626"/>
            <a:ext cx="10715922" cy="5292402"/>
          </a:xfrm>
          <a:prstGeom prst="rect">
            <a:avLst/>
          </a:prstGeom>
        </p:spPr>
      </p:pic>
      <p:sp>
        <p:nvSpPr>
          <p:cNvPr id="3" name="Title 2"/>
          <p:cNvSpPr>
            <a:spLocks noGrp="1"/>
          </p:cNvSpPr>
          <p:nvPr>
            <p:ph type="title"/>
          </p:nvPr>
        </p:nvSpPr>
        <p:spPr/>
        <p:txBody>
          <a:bodyPr/>
          <a:lstStyle/>
          <a:p>
            <a:r>
              <a:rPr lang="en-GB" dirty="0"/>
              <a:t>Minerals and metals required for the green transition</a:t>
            </a:r>
          </a:p>
        </p:txBody>
      </p:sp>
      <p:sp>
        <p:nvSpPr>
          <p:cNvPr id="5" name="TextBox 4"/>
          <p:cNvSpPr txBox="1"/>
          <p:nvPr/>
        </p:nvSpPr>
        <p:spPr>
          <a:xfrm>
            <a:off x="179614" y="6575154"/>
            <a:ext cx="2984500" cy="276999"/>
          </a:xfrm>
          <a:prstGeom prst="rect">
            <a:avLst/>
          </a:prstGeom>
          <a:noFill/>
        </p:spPr>
        <p:txBody>
          <a:bodyPr wrap="square" rtlCol="0">
            <a:spAutoFit/>
          </a:bodyPr>
          <a:lstStyle/>
          <a:p>
            <a:r>
              <a:rPr lang="en-GB" sz="1200" dirty="0"/>
              <a:t>Source: IEA, 2022</a:t>
            </a:r>
          </a:p>
        </p:txBody>
      </p:sp>
    </p:spTree>
    <p:extLst>
      <p:ext uri="{BB962C8B-B14F-4D97-AF65-F5344CB8AC3E}">
        <p14:creationId xmlns:p14="http://schemas.microsoft.com/office/powerpoint/2010/main" val="230776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Many critical minerals are concentrated: </a:t>
            </a:r>
            <a:br>
              <a:rPr lang="en-GB" dirty="0"/>
            </a:br>
            <a:r>
              <a:rPr lang="en-GB" dirty="0"/>
              <a:t>example of Russia </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774700" y="1450648"/>
            <a:ext cx="9974287" cy="4981391"/>
          </a:xfrm>
          <a:prstGeom prst="rect">
            <a:avLst/>
          </a:prstGeom>
        </p:spPr>
      </p:pic>
      <p:sp>
        <p:nvSpPr>
          <p:cNvPr id="6" name="TextBox 5"/>
          <p:cNvSpPr txBox="1"/>
          <p:nvPr/>
        </p:nvSpPr>
        <p:spPr>
          <a:xfrm>
            <a:off x="353785" y="6488668"/>
            <a:ext cx="2984500" cy="276999"/>
          </a:xfrm>
          <a:prstGeom prst="rect">
            <a:avLst/>
          </a:prstGeom>
          <a:noFill/>
        </p:spPr>
        <p:txBody>
          <a:bodyPr wrap="square" rtlCol="0">
            <a:spAutoFit/>
          </a:bodyPr>
          <a:lstStyle/>
          <a:p>
            <a:r>
              <a:rPr lang="en-GB" sz="1200" dirty="0"/>
              <a:t>Source: IEA, 2022</a:t>
            </a:r>
          </a:p>
        </p:txBody>
      </p:sp>
    </p:spTree>
    <p:extLst>
      <p:ext uri="{BB962C8B-B14F-4D97-AF65-F5344CB8AC3E}">
        <p14:creationId xmlns:p14="http://schemas.microsoft.com/office/powerpoint/2010/main" val="23677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Supply chain stability</a:t>
            </a:r>
          </a:p>
        </p:txBody>
      </p:sp>
      <p:sp>
        <p:nvSpPr>
          <p:cNvPr id="6" name="Content Placeholder 5"/>
          <p:cNvSpPr>
            <a:spLocks noGrp="1"/>
          </p:cNvSpPr>
          <p:nvPr>
            <p:ph idx="1"/>
          </p:nvPr>
        </p:nvSpPr>
        <p:spPr/>
        <p:txBody>
          <a:bodyPr/>
          <a:lstStyle/>
          <a:p>
            <a:endParaRPr lang="en-GB"/>
          </a:p>
        </p:txBody>
      </p:sp>
      <p:pic>
        <p:nvPicPr>
          <p:cNvPr id="7" name="Picture 6"/>
          <p:cNvPicPr>
            <a:picLocks noChangeAspect="1"/>
          </p:cNvPicPr>
          <p:nvPr/>
        </p:nvPicPr>
        <p:blipFill>
          <a:blip r:embed="rId3"/>
          <a:stretch>
            <a:fillRect/>
          </a:stretch>
        </p:blipFill>
        <p:spPr>
          <a:xfrm>
            <a:off x="0" y="1260000"/>
            <a:ext cx="12222793" cy="5591104"/>
          </a:xfrm>
          <a:prstGeom prst="rect">
            <a:avLst/>
          </a:prstGeom>
        </p:spPr>
      </p:pic>
    </p:spTree>
    <p:extLst>
      <p:ext uri="{BB962C8B-B14F-4D97-AF65-F5344CB8AC3E}">
        <p14:creationId xmlns:p14="http://schemas.microsoft.com/office/powerpoint/2010/main" val="12606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5839" y="4176041"/>
            <a:ext cx="3796445" cy="2138227"/>
          </a:xfrm>
        </p:spPr>
      </p:pic>
      <p:sp>
        <p:nvSpPr>
          <p:cNvPr id="3" name="Title 2"/>
          <p:cNvSpPr>
            <a:spLocks noGrp="1"/>
          </p:cNvSpPr>
          <p:nvPr>
            <p:ph type="title"/>
          </p:nvPr>
        </p:nvSpPr>
        <p:spPr/>
        <p:txBody>
          <a:bodyPr/>
          <a:lstStyle/>
          <a:p>
            <a:r>
              <a:rPr lang="en-GB" dirty="0"/>
              <a:t>How can we ensure that the green transition has the resources and that they are sustainably extracted?</a:t>
            </a:r>
          </a:p>
        </p:txBody>
      </p:sp>
      <p:sp>
        <p:nvSpPr>
          <p:cNvPr id="4" name="Content Placeholder 1"/>
          <p:cNvSpPr txBox="1">
            <a:spLocks/>
          </p:cNvSpPr>
          <p:nvPr/>
        </p:nvSpPr>
        <p:spPr>
          <a:xfrm>
            <a:off x="1065839" y="3730419"/>
            <a:ext cx="2655645" cy="537265"/>
          </a:xfrm>
          <a:prstGeom prst="rect">
            <a:avLst/>
          </a:prstGeom>
        </p:spPr>
        <p:txBody>
          <a:bodyPr vert="horz">
            <a:normAutofit fontScale="70000" lnSpcReduction="20000"/>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Arial" pitchFamily="34" charset="0"/>
              <a:buNone/>
            </a:pPr>
            <a:r>
              <a:rPr lang="en-GB" dirty="0"/>
              <a:t>Soil, air and water</a:t>
            </a:r>
          </a:p>
        </p:txBody>
      </p:sp>
      <p:sp>
        <p:nvSpPr>
          <p:cNvPr id="9" name="Content Placeholder 1"/>
          <p:cNvSpPr txBox="1">
            <a:spLocks/>
          </p:cNvSpPr>
          <p:nvPr/>
        </p:nvSpPr>
        <p:spPr>
          <a:xfrm>
            <a:off x="7028902" y="3730418"/>
            <a:ext cx="2448559" cy="537265"/>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Font typeface="Arial" pitchFamily="34" charset="0"/>
              <a:buNone/>
            </a:pPr>
            <a:r>
              <a:rPr lang="en-GB" dirty="0"/>
              <a:t>Human health</a:t>
            </a:r>
          </a:p>
        </p:txBody>
      </p:sp>
      <p:sp>
        <p:nvSpPr>
          <p:cNvPr id="10" name="Content Placeholder 1"/>
          <p:cNvSpPr txBox="1">
            <a:spLocks/>
          </p:cNvSpPr>
          <p:nvPr/>
        </p:nvSpPr>
        <p:spPr>
          <a:xfrm>
            <a:off x="7028903" y="6411807"/>
            <a:ext cx="2448559" cy="537265"/>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Font typeface="Arial" pitchFamily="34" charset="0"/>
              <a:buNone/>
            </a:pPr>
            <a:r>
              <a:rPr lang="en-GB" dirty="0"/>
              <a:t>Climate change</a:t>
            </a:r>
          </a:p>
        </p:txBody>
      </p:sp>
      <p:sp>
        <p:nvSpPr>
          <p:cNvPr id="11" name="Content Placeholder 1"/>
          <p:cNvSpPr txBox="1">
            <a:spLocks/>
          </p:cNvSpPr>
          <p:nvPr/>
        </p:nvSpPr>
        <p:spPr>
          <a:xfrm>
            <a:off x="1065839" y="6411806"/>
            <a:ext cx="2448559" cy="537265"/>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Font typeface="Arial" pitchFamily="34" charset="0"/>
              <a:buNone/>
            </a:pPr>
            <a:r>
              <a:rPr lang="en-GB" dirty="0"/>
              <a:t>Biodiversity</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839" y="1506316"/>
            <a:ext cx="3206168" cy="213744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8903" y="1506315"/>
            <a:ext cx="3377838" cy="2257411"/>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8902" y="4176041"/>
            <a:ext cx="2956925" cy="2217694"/>
          </a:xfrm>
          <a:prstGeom prst="rect">
            <a:avLst/>
          </a:prstGeom>
        </p:spPr>
      </p:pic>
    </p:spTree>
    <p:extLst>
      <p:ext uri="{BB962C8B-B14F-4D97-AF65-F5344CB8AC3E}">
        <p14:creationId xmlns:p14="http://schemas.microsoft.com/office/powerpoint/2010/main" val="157814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000" y="1602000"/>
            <a:ext cx="10958400" cy="4435943"/>
          </a:xfrm>
        </p:spPr>
        <p:txBody>
          <a:bodyPr/>
          <a:lstStyle/>
          <a:p>
            <a:endParaRPr lang="en-GB" dirty="0"/>
          </a:p>
        </p:txBody>
      </p:sp>
      <p:sp>
        <p:nvSpPr>
          <p:cNvPr id="3" name="Title 2"/>
          <p:cNvSpPr>
            <a:spLocks noGrp="1"/>
          </p:cNvSpPr>
          <p:nvPr>
            <p:ph type="title"/>
          </p:nvPr>
        </p:nvSpPr>
        <p:spPr/>
        <p:txBody>
          <a:bodyPr/>
          <a:lstStyle/>
          <a:p>
            <a:r>
              <a:rPr lang="en-GB" dirty="0"/>
              <a:t>How can we improve the performance of mining companies?</a:t>
            </a:r>
          </a:p>
        </p:txBody>
      </p:sp>
      <p:pic>
        <p:nvPicPr>
          <p:cNvPr id="4" name="Picture 3"/>
          <p:cNvPicPr>
            <a:picLocks noChangeAspect="1"/>
          </p:cNvPicPr>
          <p:nvPr/>
        </p:nvPicPr>
        <p:blipFill>
          <a:blip r:embed="rId3"/>
          <a:stretch>
            <a:fillRect/>
          </a:stretch>
        </p:blipFill>
        <p:spPr>
          <a:xfrm>
            <a:off x="446819" y="1602000"/>
            <a:ext cx="11312761" cy="4023200"/>
          </a:xfrm>
          <a:prstGeom prst="rect">
            <a:avLst/>
          </a:prstGeom>
        </p:spPr>
      </p:pic>
    </p:spTree>
    <p:extLst>
      <p:ext uri="{BB962C8B-B14F-4D97-AF65-F5344CB8AC3E}">
        <p14:creationId xmlns:p14="http://schemas.microsoft.com/office/powerpoint/2010/main" val="784319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D6712DEE41081B4DBBA433D0B03F813E" ma:contentTypeVersion="194" ma:contentTypeDescription="" ma:contentTypeScope="" ma:versionID="df98214cff47e272742fec03c8fc3ad0">
  <xsd:schema xmlns:xsd="http://www.w3.org/2001/XMLSchema" xmlns:xs="http://www.w3.org/2001/XMLSchema" xmlns:p="http://schemas.microsoft.com/office/2006/metadata/properties" xmlns:ns1="http://schemas.microsoft.com/sharepoint/v3" xmlns:ns2="54c4cd27-f286-408f-9ce0-33c1e0f3ab39" xmlns:ns3="e36e4070-fdd8-494c-ae17-1a8cf14e7707" xmlns:ns4="ca82dde9-3436-4d3d-bddd-d31447390034" xmlns:ns5="7348197b-4e95-41c6-b270-341eaa4cbbb2" xmlns:ns6="c9f238dd-bb73-4aef-a7a5-d644ad823e52" xmlns:ns7="http://schemas.microsoft.com/sharepoint/v4" targetNamespace="http://schemas.microsoft.com/office/2006/metadata/properties" ma:root="true" ma:fieldsID="1c4691378bc955129995c1675e126a92" ns1:_="" ns2:_="" ns3:_="" ns4:_="" ns5:_="" ns6:_="" ns7:_="">
    <xsd:import namespace="http://schemas.microsoft.com/sharepoint/v3"/>
    <xsd:import namespace="54c4cd27-f286-408f-9ce0-33c1e0f3ab39"/>
    <xsd:import namespace="e36e4070-fdd8-494c-ae17-1a8cf14e7707"/>
    <xsd:import namespace="ca82dde9-3436-4d3d-bddd-d31447390034"/>
    <xsd:import namespace="7348197b-4e95-41c6-b270-341eaa4cbbb2"/>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Project_x003a_Project_x0020_status" minOccurs="0"/>
                <xsd:element ref="ns3:_dlc_DocIdPersistId" minOccurs="0"/>
                <xsd:element ref="ns2:OECDKimBussinessContext" minOccurs="0"/>
                <xsd:element ref="ns4:TaxCatchAll" minOccurs="0"/>
                <xsd:element ref="ns2:OECDKimProvenance" minOccurs="0"/>
                <xsd:element ref="ns3:_dlc_DocId" minOccurs="0"/>
                <xsd:element ref="ns7:IconOverlay" minOccurs="0"/>
                <xsd:element ref="ns5:n8655da54a064da182923cf6cbb46907" minOccurs="0"/>
                <xsd:element ref="ns4:TaxCatchAllLabel" minOccurs="0"/>
                <xsd:element ref="ns3:g1cb84c392954f02b97ef964d7fd5f94" minOccurs="0"/>
                <xsd:element ref="ns5:a5c695ec21c747a0bdb8a6375755520a" minOccurs="0"/>
                <xsd:element ref="ns1:DocumentSetDescription"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element ref="ns2: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30" nillable="true" ma:displayName="Kim business context" ma:description="" ma:hidden="true" ma:internalName="OECDKimBussinessContext">
      <xsd:simpleType>
        <xsd:restriction base="dms:Text"/>
      </xsd:simpleType>
    </xsd:element>
    <xsd:element name="OECDKimProvenance" ma:index="32" nillable="true" ma:displayName="Kim provenance" ma:description="" ma:hidden="true" ma:internalName="OECDKimProvenance">
      <xsd:simpleType>
        <xsd:restriction base="dms:Text">
          <xsd:maxLength value="255"/>
        </xsd:restriction>
      </xsd:simpleType>
    </xsd:element>
    <xsd:element name="OECDYear" ma:index="50"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6e4070-fdd8-494c-ae17-1a8cf14e7707"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element name="_dlc_DocId" ma:index="33" nillable="true" ma:displayName="Document ID" ma:description="" ma:hidden="true" ma:internalName="_dlc_DocId" ma:readOnly="true">
      <xsd:simpleType>
        <xsd:restriction base="dms:Text"/>
      </xsd:simpleType>
    </xsd:element>
    <xsd:element name="g1cb84c392954f02b97ef964d7fd5f94" ma:index="38" nillable="true" ma:taxonomy="true" ma:internalName="g1cb84c392954f02b97ef964d7fd5f94" ma:taxonomyFieldName="OECDHorizontalProjects" ma:displayName="Horizontal project" ma:readOnly="false" ma:default="" ma:fieldId="{01cb84c3-9295-4f02-b97e-f964d7fd5f94}"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5" nillable="true" ma:displayName="OECDHorizontalProjects_0" ma:description="" ma:hidden="true" ma:internalName="eShareHorizProjTaxHTField0">
      <xsd:simpleType>
        <xsd:restriction base="dms:Note"/>
      </xsd:simpleType>
    </xsd:element>
    <xsd:element name="OECDAllRelatedUsers" ma:index="48"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31" nillable="true" ma:displayName="Taxonomy Catch All Column" ma:hidden="true" ma:list="{e92eb940-6ce3-49f1-938f-e905cf32b7e4}" ma:internalName="TaxCatchAll" ma:showField="CatchAllData" ma:web="e36e4070-fdd8-494c-ae17-1a8cf14e7707">
      <xsd:complexType>
        <xsd:complexContent>
          <xsd:extension base="dms:MultiChoiceLookup">
            <xsd:sequence>
              <xsd:element name="Value" type="dms:Lookup" maxOccurs="unbounded" minOccurs="0" nillable="true"/>
            </xsd:sequence>
          </xsd:extension>
        </xsd:complexContent>
      </xsd:complexType>
    </xsd:element>
    <xsd:element name="TaxCatchAllLabel" ma:index="36" nillable="true" ma:displayName="Taxonomy Catch All Column1" ma:hidden="true" ma:list="{e92eb940-6ce3-49f1-938f-e905cf32b7e4}" ma:internalName="TaxCatchAllLabel" ma:readOnly="true" ma:showField="CatchAllDataLabel" ma:web="e36e4070-fdd8-494c-ae17-1a8cf14e77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48197b-4e95-41c6-b270-341eaa4cbbb2"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79d7b38c-e11d-4327-b506-f1b1b5675f7d" ma:internalName="OECDProjectLookup" ma:readOnly="false" ma:showField="OECDShortProjectName" ma:web="7348197b-4e95-41c6-b270-341eaa4cbbb2">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79d7b38c-e11d-4327-b506-f1b1b5675f7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Project_x003a_Project_x0020_status" ma:index="25" nillable="true" ma:displayName="Project:Project status" ma:hidden="true" ma:list="79d7b38c-e11d-4327-b506-f1b1b5675f7d" ma:internalName="Project_x003A_Project_x0020_status" ma:readOnly="true" ma:showField="OECDProjectStatus" ma:web="7348197b-4e95-41c6-b270-341eaa4cbbb2">
      <xsd:simpleType>
        <xsd:restriction base="dms:Lookup"/>
      </xsd:simpleType>
    </xsd:element>
    <xsd:element name="n8655da54a064da182923cf6cbb46907" ma:index="35" nillable="true" ma:displayName="Deliverable partners_0" ma:hidden="true" ma:internalName="n8655da54a064da182923cf6cbb46907">
      <xsd:simpleType>
        <xsd:restriction base="dms:Note"/>
      </xsd:simpleType>
    </xsd:element>
    <xsd:element name="a5c695ec21c747a0bdb8a6375755520a" ma:index="39" nillable="true" ma:taxonomy="true" ma:internalName="a5c695ec21c747a0bdb8a6375755520a" ma:taxonomyFieldName="OECDProjectOwnerStructure" ma:displayName="Project owner" ma:readOnly="false" ma:default="" ma:fieldId="a5c695ec-21c7-47a0-bdb8-a6375755520a"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42" nillable="true" ma:displayName="O.N.E Document Sharing Status" ma:description="" ma:hidden="true" ma:internalName="OECDSharingStatus">
      <xsd:simpleType>
        <xsd:restriction base="dms:Text"/>
      </xsd:simpleType>
    </xsd:element>
    <xsd:element name="OECDCommunityDocumentURL" ma:index="43" nillable="true" ma:displayName="O.N.E Community Document URL" ma:description="" ma:hidden="true" ma:internalName="OECDCommunityDocumentURL">
      <xsd:simpleType>
        <xsd:restriction base="dms:Text"/>
      </xsd:simpleType>
    </xsd:element>
    <xsd:element name="OECDCommunityDocumentID" ma:index="44" nillable="true" ma:displayName="O.N.E Community Document ID" ma:decimals="0" ma:description="" ma:hidden="true" ma:internalName="OECDCommunityDocumentID">
      <xsd:simpleType>
        <xsd:restriction base="dms:Number"/>
      </xsd:simpleType>
    </xsd:element>
    <xsd:element name="SharedWithUsers" ma:index="4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3.xml><?xml version="1.0" encoding="utf-8"?>
<?mso-contentType ?>
<spe:Receivers xmlns:spe="http://schemas.microsoft.com/sharepoint/events"/>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mso-contentType ?>
<FormTemplates xmlns="http://schemas.microsoft.com/sharepoint/v3/contenttype/forms">
  <Display>OECDListFormCollapsible</Display>
  <Edit>OECDListFormCollapsible</Edit>
  <New>OECDListFormCollapsible</New>
</FormTemplates>
</file>

<file path=customXml/item6.xml><?xml version="1.0" encoding="utf-8"?>
<p:properties xmlns:p="http://schemas.microsoft.com/office/2006/metadata/properties" xmlns:xsi="http://www.w3.org/2001/XMLSchema-instance" xmlns:pc="http://schemas.microsoft.com/office/infopath/2007/PartnerControls">
  <documentManagement>
    <OECDTagsCache xmlns="7348197b-4e95-41c6-b270-341eaa4cbbb2" xsi:nil="true"/>
    <OECDProjectManager xmlns="7348197b-4e95-41c6-b270-341eaa4cbbb2">
      <UserInfo>
        <DisplayName/>
        <AccountId>2117</AccountId>
        <AccountType/>
      </UserInfo>
    </OECDProjectManager>
    <OECDAllRelatedUsers xmlns="e36e4070-fdd8-494c-ae17-1a8cf14e7707">
      <UserInfo>
        <DisplayName/>
        <AccountId xsi:nil="true"/>
        <AccountType/>
      </UserInfo>
    </OECDAllRelatedUsers>
    <OECDKimBussinessContext xmlns="54c4cd27-f286-408f-9ce0-33c1e0f3ab39" xsi:nil="true"/>
    <g1cb84c392954f02b97ef964d7fd5f94 xmlns="e36e4070-fdd8-494c-ae17-1a8cf14e7707">
      <Terms xmlns="http://schemas.microsoft.com/office/infopath/2007/PartnerControls"/>
    </g1cb84c392954f02b97ef964d7fd5f94>
    <OECDCommunityDocumentID xmlns="7348197b-4e95-41c6-b270-341eaa4cbbb2"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2.3 Environmental Sustainability</TermName>
          <TermId xmlns="http://schemas.microsoft.com/office/infopath/2007/PartnerControls">dcc728a9-4880-4947-a5ba-85d95966b416</TermId>
        </TermInfo>
      </Terms>
    </eSharePWBTaxHTField0>
    <IconOverlay xmlns="http://schemas.microsoft.com/sharepoint/v4" xsi:nil="true"/>
    <OECDCommunityDocumentURL xmlns="7348197b-4e95-41c6-b270-341eaa4cbbb2" xsi:nil="true"/>
    <DocumentSetDescription xmlns="http://schemas.microsoft.com/sharepoint/v3" xsi:nil="true"/>
    <OECDExpirationDate xmlns="e36e4070-fdd8-494c-ae17-1a8cf14e7707" xsi:nil="true"/>
    <a5c695ec21c747a0bdb8a6375755520a xmlns="7348197b-4e95-41c6-b270-341eaa4cbbb2">
      <Terms xmlns="http://schemas.microsoft.com/office/infopath/2007/PartnerControls">
        <TermInfo xmlns="http://schemas.microsoft.com/office/infopath/2007/PartnerControls">
          <TermName xmlns="http://schemas.microsoft.com/office/infopath/2007/PartnerControls">ENV/DIR</TermName>
          <TermId xmlns="http://schemas.microsoft.com/office/infopath/2007/PartnerControls">d1182bfe-1213-44a4-b66f-ed3c19bf0b6a</TermId>
        </TermInfo>
      </Terms>
    </a5c695ec21c747a0bdb8a6375755520a>
    <OECDProjectLookup xmlns="7348197b-4e95-41c6-b270-341eaa4cbbb2">55</OECDProjectLookup>
    <OECDMeetingDate xmlns="54c4cd27-f286-408f-9ce0-33c1e0f3ab39" xsi:nil="true"/>
    <OECDPinnedBy xmlns="7348197b-4e95-41c6-b270-341eaa4cbbb2">
      <UserInfo>
        <DisplayName/>
        <AccountId xsi:nil="true"/>
        <AccountType/>
      </UserInfo>
    </OECDPinnedBy>
    <eShareCommitteeTaxHTField0 xmlns="c9f238dd-bb73-4aef-a7a5-d644ad823e52">
      <Terms xmlns="http://schemas.microsoft.com/office/infopath/2007/PartnerControls">
        <TermInfo xmlns="http://schemas.microsoft.com/office/infopath/2007/PartnerControls">
          <TermName xmlns="http://schemas.microsoft.com/office/infopath/2007/PartnerControls">Environment Policy Committee</TermName>
          <TermId xmlns="http://schemas.microsoft.com/office/infopath/2007/PartnerControls">e85b9b45-3128-4c61-a18e-1163bfd1833c</TermId>
        </TermInfo>
      </Terms>
    </eShareCommitteeTaxHTField0>
    <OECDYear xmlns="54c4cd27-f286-408f-9ce0-33c1e0f3ab39" xsi:nil="true"/>
    <OECDMainProject xmlns="7348197b-4e95-41c6-b270-341eaa4cbbb2">46</OECDMainProject>
    <OECDKimProvenance xmlns="54c4cd27-f286-408f-9ce0-33c1e0f3ab39" xsi:nil="true"/>
    <n8655da54a064da182923cf6cbb46907 xmlns="7348197b-4e95-41c6-b270-341eaa4cbbb2"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Environment</TermName>
          <TermId xmlns="http://schemas.microsoft.com/office/infopath/2007/PartnerControls">e33e3a1e-dd07-4262-b35c-f4cf321092b7</TermId>
        </TermInfo>
      </Terms>
    </eShareTopicTaxHTField0>
    <eShareKeywordsTaxHTField0 xmlns="c9f238dd-bb73-4aef-a7a5-d644ad823e52">
      <Terms xmlns="http://schemas.microsoft.com/office/infopath/2007/PartnerControls"/>
    </eShareKeywordsTaxHTField0>
    <eShareHorizProjTaxHTField0 xmlns="e36e4070-fdd8-494c-ae17-1a8cf14e7707" xsi:nil="true"/>
    <TaxCatchAll xmlns="ca82dde9-3436-4d3d-bddd-d31447390034">
      <Value>20</Value>
      <Value>81</Value>
      <Value>646</Value>
      <Value>1218</Value>
    </TaxCatchAll>
    <OECDProjectMembers xmlns="7348197b-4e95-41c6-b270-341eaa4cbbb2">
      <UserInfo>
        <DisplayName>COX Anthony, ENV</DisplayName>
        <AccountId>111</AccountId>
        <AccountType/>
      </UserInfo>
      <UserInfo>
        <DisplayName>KOOKA Kate, ENV</DisplayName>
        <AccountId>2181</AccountId>
        <AccountType/>
      </UserInfo>
      <UserInfo>
        <DisplayName>PICCOLO Alexa, ENV</DisplayName>
        <AccountId>558</AccountId>
        <AccountType/>
      </UserInfo>
      <UserInfo>
        <DisplayName>MISKIN Zach, SGE</DisplayName>
        <AccountId>837</AccountId>
        <AccountType/>
      </UserInfo>
      <UserInfo>
        <DisplayName>PRAG Andrew, ENV</DisplayName>
        <AccountId>173</AccountId>
        <AccountType/>
      </UserInfo>
      <UserInfo>
        <DisplayName>DEL BOURGO Beth, ENV</DisplayName>
        <AccountId>643</AccountId>
        <AccountType/>
      </UserInfo>
      <UserInfo>
        <DisplayName>THEOPHILIDOU Christina, ENV</DisplayName>
        <AccountId>2117</AccountId>
        <AccountType/>
      </UserInfo>
      <UserInfo>
        <DisplayName>HIGGINS-LAVERY Niamh, ENV</DisplayName>
        <AccountId>3713</AccountId>
        <AccountType/>
      </UserInfo>
      <UserInfo>
        <DisplayName>FALDUTO Chiara, ENV/ETR</DisplayName>
        <AccountId>2518</AccountId>
        <AccountType/>
      </UserInfo>
      <UserInfo>
        <DisplayName>BELOCHI Rebecca, ENV</DisplayName>
        <AccountId>4676</AccountId>
        <AccountType/>
      </UserInfo>
      <UserInfo>
        <DisplayName>DE SERRES Alain, ENV</DisplayName>
        <AccountId>398</AccountId>
        <AccountType/>
      </UserInfo>
      <UserInfo>
        <DisplayName>MONTAGUE Cian, ENV</DisplayName>
        <AccountId>4359</AccountId>
        <AccountType/>
      </UserInfo>
    </OECDProjectMembers>
    <OECDSharingStatus xmlns="7348197b-4e95-41c6-b270-341eaa4cbbb2" xsi:nil="true"/>
  </documentManagement>
</p:properties>
</file>

<file path=customXml/itemProps1.xml><?xml version="1.0" encoding="utf-8"?>
<ds:datastoreItem xmlns:ds="http://schemas.openxmlformats.org/officeDocument/2006/customXml" ds:itemID="{0CDE1925-90D2-4342-8640-4E18ACD85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e36e4070-fdd8-494c-ae17-1a8cf14e7707"/>
    <ds:schemaRef ds:uri="ca82dde9-3436-4d3d-bddd-d31447390034"/>
    <ds:schemaRef ds:uri="7348197b-4e95-41c6-b270-341eaa4cbbb2"/>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5D4507-0132-41C6-8E51-BED36B049FB4}">
  <ds:schemaRefs>
    <ds:schemaRef ds:uri="Microsoft.SharePoint.Taxonomy.ContentTypeSync"/>
  </ds:schemaRefs>
</ds:datastoreItem>
</file>

<file path=customXml/itemProps3.xml><?xml version="1.0" encoding="utf-8"?>
<ds:datastoreItem xmlns:ds="http://schemas.openxmlformats.org/officeDocument/2006/customXml" ds:itemID="{8A8559FE-6D24-4E52-9AAB-58F5AF623D2B}">
  <ds:schemaRefs>
    <ds:schemaRef ds:uri="http://schemas.microsoft.com/sharepoint/events"/>
  </ds:schemaRefs>
</ds:datastoreItem>
</file>

<file path=customXml/itemProps4.xml><?xml version="1.0" encoding="utf-8"?>
<ds:datastoreItem xmlns:ds="http://schemas.openxmlformats.org/officeDocument/2006/customXml" ds:itemID="{3A393463-DFC4-4957-9759-309596C59ED0}">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FBA7953C-E34E-42D8-B7EC-95E5CD482378}">
  <ds:schemaRefs>
    <ds:schemaRef ds:uri="http://schemas.microsoft.com/sharepoint/v3/contenttype/forms"/>
  </ds:schemaRefs>
</ds:datastoreItem>
</file>

<file path=customXml/itemProps6.xml><?xml version="1.0" encoding="utf-8"?>
<ds:datastoreItem xmlns:ds="http://schemas.openxmlformats.org/officeDocument/2006/customXml" ds:itemID="{B3808686-7013-4208-ACDE-EC582EEE2A08}">
  <ds:schemaRefs>
    <ds:schemaRef ds:uri="http://schemas.microsoft.com/sharepoint/v3"/>
    <ds:schemaRef ds:uri="http://schemas.microsoft.com/sharepoint/v4"/>
    <ds:schemaRef ds:uri="http://purl.org/dc/terms/"/>
    <ds:schemaRef ds:uri="http://schemas.openxmlformats.org/package/2006/metadata/core-properties"/>
    <ds:schemaRef ds:uri="c9f238dd-bb73-4aef-a7a5-d644ad823e52"/>
    <ds:schemaRef ds:uri="http://schemas.microsoft.com/office/2006/documentManagement/types"/>
    <ds:schemaRef ds:uri="http://schemas.microsoft.com/office/infopath/2007/PartnerControls"/>
    <ds:schemaRef ds:uri="ca82dde9-3436-4d3d-bddd-d31447390034"/>
    <ds:schemaRef ds:uri="http://purl.org/dc/elements/1.1/"/>
    <ds:schemaRef ds:uri="http://schemas.microsoft.com/office/2006/metadata/properties"/>
    <ds:schemaRef ds:uri="e36e4070-fdd8-494c-ae17-1a8cf14e7707"/>
    <ds:schemaRef ds:uri="54c4cd27-f286-408f-9ce0-33c1e0f3ab39"/>
    <ds:schemaRef ds:uri="7348197b-4e95-41c6-b270-341eaa4cbbb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OECD_English_white</Template>
  <TotalTime>2921</TotalTime>
  <Words>430</Words>
  <Application>Microsoft Office PowerPoint</Application>
  <PresentationFormat>Widescreen</PresentationFormat>
  <Paragraphs>75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Georgia</vt:lpstr>
      <vt:lpstr>Helvetica 65 Medium</vt:lpstr>
      <vt:lpstr>OECD_English_white</vt:lpstr>
      <vt:lpstr>The resources needed for the green transition</vt:lpstr>
      <vt:lpstr>The resources needed for the green transition</vt:lpstr>
      <vt:lpstr>The climate challenge</vt:lpstr>
      <vt:lpstr>PowerPoint Presentation</vt:lpstr>
      <vt:lpstr>Minerals and metals required for the green transition</vt:lpstr>
      <vt:lpstr>Many critical minerals are concentrated:  example of Russia </vt:lpstr>
      <vt:lpstr>Supply chain stability</vt:lpstr>
      <vt:lpstr>How can we ensure that the green transition has the resources and that they are sustainably extracted?</vt:lpstr>
      <vt:lpstr>How can we improve the performance of mining companies?</vt:lpstr>
      <vt:lpstr>Supporting circular economy approaches</vt:lpstr>
      <vt:lpstr>Mining is global, but sustainability questions are local </vt:lpstr>
      <vt:lpstr>As well as broader environmental issues</vt:lpstr>
      <vt:lpstr>Environmental Policy Stringency in 2020 and 2000</vt:lpstr>
      <vt:lpstr>Investment in renewable energy and infrastructure</vt:lpstr>
      <vt:lpstr>OECD Member Countries and Key Partners</vt:lpstr>
      <vt:lpstr>OECD’s holistic approach to climate change</vt:lpstr>
      <vt:lpstr>Time for action </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Fuelling the transition</dc:title>
  <dc:creator>HALPERN Guy, ENV</dc:creator>
  <cp:lastModifiedBy>Julie Elliott</cp:lastModifiedBy>
  <cp:revision>97</cp:revision>
  <cp:lastPrinted>2022-05-16T13:28:33Z</cp:lastPrinted>
  <dcterms:created xsi:type="dcterms:W3CDTF">2022-05-12T12:43:51Z</dcterms:created>
  <dcterms:modified xsi:type="dcterms:W3CDTF">2022-05-17T05:42:08Z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0x0101008B4DD370EC31429186F3AD49F0D3098F00D44DBCB9EB4F45278CB5C9765BE5299500A4858B360C6A491AA753F8BCA47AA91000D6712DEE41081B4DBBA433D0B03F813E</vt:lpwstr>
  </property>
  <property fmtid="{D5CDD505-2E9C-101B-9397-08002B2CF9AE}" pid="3" name="OECDCountry">
    <vt:lpwstr/>
  </property>
  <property fmtid="{D5CDD505-2E9C-101B-9397-08002B2CF9AE}" pid="4" name="OECDTopic">
    <vt:lpwstr>81;#Environment|e33e3a1e-dd07-4262-b35c-f4cf321092b7</vt:lpwstr>
  </property>
  <property fmtid="{D5CDD505-2E9C-101B-9397-08002B2CF9AE}" pid="5" name="OECDCommittee">
    <vt:lpwstr>20;#Environment Policy Committee|e85b9b45-3128-4c61-a18e-1163bfd1833c</vt:lpwstr>
  </property>
  <property fmtid="{D5CDD505-2E9C-101B-9397-08002B2CF9AE}" pid="6" name="OECDPWB">
    <vt:lpwstr>1218;#2.3 Environmental Sustainability|dcc728a9-4880-4947-a5ba-85d95966b416</vt:lpwstr>
  </property>
  <property fmtid="{D5CDD505-2E9C-101B-9397-08002B2CF9AE}" pid="7" name="OECDDeliverablePartnersStructure">
    <vt:lpwstr/>
  </property>
  <property fmtid="{D5CDD505-2E9C-101B-9397-08002B2CF9AE}" pid="8" name="OECDKeywords">
    <vt:lpwstr/>
  </property>
  <property fmtid="{D5CDD505-2E9C-101B-9397-08002B2CF9AE}" pid="9" name="OECDHorizontalProjects">
    <vt:lpwstr/>
  </property>
  <property fmtid="{D5CDD505-2E9C-101B-9397-08002B2CF9AE}" pid="10" name="OECDProjectOwnerStructure">
    <vt:lpwstr>646;#ENV/DIR|d1182bfe-1213-44a4-b66f-ed3c19bf0b6a</vt:lpwstr>
  </property>
  <property fmtid="{D5CDD505-2E9C-101B-9397-08002B2CF9AE}" pid="11" name="eShareOrganisationTaxHTField0">
    <vt:lpwstr/>
  </property>
  <property fmtid="{D5CDD505-2E9C-101B-9397-08002B2CF9AE}" pid="12" name="OECDOrganisation">
    <vt:lpwstr/>
  </property>
  <property fmtid="{D5CDD505-2E9C-101B-9397-08002B2CF9AE}" pid="13" name="_docset_NoMedatataSyncRequired">
    <vt:lpwstr>False</vt:lpwstr>
  </property>
</Properties>
</file>