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394" r:id="rId4"/>
    <p:sldId id="410" r:id="rId5"/>
    <p:sldId id="400" r:id="rId6"/>
    <p:sldId id="409" r:id="rId7"/>
    <p:sldId id="411" r:id="rId8"/>
    <p:sldId id="402" r:id="rId9"/>
    <p:sldId id="407" r:id="rId10"/>
    <p:sldId id="404" r:id="rId11"/>
    <p:sldId id="403" r:id="rId12"/>
    <p:sldId id="405" r:id="rId13"/>
    <p:sldId id="406" r:id="rId14"/>
    <p:sldId id="412" r:id="rId15"/>
    <p:sldId id="401" r:id="rId16"/>
    <p:sldId id="413" r:id="rId17"/>
    <p:sldId id="408" r:id="rId18"/>
    <p:sldId id="305" r:id="rId19"/>
  </p:sldIdLst>
  <p:sldSz cx="12192000" cy="6858000"/>
  <p:notesSz cx="6858000" cy="9144000"/>
  <p:defaultTextStyle>
    <a:defPPr>
      <a:defRPr lang="en-US"/>
    </a:defPPr>
    <a:lvl1pPr marL="0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45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160" userDrawn="1">
          <p15:clr>
            <a:srgbClr val="A4A3A4"/>
          </p15:clr>
        </p15:guide>
        <p15:guide id="4" orient="horz" pos="3200" userDrawn="1">
          <p15:clr>
            <a:srgbClr val="A4A3A4"/>
          </p15:clr>
        </p15:guide>
        <p15:guide id="5" pos="4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E7"/>
    <a:srgbClr val="646464"/>
    <a:srgbClr val="E6E6E6"/>
    <a:srgbClr val="F4F4F4"/>
    <a:srgbClr val="89898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3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pos="461"/>
        <p:guide orient="horz" pos="2160"/>
        <p:guide orient="horz" pos="1160"/>
        <p:guide orient="horz" pos="3200"/>
        <p:guide pos="4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687BE-38FC-4ABC-8B78-645FFE1E69D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FE10E-2E5F-4706-957F-57663AB12F0F}" type="datetimeFigureOut">
              <a:rPr lang="fi-FI" smtClean="0"/>
              <a:t>17.5.2022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982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9015-17B2-4EE1-B23F-167358DADC2C}" type="datetimeFigureOut">
              <a:rPr lang="en-GB" smtClean="0"/>
              <a:t>17/05/2022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EAAB-C97C-40D9-98CE-11D47F1404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75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3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98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03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89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boreniusfinland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s://twitter.com/BoreniusFI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borenius_finland/" TargetMode="External"/><Relationship Id="rId11" Type="http://schemas.openxmlformats.org/officeDocument/2006/relationships/image" Target="../media/image17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hyperlink" Target="https://www.linkedin.com/company/borenius" TargetMode="External"/><Relationship Id="rId9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49BB0D-B056-4E6D-B954-3F5D1B7E9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502" y="3048000"/>
            <a:ext cx="6985001" cy="762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A040A-CD72-4018-B074-870A6A8B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4002" y="6432000"/>
            <a:ext cx="2304000" cy="216000"/>
          </a:xfrm>
        </p:spPr>
        <p:txBody>
          <a:bodyPr/>
          <a:lstStyle>
            <a:lvl1pPr algn="ctr">
              <a:defRPr>
                <a:noFill/>
              </a:defRPr>
            </a:lvl1pPr>
          </a:lstStyle>
          <a:p>
            <a:r>
              <a:rPr lang="fi-FI"/>
              <a:t>17/05/2022</a:t>
            </a:r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0A4CF-2C64-4E53-91C1-4274183D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2944-009A-4ED8-BC93-891E3D07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7D415A1-5A70-48A4-807F-5AA1CEEEF3A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68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80000" cy="267384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5F5F5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780000"/>
            <a:ext cx="10980000" cy="23990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6F6F6F"/>
                </a:solidFill>
              </a:defRPr>
            </a:lvl1pPr>
            <a:lvl2pPr marL="4571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0000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6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0DD762-7947-4761-B26F-AED0EA38F64F}"/>
              </a:ext>
            </a:extLst>
          </p:cNvPr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80000" cy="267384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780000"/>
            <a:ext cx="10980000" cy="23990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34FA22-3C0D-49A6-A65A-5C7A6636C3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80000" cy="267384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780000"/>
            <a:ext cx="10980000" cy="23990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34FA22-3C0D-49A6-A65A-5C7A6636C3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360000"/>
            <a:ext cx="10980000" cy="267384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780000"/>
            <a:ext cx="10980000" cy="239907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34FA22-3C0D-49A6-A65A-5C7A6636C3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82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548000"/>
            <a:ext cx="5364000" cy="464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002" y="1548000"/>
            <a:ext cx="5364000" cy="464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83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48000"/>
            <a:ext cx="5364000" cy="432000"/>
          </a:xfrm>
        </p:spPr>
        <p:txBody>
          <a:bodyPr anchor="ctr">
            <a:noAutofit/>
          </a:bodyPr>
          <a:lstStyle>
            <a:lvl1pPr marL="0" indent="0">
              <a:buNone/>
              <a:defRPr sz="2200" b="1" cap="all" baseline="0"/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" y="2006599"/>
            <a:ext cx="5364000" cy="4180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3100" y="1548000"/>
            <a:ext cx="5364000" cy="432000"/>
          </a:xfrm>
        </p:spPr>
        <p:txBody>
          <a:bodyPr anchor="ctr">
            <a:noAutofit/>
          </a:bodyPr>
          <a:lstStyle>
            <a:lvl1pPr marL="0" indent="0">
              <a:buNone/>
              <a:defRPr sz="2200" b="1" cap="all" baseline="0"/>
            </a:lvl1pPr>
            <a:lvl2pPr marL="457131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3100" y="2006599"/>
            <a:ext cx="5364000" cy="4180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43FEB5A-A42C-415E-A7F2-8442E38E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7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1CA9A1-9338-44CE-B340-C522340FA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9" y="360000"/>
            <a:ext cx="5364000" cy="9963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548000"/>
            <a:ext cx="5364000" cy="464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A494CD-B825-45E7-8E62-CE80E05EEE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116000" y="6444000"/>
            <a:ext cx="1440000" cy="15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100">
                <a:noFill/>
              </a:defRPr>
            </a:lvl1pPr>
          </a:lstStyle>
          <a:p>
            <a:pPr lvl="0"/>
            <a:r>
              <a:rPr lang="en-US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16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Image 2">
    <p:bg>
      <p:bgPr>
        <a:solidFill>
          <a:srgbClr val="6F6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1CA9A1-9338-44CE-B340-C522340FA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943" y="360000"/>
            <a:ext cx="5124156" cy="9963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2944" y="1548000"/>
            <a:ext cx="5124156" cy="46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90C7F6-256D-48AB-809F-6E2FCEBD0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6000" y="6444000"/>
            <a:ext cx="1440000" cy="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2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1CA9A1-9338-44CE-B340-C522340FA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943" y="360000"/>
            <a:ext cx="5133034" cy="996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2944" y="1548000"/>
            <a:ext cx="5133034" cy="4644000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65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1CA9A1-9338-44CE-B340-C522340FA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3200" y="0"/>
            <a:ext cx="40788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9" y="360000"/>
            <a:ext cx="7386864" cy="9963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548000"/>
            <a:ext cx="7386864" cy="464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A494CD-B825-45E7-8E62-CE80E05EEE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116000" y="6444000"/>
            <a:ext cx="1440000" cy="15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100">
                <a:noFill/>
              </a:defRPr>
            </a:lvl1pPr>
          </a:lstStyle>
          <a:p>
            <a:pPr lvl="0"/>
            <a:r>
              <a:rPr lang="en-US" dirty="0"/>
              <a:t>Logo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7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510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1CA9A1-9338-44CE-B340-C522340FA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788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690" y="360000"/>
            <a:ext cx="7204948" cy="9963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6691" y="1548000"/>
            <a:ext cx="7204948" cy="464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BCA5E7-B9A5-4E76-8F25-3AAB60D58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47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374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45728" y="6432000"/>
            <a:ext cx="2304000" cy="216000"/>
          </a:xfrm>
        </p:spPr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88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ransition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651" y="360000"/>
            <a:ext cx="10227600" cy="996315"/>
          </a:xfrm>
        </p:spPr>
        <p:txBody>
          <a:bodyPr/>
          <a:lstStyle>
            <a:lvl1pPr>
              <a:defRPr lang="en-GB" noProof="0" dirty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D8F10C-992B-47A5-B513-1854973E4B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49651" y="1547999"/>
            <a:ext cx="10227600" cy="4644000"/>
          </a:xfrm>
        </p:spPr>
        <p:txBody>
          <a:bodyPr/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GB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1347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ed transition slide 2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1CA9A1-9338-44CE-B340-C522340FA0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3200" y="0"/>
            <a:ext cx="40788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63" y="360000"/>
            <a:ext cx="6472800" cy="99631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864" y="1548000"/>
            <a:ext cx="6472800" cy="464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A494CD-B825-45E7-8E62-CE80E05EEE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0116000" y="6444000"/>
            <a:ext cx="1440000" cy="15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100">
                <a:noFill/>
              </a:defRPr>
            </a:lvl1pPr>
          </a:lstStyle>
          <a:p>
            <a:pPr lvl="0"/>
            <a:r>
              <a:rPr lang="en-US" dirty="0"/>
              <a:t>Logo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18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231F-910D-4EC2-92E6-156D4F02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360000"/>
            <a:ext cx="10980000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B52D9-E795-4C6D-A7B1-672F20B6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3BAB3-4A8F-4076-8DCC-AC64E8A2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FF868-EC7D-4D61-A790-876FCAA5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BBCBE1A-A806-44A6-82C5-98BD091BA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5350" y="1198295"/>
            <a:ext cx="3682800" cy="3384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600" b="1" kern="1200" cap="all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01C97C2-8082-4880-B239-BB1FD53CD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5350" y="1567777"/>
            <a:ext cx="3682800" cy="4320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E74A7BF-3266-48B9-861C-A5B2337F8E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5350" y="3262935"/>
            <a:ext cx="3682800" cy="3384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600" b="1" kern="1200" cap="all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22875CB-EF7A-49DB-915B-F09CE58886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5350" y="3632417"/>
            <a:ext cx="3682800" cy="4320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8C8D1AB-1F9A-4003-8BBC-6633A8BC64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1473" y="5346779"/>
            <a:ext cx="3682800" cy="3384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600" b="1" kern="1200" cap="all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C86BCCB9-A56F-4EFE-9519-9DBC1CBF0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91473" y="5714994"/>
            <a:ext cx="3682800" cy="4320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E362D3B7-EBD8-4906-8E1A-15AC64A842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6297" y="2214146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b="1" kern="1200" cap="all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B1B60EC4-FD05-4BE9-8554-3A34118C3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46297" y="2582361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82E15A06-FC29-4FE3-AF6C-2D91B66D24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6075" y="4268873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b="1" kern="1200" cap="all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A22D7E32-3616-4F78-BAC6-71CD0F3079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46075" y="4637088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31322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231F-910D-4EC2-92E6-156D4F02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360000"/>
            <a:ext cx="10980000" cy="50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B52D9-E795-4C6D-A7B1-672F20B6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3BAB3-4A8F-4076-8DCC-AC64E8A2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FF868-EC7D-4D61-A790-876FCAA5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BBCBE1A-A806-44A6-82C5-98BD091BA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1114" y="865791"/>
            <a:ext cx="3682800" cy="3384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600" b="0" kern="1200" cap="none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01C97C2-8082-4880-B239-BB1FD53CD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1114" y="1235273"/>
            <a:ext cx="3682800" cy="4320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E74A7BF-3266-48B9-861C-A5B2337F8E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1114" y="3170575"/>
            <a:ext cx="3682800" cy="3384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600" b="0" kern="1200" cap="none" baseline="0" dirty="0" smtClean="0">
                <a:solidFill>
                  <a:srgbClr val="BE4B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22875CB-EF7A-49DB-915B-F09CE58886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1114" y="3540057"/>
            <a:ext cx="3682800" cy="4320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8C8D1AB-1F9A-4003-8BBC-6633A8BC64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1114" y="5346625"/>
            <a:ext cx="3682800" cy="3384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600" b="0" kern="1200" cap="none" baseline="0" dirty="0" smtClean="0">
                <a:solidFill>
                  <a:srgbClr val="82649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C86BCCB9-A56F-4EFE-9519-9DBC1CBF0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51114" y="5716107"/>
            <a:ext cx="3682800" cy="432000"/>
          </a:xfrm>
        </p:spPr>
        <p:txBody>
          <a:bodyPr/>
          <a:lstStyle>
            <a:lvl1pPr marL="0" indent="0" algn="r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E362D3B7-EBD8-4906-8E1A-15AC64A842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1170" y="2020029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b="0" kern="1200" cap="none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B1B60EC4-FD05-4BE9-8554-3A34118C3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1170" y="2389511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82E15A06-FC29-4FE3-AF6C-2D91B66D24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406" y="4287345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b="0" kern="1200" cap="none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A22D7E32-3616-4F78-BAC6-71CD0F3079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406" y="4655560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 smtClean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3611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D231F-910D-4EC2-92E6-156D4F02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360000"/>
            <a:ext cx="10980000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B52D9-E795-4C6D-A7B1-672F20B6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3BAB3-4A8F-4076-8DCC-AC64E8A2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FF868-EC7D-4D61-A790-876FCAA5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BBCBE1A-A806-44A6-82C5-98BD091BA1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8570" y="1141299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01C97C2-8082-4880-B239-BB1FD53CD1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8570" y="1516923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7">
            <a:extLst>
              <a:ext uri="{FF2B5EF4-FFF2-40B4-BE49-F238E27FC236}">
                <a16:creationId xmlns:a16="http://schemas.microsoft.com/office/drawing/2014/main" id="{59FF3F4E-7566-468C-A1EF-470B83AF44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3694" y="2185145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777FC5A1-48DD-4B03-B8F2-5FD514CE3F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3694" y="2554626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ED0CF0F7-DE19-47BD-8202-6FC89CB9E0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8570" y="3205513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A44BC0B3-402B-485F-AA2F-24CF9D85CD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18570" y="3574994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E3237A68-FAFC-4B67-BAE2-51630C13F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18570" y="4249513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0" name="Text Placeholder 29">
            <a:extLst>
              <a:ext uri="{FF2B5EF4-FFF2-40B4-BE49-F238E27FC236}">
                <a16:creationId xmlns:a16="http://schemas.microsoft.com/office/drawing/2014/main" id="{7DE18886-9111-4BCE-A60B-6F54EE6100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8570" y="4618994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7">
            <a:extLst>
              <a:ext uri="{FF2B5EF4-FFF2-40B4-BE49-F238E27FC236}">
                <a16:creationId xmlns:a16="http://schemas.microsoft.com/office/drawing/2014/main" id="{82223ACC-7500-4CB6-B51B-437948A32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8570" y="5269881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2" name="Text Placeholder 29">
            <a:extLst>
              <a:ext uri="{FF2B5EF4-FFF2-40B4-BE49-F238E27FC236}">
                <a16:creationId xmlns:a16="http://schemas.microsoft.com/office/drawing/2014/main" id="{67316104-F258-4254-81C8-78E33B8A94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18570" y="5639362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27">
            <a:extLst>
              <a:ext uri="{FF2B5EF4-FFF2-40B4-BE49-F238E27FC236}">
                <a16:creationId xmlns:a16="http://schemas.microsoft.com/office/drawing/2014/main" id="{3CC04AED-A358-42E6-8705-151A02B1D5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2333" y="1135002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4" name="Text Placeholder 29">
            <a:extLst>
              <a:ext uri="{FF2B5EF4-FFF2-40B4-BE49-F238E27FC236}">
                <a16:creationId xmlns:a16="http://schemas.microsoft.com/office/drawing/2014/main" id="{F145C92E-7D58-40E5-A8B0-70A8919E71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92333" y="1510626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Text Placeholder 27">
            <a:extLst>
              <a:ext uri="{FF2B5EF4-FFF2-40B4-BE49-F238E27FC236}">
                <a16:creationId xmlns:a16="http://schemas.microsoft.com/office/drawing/2014/main" id="{062C9A77-4CE9-4069-866B-1D8FF5D62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87457" y="2178848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C6B49C21-3282-48C0-B715-6C52AE47CB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87457" y="2548329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27">
            <a:extLst>
              <a:ext uri="{FF2B5EF4-FFF2-40B4-BE49-F238E27FC236}">
                <a16:creationId xmlns:a16="http://schemas.microsoft.com/office/drawing/2014/main" id="{8E94E00F-C0BD-4C85-B88B-C924C7C080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92333" y="3199216"/>
            <a:ext cx="3682800" cy="3384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6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1AD18C4A-87B2-46FA-8BDC-C94921A971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92333" y="3568697"/>
            <a:ext cx="3682800" cy="432000"/>
          </a:xfrm>
        </p:spPr>
        <p:txBody>
          <a:bodyPr/>
          <a:lstStyle>
            <a:lvl1pPr marL="0" indent="0" algn="l" defTabSz="457142" rtl="0" eaLnBrk="1" latinLnBrk="0" hangingPunct="1">
              <a:buNone/>
              <a:defRPr lang="en-US" sz="1100" kern="1200" dirty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301625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56741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acti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188444-117E-48CB-AC7B-FA3BF263AD7B}"/>
              </a:ext>
            </a:extLst>
          </p:cNvPr>
          <p:cNvSpPr/>
          <p:nvPr/>
        </p:nvSpPr>
        <p:spPr bwMode="hidden">
          <a:xfrm>
            <a:off x="0" y="22056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999" y="360001"/>
            <a:ext cx="10295999" cy="64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Transactions</a:t>
            </a:r>
            <a:br>
              <a:rPr lang="en-US" noProof="0" dirty="0"/>
            </a:br>
            <a:r>
              <a:rPr lang="en-US" noProof="0" dirty="0"/>
              <a:t>M&amp;A, Capital Markets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EB3EC1-447A-4801-9E35-CC08ADD6DF6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18E5B5-377A-4733-A21F-0642DE652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554163"/>
            <a:ext cx="10979150" cy="2583582"/>
          </a:xfrm>
        </p:spPr>
        <p:txBody>
          <a:bodyPr>
            <a:no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 advised…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BB55CEA-60A9-4E56-A495-EDE7A29429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" y="4368431"/>
            <a:ext cx="10979150" cy="18164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B7F968B-0A67-47C0-9945-D4D9D8D33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658C623-8983-480D-B387-D4799CD8B471}"/>
              </a:ext>
            </a:extLst>
          </p:cNvPr>
          <p:cNvGrpSpPr/>
          <p:nvPr/>
        </p:nvGrpSpPr>
        <p:grpSpPr>
          <a:xfrm>
            <a:off x="600001" y="349700"/>
            <a:ext cx="457200" cy="647700"/>
            <a:chOff x="2481713" y="-1245394"/>
            <a:chExt cx="457200" cy="6477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C660FD-D2D9-40DA-9F4D-AAE514C64353}"/>
                </a:ext>
              </a:extLst>
            </p:cNvPr>
            <p:cNvSpPr/>
            <p:nvPr/>
          </p:nvSpPr>
          <p:spPr>
            <a:xfrm>
              <a:off x="2564573" y="-1062512"/>
              <a:ext cx="285750" cy="409575"/>
            </a:xfrm>
            <a:custGeom>
              <a:avLst/>
              <a:gdLst>
                <a:gd name="connsiteX0" fmla="*/ 278130 w 285750"/>
                <a:gd name="connsiteY0" fmla="*/ 14288 h 409575"/>
                <a:gd name="connsiteX1" fmla="*/ 14288 w 285750"/>
                <a:gd name="connsiteY1" fmla="*/ 14288 h 409575"/>
                <a:gd name="connsiteX2" fmla="*/ 14288 w 285750"/>
                <a:gd name="connsiteY2" fmla="*/ 395288 h 409575"/>
                <a:gd name="connsiteX3" fmla="*/ 278130 w 285750"/>
                <a:gd name="connsiteY3" fmla="*/ 395288 h 409575"/>
                <a:gd name="connsiteX4" fmla="*/ 278130 w 285750"/>
                <a:gd name="connsiteY4" fmla="*/ 14288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409575">
                  <a:moveTo>
                    <a:pt x="278130" y="14288"/>
                  </a:moveTo>
                  <a:lnTo>
                    <a:pt x="14288" y="14288"/>
                  </a:lnTo>
                  <a:lnTo>
                    <a:pt x="14288" y="395288"/>
                  </a:lnTo>
                  <a:lnTo>
                    <a:pt x="278130" y="395288"/>
                  </a:lnTo>
                  <a:lnTo>
                    <a:pt x="278130" y="14288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C1D3C1-A289-4A32-B0ED-4CF8F1ECA363}"/>
                </a:ext>
              </a:extLst>
            </p:cNvPr>
            <p:cNvSpPr/>
            <p:nvPr/>
          </p:nvSpPr>
          <p:spPr>
            <a:xfrm>
              <a:off x="2607435" y="-1117755"/>
              <a:ext cx="200025" cy="76200"/>
            </a:xfrm>
            <a:custGeom>
              <a:avLst/>
              <a:gdLst>
                <a:gd name="connsiteX0" fmla="*/ 194310 w 200025"/>
                <a:gd name="connsiteY0" fmla="*/ 14288 h 76200"/>
                <a:gd name="connsiteX1" fmla="*/ 14288 w 200025"/>
                <a:gd name="connsiteY1" fmla="*/ 14288 h 76200"/>
                <a:gd name="connsiteX2" fmla="*/ 14288 w 200025"/>
                <a:gd name="connsiteY2" fmla="*/ 66675 h 76200"/>
                <a:gd name="connsiteX3" fmla="*/ 194310 w 200025"/>
                <a:gd name="connsiteY3" fmla="*/ 66675 h 76200"/>
                <a:gd name="connsiteX4" fmla="*/ 194310 w 200025"/>
                <a:gd name="connsiteY4" fmla="*/ 14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76200">
                  <a:moveTo>
                    <a:pt x="194310" y="14288"/>
                  </a:moveTo>
                  <a:lnTo>
                    <a:pt x="14288" y="14288"/>
                  </a:lnTo>
                  <a:lnTo>
                    <a:pt x="14288" y="66675"/>
                  </a:lnTo>
                  <a:lnTo>
                    <a:pt x="194310" y="66675"/>
                  </a:lnTo>
                  <a:lnTo>
                    <a:pt x="194310" y="14288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68E526-9711-4482-A494-E23BB94C6907}"/>
                </a:ext>
              </a:extLst>
            </p:cNvPr>
            <p:cNvSpPr/>
            <p:nvPr/>
          </p:nvSpPr>
          <p:spPr>
            <a:xfrm>
              <a:off x="2644586" y="-1175863"/>
              <a:ext cx="123825" cy="76200"/>
            </a:xfrm>
            <a:custGeom>
              <a:avLst/>
              <a:gdLst>
                <a:gd name="connsiteX0" fmla="*/ 118110 w 123825"/>
                <a:gd name="connsiteY0" fmla="*/ 14288 h 76200"/>
                <a:gd name="connsiteX1" fmla="*/ 14288 w 123825"/>
                <a:gd name="connsiteY1" fmla="*/ 14288 h 76200"/>
                <a:gd name="connsiteX2" fmla="*/ 14288 w 123825"/>
                <a:gd name="connsiteY2" fmla="*/ 69533 h 76200"/>
                <a:gd name="connsiteX3" fmla="*/ 118110 w 123825"/>
                <a:gd name="connsiteY3" fmla="*/ 69533 h 76200"/>
                <a:gd name="connsiteX4" fmla="*/ 118110 w 123825"/>
                <a:gd name="connsiteY4" fmla="*/ 14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76200">
                  <a:moveTo>
                    <a:pt x="118110" y="14288"/>
                  </a:moveTo>
                  <a:lnTo>
                    <a:pt x="14288" y="14288"/>
                  </a:lnTo>
                  <a:lnTo>
                    <a:pt x="14288" y="69533"/>
                  </a:lnTo>
                  <a:lnTo>
                    <a:pt x="118110" y="69533"/>
                  </a:lnTo>
                  <a:lnTo>
                    <a:pt x="118110" y="14288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585F8-C222-4EE5-BD55-F5EA539D5E4A}"/>
                </a:ext>
              </a:extLst>
            </p:cNvPr>
            <p:cNvSpPr/>
            <p:nvPr/>
          </p:nvSpPr>
          <p:spPr>
            <a:xfrm>
              <a:off x="2696974" y="-1245394"/>
              <a:ext cx="28575" cy="104775"/>
            </a:xfrm>
            <a:custGeom>
              <a:avLst/>
              <a:gdLst>
                <a:gd name="connsiteX0" fmla="*/ 14288 w 28575"/>
                <a:gd name="connsiteY0" fmla="*/ 14288 h 104775"/>
                <a:gd name="connsiteX1" fmla="*/ 14288 w 28575"/>
                <a:gd name="connsiteY1" fmla="*/ 9334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04775">
                  <a:moveTo>
                    <a:pt x="14288" y="14288"/>
                  </a:moveTo>
                  <a:lnTo>
                    <a:pt x="14288" y="93345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2ADC33-A40B-479F-8ACC-49FFD61DFF79}"/>
                </a:ext>
              </a:extLst>
            </p:cNvPr>
            <p:cNvSpPr/>
            <p:nvPr/>
          </p:nvSpPr>
          <p:spPr>
            <a:xfrm>
              <a:off x="2481713" y="-681512"/>
              <a:ext cx="457200" cy="28575"/>
            </a:xfrm>
            <a:custGeom>
              <a:avLst/>
              <a:gdLst>
                <a:gd name="connsiteX0" fmla="*/ 14288 w 457200"/>
                <a:gd name="connsiteY0" fmla="*/ 14288 h 28575"/>
                <a:gd name="connsiteX1" fmla="*/ 444818 w 4572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28575">
                  <a:moveTo>
                    <a:pt x="14288" y="14288"/>
                  </a:moveTo>
                  <a:lnTo>
                    <a:pt x="44481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A1089AE-A419-4C18-A351-5EBE172D261F}"/>
                </a:ext>
              </a:extLst>
            </p:cNvPr>
            <p:cNvSpPr/>
            <p:nvPr/>
          </p:nvSpPr>
          <p:spPr>
            <a:xfrm>
              <a:off x="2633164" y="-1013938"/>
              <a:ext cx="28575" cy="304800"/>
            </a:xfrm>
            <a:custGeom>
              <a:avLst/>
              <a:gdLst>
                <a:gd name="connsiteX0" fmla="*/ 14288 w 28575"/>
                <a:gd name="connsiteY0" fmla="*/ 296228 h 304800"/>
                <a:gd name="connsiteX1" fmla="*/ 14288 w 28575"/>
                <a:gd name="connsiteY1" fmla="*/ 1428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304800">
                  <a:moveTo>
                    <a:pt x="14288" y="296228"/>
                  </a:moveTo>
                  <a:lnTo>
                    <a:pt x="1428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A27EEA-9B5C-4089-A162-485A518BE7F4}"/>
                </a:ext>
              </a:extLst>
            </p:cNvPr>
            <p:cNvSpPr/>
            <p:nvPr/>
          </p:nvSpPr>
          <p:spPr>
            <a:xfrm>
              <a:off x="2696974" y="-1012031"/>
              <a:ext cx="28575" cy="304800"/>
            </a:xfrm>
            <a:custGeom>
              <a:avLst/>
              <a:gdLst>
                <a:gd name="connsiteX0" fmla="*/ 14288 w 28575"/>
                <a:gd name="connsiteY0" fmla="*/ 295275 h 304800"/>
                <a:gd name="connsiteX1" fmla="*/ 14288 w 28575"/>
                <a:gd name="connsiteY1" fmla="*/ 1428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304800">
                  <a:moveTo>
                    <a:pt x="14288" y="295275"/>
                  </a:moveTo>
                  <a:lnTo>
                    <a:pt x="1428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C6D652-3127-4636-BBE9-9C01EFDD8462}"/>
                </a:ext>
              </a:extLst>
            </p:cNvPr>
            <p:cNvSpPr/>
            <p:nvPr/>
          </p:nvSpPr>
          <p:spPr>
            <a:xfrm>
              <a:off x="2760803" y="-1013938"/>
              <a:ext cx="28575" cy="304800"/>
            </a:xfrm>
            <a:custGeom>
              <a:avLst/>
              <a:gdLst>
                <a:gd name="connsiteX0" fmla="*/ 14288 w 28575"/>
                <a:gd name="connsiteY0" fmla="*/ 296228 h 304800"/>
                <a:gd name="connsiteX1" fmla="*/ 14288 w 28575"/>
                <a:gd name="connsiteY1" fmla="*/ 14288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304800">
                  <a:moveTo>
                    <a:pt x="14288" y="296228"/>
                  </a:moveTo>
                  <a:lnTo>
                    <a:pt x="1428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3517991-46BD-4CEE-8B8F-C3565EE74885}"/>
                </a:ext>
              </a:extLst>
            </p:cNvPr>
            <p:cNvSpPr/>
            <p:nvPr/>
          </p:nvSpPr>
          <p:spPr>
            <a:xfrm>
              <a:off x="2481713" y="-626269"/>
              <a:ext cx="457200" cy="28575"/>
            </a:xfrm>
            <a:custGeom>
              <a:avLst/>
              <a:gdLst>
                <a:gd name="connsiteX0" fmla="*/ 14288 w 457200"/>
                <a:gd name="connsiteY0" fmla="*/ 14288 h 28575"/>
                <a:gd name="connsiteX1" fmla="*/ 444818 w 4572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28575">
                  <a:moveTo>
                    <a:pt x="14288" y="14288"/>
                  </a:moveTo>
                  <a:lnTo>
                    <a:pt x="44481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750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dvis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F188444-117E-48CB-AC7B-FA3BF263AD7B}"/>
              </a:ext>
            </a:extLst>
          </p:cNvPr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999" y="360001"/>
            <a:ext cx="10295999" cy="6179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Advisory</a:t>
            </a:r>
            <a:br>
              <a:rPr lang="en-US" noProof="0" dirty="0"/>
            </a:br>
            <a:r>
              <a:rPr lang="en-US" noProof="0" dirty="0" err="1"/>
              <a:t>TAx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18E5B5-377A-4733-A21F-0642DE652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554163"/>
            <a:ext cx="10979150" cy="2583582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 advised…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BB55CEA-60A9-4E56-A495-EDE7A29429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" y="4368431"/>
            <a:ext cx="10979150" cy="18164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B7F968B-0A67-47C0-9945-D4D9D8D33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A12051-E3BA-4E7D-A257-85F34B9D48B5}"/>
              </a:ext>
            </a:extLst>
          </p:cNvPr>
          <p:cNvGrpSpPr/>
          <p:nvPr/>
        </p:nvGrpSpPr>
        <p:grpSpPr>
          <a:xfrm>
            <a:off x="600075" y="402114"/>
            <a:ext cx="457200" cy="560069"/>
            <a:chOff x="4101713" y="-1287462"/>
            <a:chExt cx="457200" cy="56006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8B6000E-2890-4FB8-9BB6-B1A98FB38AB6}"/>
                </a:ext>
              </a:extLst>
            </p:cNvPr>
            <p:cNvSpPr/>
            <p:nvPr/>
          </p:nvSpPr>
          <p:spPr>
            <a:xfrm>
              <a:off x="4116949" y="-1230312"/>
              <a:ext cx="361950" cy="447675"/>
            </a:xfrm>
            <a:custGeom>
              <a:avLst/>
              <a:gdLst>
                <a:gd name="connsiteX0" fmla="*/ 357187 w 361950"/>
                <a:gd name="connsiteY0" fmla="*/ 14288 h 447675"/>
                <a:gd name="connsiteX1" fmla="*/ 14288 w 361950"/>
                <a:gd name="connsiteY1" fmla="*/ 14288 h 447675"/>
                <a:gd name="connsiteX2" fmla="*/ 14288 w 361950"/>
                <a:gd name="connsiteY2" fmla="*/ 433388 h 447675"/>
                <a:gd name="connsiteX3" fmla="*/ 357187 w 361950"/>
                <a:gd name="connsiteY3" fmla="*/ 433388 h 447675"/>
                <a:gd name="connsiteX4" fmla="*/ 357187 w 361950"/>
                <a:gd name="connsiteY4" fmla="*/ 14288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" h="447675">
                  <a:moveTo>
                    <a:pt x="357187" y="14288"/>
                  </a:moveTo>
                  <a:lnTo>
                    <a:pt x="14288" y="14288"/>
                  </a:lnTo>
                  <a:lnTo>
                    <a:pt x="14288" y="433388"/>
                  </a:lnTo>
                  <a:lnTo>
                    <a:pt x="357187" y="433388"/>
                  </a:lnTo>
                  <a:lnTo>
                    <a:pt x="357187" y="14288"/>
                  </a:ln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8CA3E-0E5B-4A9C-BB27-38B32EEE0150}"/>
                </a:ext>
              </a:extLst>
            </p:cNvPr>
            <p:cNvSpPr/>
            <p:nvPr/>
          </p:nvSpPr>
          <p:spPr>
            <a:xfrm>
              <a:off x="4145524" y="-1287462"/>
              <a:ext cx="390525" cy="476250"/>
            </a:xfrm>
            <a:custGeom>
              <a:avLst/>
              <a:gdLst>
                <a:gd name="connsiteX0" fmla="*/ 14288 w 390525"/>
                <a:gd name="connsiteY0" fmla="*/ 14288 h 476250"/>
                <a:gd name="connsiteX1" fmla="*/ 385762 w 390525"/>
                <a:gd name="connsiteY1" fmla="*/ 14288 h 476250"/>
                <a:gd name="connsiteX2" fmla="*/ 385762 w 390525"/>
                <a:gd name="connsiteY2" fmla="*/ 461963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76250">
                  <a:moveTo>
                    <a:pt x="14288" y="14288"/>
                  </a:moveTo>
                  <a:lnTo>
                    <a:pt x="385762" y="14288"/>
                  </a:lnTo>
                  <a:lnTo>
                    <a:pt x="385762" y="461963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174D795-EC76-4F16-B168-3ACA73063B5C}"/>
                </a:ext>
              </a:extLst>
            </p:cNvPr>
            <p:cNvSpPr/>
            <p:nvPr/>
          </p:nvSpPr>
          <p:spPr>
            <a:xfrm>
              <a:off x="4183624" y="-1173162"/>
              <a:ext cx="133350" cy="28575"/>
            </a:xfrm>
            <a:custGeom>
              <a:avLst/>
              <a:gdLst>
                <a:gd name="connsiteX0" fmla="*/ 14288 w 133350"/>
                <a:gd name="connsiteY0" fmla="*/ 14288 h 28575"/>
                <a:gd name="connsiteX1" fmla="*/ 128587 w 13335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28575">
                  <a:moveTo>
                    <a:pt x="14288" y="14288"/>
                  </a:moveTo>
                  <a:lnTo>
                    <a:pt x="128587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7437D5-0416-4AB6-8604-F668FC257628}"/>
                </a:ext>
              </a:extLst>
            </p:cNvPr>
            <p:cNvSpPr/>
            <p:nvPr/>
          </p:nvSpPr>
          <p:spPr>
            <a:xfrm>
              <a:off x="4336024" y="-868362"/>
              <a:ext cx="85725" cy="28575"/>
            </a:xfrm>
            <a:custGeom>
              <a:avLst/>
              <a:gdLst>
                <a:gd name="connsiteX0" fmla="*/ 14288 w 85725"/>
                <a:gd name="connsiteY0" fmla="*/ 14288 h 28575"/>
                <a:gd name="connsiteX1" fmla="*/ 76200 w 85725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725" h="28575">
                  <a:moveTo>
                    <a:pt x="14288" y="14288"/>
                  </a:moveTo>
                  <a:lnTo>
                    <a:pt x="76200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97C355E-7A7B-4373-B4D6-E0337605D13D}"/>
                </a:ext>
              </a:extLst>
            </p:cNvPr>
            <p:cNvSpPr/>
            <p:nvPr/>
          </p:nvSpPr>
          <p:spPr>
            <a:xfrm>
              <a:off x="4183624" y="-1087437"/>
              <a:ext cx="228600" cy="28575"/>
            </a:xfrm>
            <a:custGeom>
              <a:avLst/>
              <a:gdLst>
                <a:gd name="connsiteX0" fmla="*/ 14288 w 228600"/>
                <a:gd name="connsiteY0" fmla="*/ 14288 h 28575"/>
                <a:gd name="connsiteX1" fmla="*/ 223837 w 2286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28575">
                  <a:moveTo>
                    <a:pt x="14288" y="14288"/>
                  </a:moveTo>
                  <a:lnTo>
                    <a:pt x="223837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61F8649-018E-4A47-9116-5433EF4E1DF4}"/>
                </a:ext>
              </a:extLst>
            </p:cNvPr>
            <p:cNvSpPr/>
            <p:nvPr/>
          </p:nvSpPr>
          <p:spPr>
            <a:xfrm>
              <a:off x="4188386" y="-1030287"/>
              <a:ext cx="228600" cy="28575"/>
            </a:xfrm>
            <a:custGeom>
              <a:avLst/>
              <a:gdLst>
                <a:gd name="connsiteX0" fmla="*/ 14288 w 228600"/>
                <a:gd name="connsiteY0" fmla="*/ 14288 h 28575"/>
                <a:gd name="connsiteX1" fmla="*/ 219075 w 2286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28575">
                  <a:moveTo>
                    <a:pt x="14288" y="14288"/>
                  </a:moveTo>
                  <a:lnTo>
                    <a:pt x="219075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9ED5F2-43C1-462F-9765-87FF216A2B41}"/>
                </a:ext>
              </a:extLst>
            </p:cNvPr>
            <p:cNvSpPr/>
            <p:nvPr/>
          </p:nvSpPr>
          <p:spPr>
            <a:xfrm>
              <a:off x="4188386" y="-973137"/>
              <a:ext cx="228600" cy="28575"/>
            </a:xfrm>
            <a:custGeom>
              <a:avLst/>
              <a:gdLst>
                <a:gd name="connsiteX0" fmla="*/ 14288 w 228600"/>
                <a:gd name="connsiteY0" fmla="*/ 14288 h 28575"/>
                <a:gd name="connsiteX1" fmla="*/ 219075 w 2286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0" h="28575">
                  <a:moveTo>
                    <a:pt x="14288" y="14288"/>
                  </a:moveTo>
                  <a:lnTo>
                    <a:pt x="219075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2AB26B-0E60-424D-8359-D63D5DEBDF4E}"/>
                </a:ext>
              </a:extLst>
            </p:cNvPr>
            <p:cNvSpPr/>
            <p:nvPr/>
          </p:nvSpPr>
          <p:spPr>
            <a:xfrm>
              <a:off x="4101713" y="-755968"/>
              <a:ext cx="457200" cy="28575"/>
            </a:xfrm>
            <a:custGeom>
              <a:avLst/>
              <a:gdLst>
                <a:gd name="connsiteX0" fmla="*/ 14288 w 457200"/>
                <a:gd name="connsiteY0" fmla="*/ 14288 h 28575"/>
                <a:gd name="connsiteX1" fmla="*/ 444818 w 4572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28575">
                  <a:moveTo>
                    <a:pt x="14288" y="14288"/>
                  </a:moveTo>
                  <a:lnTo>
                    <a:pt x="44481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397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989000"/>
            <a:ext cx="10980000" cy="2880000"/>
          </a:xfrm>
        </p:spPr>
        <p:txBody>
          <a:bodyPr anchor="ctr">
            <a:noAutofit/>
          </a:bodyPr>
          <a:lstStyle>
            <a:lvl1pPr algn="ctr">
              <a:defRPr sz="4000" cap="all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1029000"/>
            <a:ext cx="10980000" cy="95796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12EE263-7580-4694-9F8C-E881B30F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200" y="6432000"/>
            <a:ext cx="2304000" cy="216000"/>
          </a:xfrm>
        </p:spPr>
        <p:txBody>
          <a:bodyPr/>
          <a:lstStyle>
            <a:lvl1pPr algn="ctr">
              <a:defRPr>
                <a:noFill/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5D71380-6616-45CE-A68C-EF98E8A713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24000" y="6432000"/>
            <a:ext cx="672000" cy="216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7237" y="4869000"/>
            <a:ext cx="10979925" cy="899975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NAME OR AUTHOR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9896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pute Resolu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F188444-117E-48CB-AC7B-FA3BF263AD7B}"/>
              </a:ext>
            </a:extLst>
          </p:cNvPr>
          <p:cNvSpPr/>
          <p:nvPr userDrawn="1"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999" y="360001"/>
            <a:ext cx="10295999" cy="617900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Dispute Resolution</a:t>
            </a:r>
            <a:br>
              <a:rPr lang="en-US" noProof="0" dirty="0"/>
            </a:br>
            <a:r>
              <a:rPr lang="en-US" noProof="0" dirty="0"/>
              <a:t>Litigation &amp; Arbitration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18E5B5-377A-4733-A21F-0642DE652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1554163"/>
            <a:ext cx="10979150" cy="2583582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 advised…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BB55CEA-60A9-4E56-A495-EDE7A29429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" y="4368431"/>
            <a:ext cx="10979150" cy="18164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B7F968B-0A67-47C0-9945-D4D9D8D33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E527C9E-3556-45D3-8D45-37B15253315F}"/>
              </a:ext>
            </a:extLst>
          </p:cNvPr>
          <p:cNvGrpSpPr/>
          <p:nvPr/>
        </p:nvGrpSpPr>
        <p:grpSpPr>
          <a:xfrm>
            <a:off x="600075" y="378524"/>
            <a:ext cx="485775" cy="583881"/>
            <a:chOff x="5449838" y="-1172290"/>
            <a:chExt cx="485775" cy="58388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3AF38E-A41C-4AAF-9CFF-AB9EC7DCCE87}"/>
                </a:ext>
              </a:extLst>
            </p:cNvPr>
            <p:cNvSpPr/>
            <p:nvPr/>
          </p:nvSpPr>
          <p:spPr>
            <a:xfrm>
              <a:off x="5631761" y="-1172290"/>
              <a:ext cx="123825" cy="123825"/>
            </a:xfrm>
            <a:custGeom>
              <a:avLst/>
              <a:gdLst>
                <a:gd name="connsiteX0" fmla="*/ 61913 w 123825"/>
                <a:gd name="connsiteY0" fmla="*/ 109538 h 123825"/>
                <a:gd name="connsiteX1" fmla="*/ 109538 w 123825"/>
                <a:gd name="connsiteY1" fmla="*/ 61913 h 123825"/>
                <a:gd name="connsiteX2" fmla="*/ 61913 w 123825"/>
                <a:gd name="connsiteY2" fmla="*/ 14288 h 123825"/>
                <a:gd name="connsiteX3" fmla="*/ 14288 w 123825"/>
                <a:gd name="connsiteY3" fmla="*/ 61913 h 123825"/>
                <a:gd name="connsiteX4" fmla="*/ 61913 w 123825"/>
                <a:gd name="connsiteY4" fmla="*/ 10953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23825">
                  <a:moveTo>
                    <a:pt x="61913" y="109538"/>
                  </a:moveTo>
                  <a:cubicBezTo>
                    <a:pt x="88215" y="109538"/>
                    <a:pt x="109538" y="88215"/>
                    <a:pt x="109538" y="61913"/>
                  </a:cubicBezTo>
                  <a:cubicBezTo>
                    <a:pt x="109538" y="35610"/>
                    <a:pt x="88215" y="14288"/>
                    <a:pt x="61913" y="14288"/>
                  </a:cubicBezTo>
                  <a:cubicBezTo>
                    <a:pt x="35610" y="14288"/>
                    <a:pt x="14288" y="35610"/>
                    <a:pt x="14288" y="61913"/>
                  </a:cubicBezTo>
                  <a:cubicBezTo>
                    <a:pt x="14288" y="88215"/>
                    <a:pt x="35610" y="109538"/>
                    <a:pt x="61913" y="109538"/>
                  </a:cubicBez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591876D-C0F9-4394-82AD-BDD590078D4E}"/>
                </a:ext>
              </a:extLst>
            </p:cNvPr>
            <p:cNvSpPr/>
            <p:nvPr/>
          </p:nvSpPr>
          <p:spPr>
            <a:xfrm>
              <a:off x="5679386" y="-1077040"/>
              <a:ext cx="28575" cy="352425"/>
            </a:xfrm>
            <a:custGeom>
              <a:avLst/>
              <a:gdLst>
                <a:gd name="connsiteX0" fmla="*/ 14288 w 28575"/>
                <a:gd name="connsiteY0" fmla="*/ 338138 h 352425"/>
                <a:gd name="connsiteX1" fmla="*/ 14288 w 28575"/>
                <a:gd name="connsiteY1" fmla="*/ 14288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352425">
                  <a:moveTo>
                    <a:pt x="14288" y="338138"/>
                  </a:moveTo>
                  <a:lnTo>
                    <a:pt x="1428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1A1DC9-8EEB-45E5-A6AE-4D9692F8C93C}"/>
                </a:ext>
              </a:extLst>
            </p:cNvPr>
            <p:cNvSpPr/>
            <p:nvPr/>
          </p:nvSpPr>
          <p:spPr>
            <a:xfrm>
              <a:off x="5596526" y="-755096"/>
              <a:ext cx="190500" cy="104775"/>
            </a:xfrm>
            <a:custGeom>
              <a:avLst/>
              <a:gdLst>
                <a:gd name="connsiteX0" fmla="*/ 97155 w 190500"/>
                <a:gd name="connsiteY0" fmla="*/ 14288 h 104775"/>
                <a:gd name="connsiteX1" fmla="*/ 14288 w 190500"/>
                <a:gd name="connsiteY1" fmla="*/ 98107 h 104775"/>
                <a:gd name="connsiteX2" fmla="*/ 180975 w 190500"/>
                <a:gd name="connsiteY2" fmla="*/ 98107 h 104775"/>
                <a:gd name="connsiteX3" fmla="*/ 97155 w 190500"/>
                <a:gd name="connsiteY3" fmla="*/ 142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4775">
                  <a:moveTo>
                    <a:pt x="97155" y="14288"/>
                  </a:moveTo>
                  <a:cubicBezTo>
                    <a:pt x="51435" y="14288"/>
                    <a:pt x="14288" y="51435"/>
                    <a:pt x="14288" y="98107"/>
                  </a:cubicBezTo>
                  <a:lnTo>
                    <a:pt x="180975" y="98107"/>
                  </a:lnTo>
                  <a:cubicBezTo>
                    <a:pt x="180023" y="51435"/>
                    <a:pt x="142875" y="14288"/>
                    <a:pt x="97155" y="14288"/>
                  </a:cubicBez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D92007-0370-4377-BB8F-9D6602BDEB16}"/>
                </a:ext>
              </a:extLst>
            </p:cNvPr>
            <p:cNvSpPr/>
            <p:nvPr/>
          </p:nvSpPr>
          <p:spPr>
            <a:xfrm>
              <a:off x="5745113" y="-972265"/>
              <a:ext cx="190500" cy="104775"/>
            </a:xfrm>
            <a:custGeom>
              <a:avLst/>
              <a:gdLst>
                <a:gd name="connsiteX0" fmla="*/ 96202 w 190500"/>
                <a:gd name="connsiteY0" fmla="*/ 96203 h 104775"/>
                <a:gd name="connsiteX1" fmla="*/ 178118 w 190500"/>
                <a:gd name="connsiteY1" fmla="*/ 14288 h 104775"/>
                <a:gd name="connsiteX2" fmla="*/ 14288 w 190500"/>
                <a:gd name="connsiteY2" fmla="*/ 14288 h 104775"/>
                <a:gd name="connsiteX3" fmla="*/ 96202 w 190500"/>
                <a:gd name="connsiteY3" fmla="*/ 9620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4775">
                  <a:moveTo>
                    <a:pt x="96202" y="96203"/>
                  </a:moveTo>
                  <a:cubicBezTo>
                    <a:pt x="141923" y="96203"/>
                    <a:pt x="178118" y="59055"/>
                    <a:pt x="178118" y="14288"/>
                  </a:cubicBezTo>
                  <a:lnTo>
                    <a:pt x="14288" y="14288"/>
                  </a:lnTo>
                  <a:cubicBezTo>
                    <a:pt x="14288" y="60007"/>
                    <a:pt x="51435" y="96203"/>
                    <a:pt x="96202" y="96203"/>
                  </a:cubicBez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AB2C8B-1422-4C14-88D2-932B81730E98}"/>
                </a:ext>
              </a:extLst>
            </p:cNvPr>
            <p:cNvSpPr/>
            <p:nvPr/>
          </p:nvSpPr>
          <p:spPr>
            <a:xfrm>
              <a:off x="5754638" y="-1105615"/>
              <a:ext cx="161925" cy="152400"/>
            </a:xfrm>
            <a:custGeom>
              <a:avLst/>
              <a:gdLst>
                <a:gd name="connsiteX0" fmla="*/ 14288 w 161925"/>
                <a:gd name="connsiteY0" fmla="*/ 144780 h 152400"/>
                <a:gd name="connsiteX1" fmla="*/ 82868 w 161925"/>
                <a:gd name="connsiteY1" fmla="*/ 14288 h 152400"/>
                <a:gd name="connsiteX2" fmla="*/ 152400 w 161925"/>
                <a:gd name="connsiteY2" fmla="*/ 14478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52400">
                  <a:moveTo>
                    <a:pt x="14288" y="144780"/>
                  </a:moveTo>
                  <a:lnTo>
                    <a:pt x="82868" y="14288"/>
                  </a:lnTo>
                  <a:lnTo>
                    <a:pt x="152400" y="144780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AA9589-1D67-4B9D-B97D-B8B7604611F1}"/>
                </a:ext>
              </a:extLst>
            </p:cNvPr>
            <p:cNvSpPr/>
            <p:nvPr/>
          </p:nvSpPr>
          <p:spPr>
            <a:xfrm>
              <a:off x="5449838" y="-972265"/>
              <a:ext cx="190500" cy="104775"/>
            </a:xfrm>
            <a:custGeom>
              <a:avLst/>
              <a:gdLst>
                <a:gd name="connsiteX0" fmla="*/ 96203 w 190500"/>
                <a:gd name="connsiteY0" fmla="*/ 96203 h 104775"/>
                <a:gd name="connsiteX1" fmla="*/ 178118 w 190500"/>
                <a:gd name="connsiteY1" fmla="*/ 14288 h 104775"/>
                <a:gd name="connsiteX2" fmla="*/ 14288 w 190500"/>
                <a:gd name="connsiteY2" fmla="*/ 14288 h 104775"/>
                <a:gd name="connsiteX3" fmla="*/ 96203 w 190500"/>
                <a:gd name="connsiteY3" fmla="*/ 9620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4775">
                  <a:moveTo>
                    <a:pt x="96203" y="96203"/>
                  </a:moveTo>
                  <a:cubicBezTo>
                    <a:pt x="141923" y="96203"/>
                    <a:pt x="178118" y="59055"/>
                    <a:pt x="178118" y="14288"/>
                  </a:cubicBezTo>
                  <a:lnTo>
                    <a:pt x="14288" y="14288"/>
                  </a:lnTo>
                  <a:cubicBezTo>
                    <a:pt x="14288" y="60007"/>
                    <a:pt x="51435" y="96203"/>
                    <a:pt x="96203" y="96203"/>
                  </a:cubicBezTo>
                  <a:close/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FE445D-702E-47BA-9E9E-2419562B639D}"/>
                </a:ext>
              </a:extLst>
            </p:cNvPr>
            <p:cNvSpPr/>
            <p:nvPr/>
          </p:nvSpPr>
          <p:spPr>
            <a:xfrm>
              <a:off x="5459363" y="-1105615"/>
              <a:ext cx="161925" cy="152400"/>
            </a:xfrm>
            <a:custGeom>
              <a:avLst/>
              <a:gdLst>
                <a:gd name="connsiteX0" fmla="*/ 14288 w 161925"/>
                <a:gd name="connsiteY0" fmla="*/ 144780 h 152400"/>
                <a:gd name="connsiteX1" fmla="*/ 82868 w 161925"/>
                <a:gd name="connsiteY1" fmla="*/ 14288 h 152400"/>
                <a:gd name="connsiteX2" fmla="*/ 152400 w 161925"/>
                <a:gd name="connsiteY2" fmla="*/ 14478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152400">
                  <a:moveTo>
                    <a:pt x="14288" y="144780"/>
                  </a:moveTo>
                  <a:lnTo>
                    <a:pt x="82868" y="14288"/>
                  </a:lnTo>
                  <a:lnTo>
                    <a:pt x="152400" y="144780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08472DF-542C-46C2-B4C9-832CF71E86CF}"/>
                </a:ext>
              </a:extLst>
            </p:cNvPr>
            <p:cNvSpPr/>
            <p:nvPr/>
          </p:nvSpPr>
          <p:spPr>
            <a:xfrm>
              <a:off x="5464125" y="-672227"/>
              <a:ext cx="457200" cy="28575"/>
            </a:xfrm>
            <a:custGeom>
              <a:avLst/>
              <a:gdLst>
                <a:gd name="connsiteX0" fmla="*/ 14288 w 457200"/>
                <a:gd name="connsiteY0" fmla="*/ 14288 h 28575"/>
                <a:gd name="connsiteX1" fmla="*/ 444818 w 4572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28575">
                  <a:moveTo>
                    <a:pt x="14288" y="14288"/>
                  </a:moveTo>
                  <a:lnTo>
                    <a:pt x="44481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CED754-0C72-409C-9755-AE137310DBA9}"/>
                </a:ext>
              </a:extLst>
            </p:cNvPr>
            <p:cNvSpPr/>
            <p:nvPr/>
          </p:nvSpPr>
          <p:spPr>
            <a:xfrm>
              <a:off x="5464125" y="-616984"/>
              <a:ext cx="457200" cy="28575"/>
            </a:xfrm>
            <a:custGeom>
              <a:avLst/>
              <a:gdLst>
                <a:gd name="connsiteX0" fmla="*/ 14288 w 457200"/>
                <a:gd name="connsiteY0" fmla="*/ 14288 h 28575"/>
                <a:gd name="connsiteX1" fmla="*/ 444818 w 4572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0" h="28575">
                  <a:moveTo>
                    <a:pt x="14288" y="14288"/>
                  </a:moveTo>
                  <a:lnTo>
                    <a:pt x="444818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D6BDF89-637E-4C2C-80A6-C7B9D4BB232A}"/>
                </a:ext>
              </a:extLst>
            </p:cNvPr>
            <p:cNvSpPr/>
            <p:nvPr/>
          </p:nvSpPr>
          <p:spPr>
            <a:xfrm>
              <a:off x="5464125" y="-1126571"/>
              <a:ext cx="190500" cy="28575"/>
            </a:xfrm>
            <a:custGeom>
              <a:avLst/>
              <a:gdLst>
                <a:gd name="connsiteX0" fmla="*/ 14288 w 190500"/>
                <a:gd name="connsiteY0" fmla="*/ 14288 h 28575"/>
                <a:gd name="connsiteX1" fmla="*/ 180023 w 1905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28575">
                  <a:moveTo>
                    <a:pt x="14288" y="14288"/>
                  </a:moveTo>
                  <a:lnTo>
                    <a:pt x="180023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BE7123-FB72-4DDF-A35D-B4C7DC0107C8}"/>
                </a:ext>
              </a:extLst>
            </p:cNvPr>
            <p:cNvSpPr/>
            <p:nvPr/>
          </p:nvSpPr>
          <p:spPr>
            <a:xfrm>
              <a:off x="5728928" y="-1126571"/>
              <a:ext cx="190500" cy="28575"/>
            </a:xfrm>
            <a:custGeom>
              <a:avLst/>
              <a:gdLst>
                <a:gd name="connsiteX0" fmla="*/ 14288 w 190500"/>
                <a:gd name="connsiteY0" fmla="*/ 14288 h 28575"/>
                <a:gd name="connsiteX1" fmla="*/ 179070 w 190500"/>
                <a:gd name="connsiteY1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28575">
                  <a:moveTo>
                    <a:pt x="14288" y="14288"/>
                  </a:moveTo>
                  <a:lnTo>
                    <a:pt x="179070" y="14288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68852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cial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188444-117E-48CB-AC7B-FA3BF263AD7B}"/>
              </a:ext>
            </a:extLst>
          </p:cNvPr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9" y="360001"/>
            <a:ext cx="10980000" cy="6179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18E5B5-377A-4733-A21F-0642DE652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554163"/>
            <a:ext cx="10979150" cy="2583582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BB55CEA-60A9-4E56-A495-EDE7A29429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775" y="4368431"/>
            <a:ext cx="10979150" cy="181647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B7F968B-0A67-47C0-9945-D4D9D8D33A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38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8075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B1F02C-E68C-4002-95DD-507D2B48C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989138"/>
            <a:ext cx="10980000" cy="25193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239963" indent="0">
              <a:buNone/>
              <a:defRPr sz="3600">
                <a:solidFill>
                  <a:srgbClr val="D7142D"/>
                </a:solidFill>
              </a:defRPr>
            </a:lvl2pPr>
            <a:lvl3pPr marL="479928" indent="0">
              <a:buNone/>
              <a:defRPr sz="3600">
                <a:solidFill>
                  <a:srgbClr val="D7142D"/>
                </a:solidFill>
              </a:defRPr>
            </a:lvl3pPr>
            <a:lvl4pPr marL="719891" indent="0">
              <a:buNone/>
              <a:defRPr sz="3600">
                <a:solidFill>
                  <a:srgbClr val="D7142D"/>
                </a:solidFill>
              </a:defRPr>
            </a:lvl4pPr>
            <a:lvl5pPr marL="959856" indent="0">
              <a:buNone/>
              <a:defRPr sz="3600">
                <a:solidFill>
                  <a:srgbClr val="D714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2DCA80-19BE-4CC5-94E5-BB79058A5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075" y="4643663"/>
            <a:ext cx="10980000" cy="4053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399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647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63CBC8-667B-42CF-B3F8-7B794FF58041}"/>
              </a:ext>
            </a:extLst>
          </p:cNvPr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067D2E1-433F-4AC3-BD07-BC3B6C19BE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38075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B1F02C-E68C-4002-95DD-507D2B48C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989138"/>
            <a:ext cx="10980000" cy="25193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239963" indent="0">
              <a:buNone/>
              <a:defRPr sz="3600">
                <a:solidFill>
                  <a:srgbClr val="D7142D"/>
                </a:solidFill>
              </a:defRPr>
            </a:lvl2pPr>
            <a:lvl3pPr marL="479928" indent="0">
              <a:buNone/>
              <a:defRPr sz="3600">
                <a:solidFill>
                  <a:srgbClr val="D7142D"/>
                </a:solidFill>
              </a:defRPr>
            </a:lvl3pPr>
            <a:lvl4pPr marL="719891" indent="0">
              <a:buNone/>
              <a:defRPr sz="3600">
                <a:solidFill>
                  <a:srgbClr val="D7142D"/>
                </a:solidFill>
              </a:defRPr>
            </a:lvl4pPr>
            <a:lvl5pPr marL="959856" indent="0">
              <a:buNone/>
              <a:defRPr sz="3600">
                <a:solidFill>
                  <a:srgbClr val="D714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2DCA80-19BE-4CC5-94E5-BB79058A5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075" y="4643663"/>
            <a:ext cx="10980000" cy="4053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399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881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9" y="360000"/>
            <a:ext cx="4944001" cy="99631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8CA713-1066-4561-93F7-A2D8318CA4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775" y="1512000"/>
            <a:ext cx="4943225" cy="4633911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239963" indent="0">
              <a:buNone/>
              <a:defRPr sz="2000"/>
            </a:lvl2pPr>
            <a:lvl3pPr marL="479928" indent="0">
              <a:buNone/>
              <a:defRPr sz="2000"/>
            </a:lvl3pPr>
            <a:lvl4pPr marL="719891" indent="0">
              <a:buNone/>
              <a:defRPr sz="2000"/>
            </a:lvl4pPr>
            <a:lvl5pPr marL="959856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F5D39B0-7321-4B5C-891F-E2CE7AD11B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8893BFE-22AA-46AF-9A41-21209BAC15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10116000" y="6444000"/>
            <a:ext cx="1440000" cy="15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100">
                <a:noFill/>
              </a:defRPr>
            </a:lvl1pPr>
          </a:lstStyle>
          <a:p>
            <a:pPr lvl="0"/>
            <a:r>
              <a:rPr lang="en-US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781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998" y="360000"/>
            <a:ext cx="4572000" cy="1008000"/>
          </a:xfrm>
          <a:noFill/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 noProof="0" dirty="0"/>
              <a:t>Name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5A4FCF-7108-4203-879D-51991DCC7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1368000"/>
            <a:ext cx="4572000" cy="648000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5F5F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F84E869-6E41-4A6F-9CE9-B1F7FF9F5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2169000"/>
            <a:ext cx="4572000" cy="39870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i="0">
                <a:solidFill>
                  <a:srgbClr val="5F5F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Description or Contact information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5A1D28B-92D5-4D53-A41A-94AD7B5C868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BC86DE8-1C69-406F-A7AF-3BB45B4DB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10116000" y="6444000"/>
            <a:ext cx="1440000" cy="154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buNone/>
              <a:defRPr sz="1100">
                <a:noFill/>
              </a:defRPr>
            </a:lvl1pPr>
          </a:lstStyle>
          <a:p>
            <a:pPr lvl="0"/>
            <a:r>
              <a:rPr lang="en-US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63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C5A1D28B-92D5-4D53-A41A-94AD7B5C86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Use 630x550 photo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184248" y="360000"/>
            <a:ext cx="4404002" cy="1008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Name</a:t>
            </a:r>
            <a:endParaRPr lang="en-GB" noProof="0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D5A4FCF-7108-4203-879D-51991DCC7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4250" y="1368000"/>
            <a:ext cx="4404002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F84E869-6E41-4A6F-9CE9-B1F7FF9F5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84250" y="2484000"/>
            <a:ext cx="4371750" cy="2025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AA7EC38-1AE8-4043-9E70-79CA3F67BC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4288" y="4779963"/>
            <a:ext cx="3932710" cy="720000"/>
          </a:xfrm>
        </p:spPr>
        <p:txBody>
          <a:bodyPr l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@</a:t>
            </a:r>
            <a:r>
              <a:rPr lang="en-US" dirty="0" err="1"/>
              <a:t>BoreniusFI</a:t>
            </a:r>
            <a:br>
              <a:rPr lang="en-US" dirty="0"/>
            </a:br>
            <a:r>
              <a:rPr lang="en-US" dirty="0"/>
              <a:t>linkedin.com/in/name</a:t>
            </a:r>
          </a:p>
          <a:p>
            <a:endParaRPr lang="fi-FI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0607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C9-9E1B-4675-BDE3-9713FF0C98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4B59A33-AA3D-4223-B5BD-B36E2E780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977" y="1116419"/>
            <a:ext cx="2683171" cy="2672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Use 630x550 photo</a:t>
            </a:r>
            <a:endParaRPr lang="en-GB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56EFB7-2D05-439A-9F64-134F02E4B3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1148" y="1116419"/>
            <a:ext cx="2683171" cy="2672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Use 630x550 photo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DD6D6D7-2209-4824-94B2-C9D63FE3AF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84319" y="1116419"/>
            <a:ext cx="2683171" cy="2672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Use 630x550 photo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886B482-215B-477D-B6E2-B871FD17CB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67490" y="1116419"/>
            <a:ext cx="2683171" cy="26726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Use 630x550 photo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CD4809-74A0-4656-AF3F-9AC8FBFE46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77" y="3933056"/>
            <a:ext cx="2425695" cy="21062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1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en-GB" dirty="0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7487813-03C9-4279-A381-36F4C2581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7977" y="4149080"/>
            <a:ext cx="2425695" cy="1656184"/>
          </a:xfrm>
        </p:spPr>
        <p:txBody>
          <a:bodyPr lIns="0" tIns="0" rIns="0" bIns="0">
            <a:no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fi-FI" dirty="0" err="1"/>
              <a:t>Title</a:t>
            </a:r>
            <a:endParaRPr lang="fi-FI" dirty="0"/>
          </a:p>
          <a:p>
            <a:endParaRPr lang="fi-FI" dirty="0"/>
          </a:p>
          <a:p>
            <a:r>
              <a:rPr lang="en-GB" dirty="0"/>
              <a:t>Tel. +358 20 xxx </a:t>
            </a:r>
            <a:r>
              <a:rPr lang="en-GB" dirty="0" err="1"/>
              <a:t>xxxxx</a:t>
            </a:r>
            <a:br>
              <a:rPr lang="en-GB" dirty="0"/>
            </a:br>
            <a:r>
              <a:rPr lang="en-GB" dirty="0"/>
              <a:t>Mob. +358 40 xxx </a:t>
            </a:r>
            <a:r>
              <a:rPr lang="en-GB" dirty="0" err="1"/>
              <a:t>xxxx</a:t>
            </a:r>
            <a:br>
              <a:rPr lang="en-GB" dirty="0"/>
            </a:br>
            <a:r>
              <a:rPr lang="en-GB" dirty="0"/>
              <a:t>firsname.lastname@borenius.com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3D0F90-061E-4C2B-968D-E6A5EEEBB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360001"/>
            <a:ext cx="10980000" cy="751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8D164B4-1BD6-AB4D-BC89-F9B92EB8F4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01148" y="3933056"/>
            <a:ext cx="2425695" cy="21062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1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en-GB" dirty="0"/>
              <a:t>NAME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CE32C54-D3DB-0B47-913E-31A670F51A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01148" y="4149080"/>
            <a:ext cx="2425695" cy="1656184"/>
          </a:xfrm>
        </p:spPr>
        <p:txBody>
          <a:bodyPr lIns="0" tIns="0" rIns="0" bIns="0">
            <a:no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fi-FI" dirty="0" err="1"/>
              <a:t>Title</a:t>
            </a:r>
            <a:endParaRPr lang="fi-FI" dirty="0"/>
          </a:p>
          <a:p>
            <a:endParaRPr lang="fi-FI" dirty="0"/>
          </a:p>
          <a:p>
            <a:r>
              <a:rPr lang="en-GB" dirty="0"/>
              <a:t>Tel. +358 20 xxx </a:t>
            </a:r>
            <a:r>
              <a:rPr lang="en-GB" dirty="0" err="1"/>
              <a:t>xxxxx</a:t>
            </a:r>
            <a:br>
              <a:rPr lang="en-GB" dirty="0"/>
            </a:br>
            <a:r>
              <a:rPr lang="en-GB" dirty="0"/>
              <a:t>Mob. +358 40 xxx </a:t>
            </a:r>
            <a:r>
              <a:rPr lang="en-GB" dirty="0" err="1"/>
              <a:t>xxxx</a:t>
            </a:r>
            <a:br>
              <a:rPr lang="en-GB" dirty="0"/>
            </a:br>
            <a:r>
              <a:rPr lang="en-GB" dirty="0"/>
              <a:t>firsname.lastname@borenius.com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FC67DB8-F452-B648-A54A-DC0B901241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84319" y="3933056"/>
            <a:ext cx="2425695" cy="21062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1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en-GB" dirty="0"/>
              <a:t>NAME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B48881B4-3B4E-AF4B-9D0F-6F7974830FC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84319" y="4149080"/>
            <a:ext cx="2425695" cy="1656184"/>
          </a:xfrm>
        </p:spPr>
        <p:txBody>
          <a:bodyPr lIns="0" tIns="0" rIns="0" bIns="0">
            <a:no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fi-FI" dirty="0" err="1"/>
              <a:t>Title</a:t>
            </a:r>
            <a:endParaRPr lang="fi-FI" dirty="0"/>
          </a:p>
          <a:p>
            <a:endParaRPr lang="fi-FI" dirty="0"/>
          </a:p>
          <a:p>
            <a:r>
              <a:rPr lang="en-GB" dirty="0"/>
              <a:t>Tel. +358 20 xxx </a:t>
            </a:r>
            <a:r>
              <a:rPr lang="en-GB" dirty="0" err="1"/>
              <a:t>xxxxx</a:t>
            </a:r>
            <a:br>
              <a:rPr lang="en-GB" dirty="0"/>
            </a:br>
            <a:r>
              <a:rPr lang="en-GB" dirty="0"/>
              <a:t>Mob. +358 40 xxx </a:t>
            </a:r>
            <a:r>
              <a:rPr lang="en-GB" dirty="0" err="1"/>
              <a:t>xxxx</a:t>
            </a:r>
            <a:br>
              <a:rPr lang="en-GB" dirty="0"/>
            </a:br>
            <a:r>
              <a:rPr lang="en-GB" dirty="0"/>
              <a:t>firsname.lastname@borenius.com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6AC11D1-2B92-C34C-A941-E7DD95F6390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7490" y="3933056"/>
            <a:ext cx="2425695" cy="21062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200" b="1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en-GB" dirty="0"/>
              <a:t>NAME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A07EF98C-94E8-1648-9638-02E0A4B6664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67490" y="4149080"/>
            <a:ext cx="2425695" cy="1656184"/>
          </a:xfrm>
        </p:spPr>
        <p:txBody>
          <a:bodyPr lIns="0" tIns="0" rIns="0" bIns="0">
            <a:noAutofit/>
          </a:bodyPr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cap="none" baseline="0"/>
            </a:lvl1pPr>
            <a:lvl2pPr marL="239963" indent="0">
              <a:buNone/>
              <a:defRPr sz="1200"/>
            </a:lvl2pPr>
            <a:lvl3pPr marL="479928" indent="0">
              <a:buNone/>
              <a:defRPr sz="1200"/>
            </a:lvl3pPr>
            <a:lvl4pPr marL="719891" indent="0">
              <a:buNone/>
              <a:defRPr sz="1200"/>
            </a:lvl4pPr>
            <a:lvl5pPr marL="959856" indent="0">
              <a:buNone/>
              <a:defRPr sz="1200"/>
            </a:lvl5pPr>
          </a:lstStyle>
          <a:p>
            <a:r>
              <a:rPr lang="fi-FI" dirty="0" err="1"/>
              <a:t>Title</a:t>
            </a:r>
            <a:endParaRPr lang="fi-FI" dirty="0"/>
          </a:p>
          <a:p>
            <a:endParaRPr lang="fi-FI" dirty="0"/>
          </a:p>
          <a:p>
            <a:r>
              <a:rPr lang="en-GB" dirty="0"/>
              <a:t>Tel. +358 20 xxx </a:t>
            </a:r>
            <a:r>
              <a:rPr lang="en-GB" dirty="0" err="1"/>
              <a:t>xxxxx</a:t>
            </a:r>
            <a:br>
              <a:rPr lang="en-GB" dirty="0"/>
            </a:br>
            <a:r>
              <a:rPr lang="en-GB" dirty="0"/>
              <a:t>Mob. +358 40 xxx </a:t>
            </a:r>
            <a:r>
              <a:rPr lang="en-GB" dirty="0" err="1"/>
              <a:t>xxxx</a:t>
            </a:r>
            <a:br>
              <a:rPr lang="en-GB" dirty="0"/>
            </a:br>
            <a:r>
              <a:rPr lang="en-GB" dirty="0"/>
              <a:t>firsname.lastname@borenius.com</a:t>
            </a:r>
          </a:p>
        </p:txBody>
      </p:sp>
    </p:spTree>
    <p:extLst>
      <p:ext uri="{BB962C8B-B14F-4D97-AF65-F5344CB8AC3E}">
        <p14:creationId xmlns:p14="http://schemas.microsoft.com/office/powerpoint/2010/main" val="4092549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5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4738255" y="3440302"/>
            <a:ext cx="674993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600"/>
            <a:ext cx="3942000" cy="3430800"/>
          </a:xfrm>
        </p:spPr>
        <p:txBody>
          <a:bodyPr/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630x550 photo</a:t>
            </a:r>
            <a:endParaRPr lang="en-GB" dirty="0"/>
          </a:p>
          <a:p>
            <a:endParaRPr lang="fi-FI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7200"/>
            <a:ext cx="3942000" cy="3430800"/>
          </a:xfrm>
        </p:spPr>
        <p:txBody>
          <a:bodyPr/>
          <a:lstStyle>
            <a:lvl1pPr marL="0" marR="0" indent="0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630x550 photo</a:t>
            </a:r>
            <a:endParaRPr lang="en-GB" dirty="0"/>
          </a:p>
          <a:p>
            <a:endParaRPr lang="fi-FI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383881"/>
            <a:ext cx="4404002" cy="1008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Name</a:t>
            </a:r>
            <a:endParaRPr lang="en-GB" noProof="0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5A4FCF-7108-4203-879D-51991DCC7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8202" y="1391881"/>
            <a:ext cx="4404002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3F84E869-6E41-4A6F-9CE9-B1F7FF9F5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6128" y="2062609"/>
            <a:ext cx="4406074" cy="10199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5D5A4FCF-7108-4203-879D-51991DCC79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4584658"/>
            <a:ext cx="4404002" cy="64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F84E869-6E41-4A6F-9CE9-B1F7FF9F57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6126" y="5255386"/>
            <a:ext cx="4406074" cy="10199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646613" y="3576658"/>
            <a:ext cx="4405312" cy="1008000"/>
          </a:xfrm>
        </p:spPr>
        <p:txBody>
          <a:bodyPr anchor="b"/>
          <a:lstStyle>
            <a:lvl1pPr marL="0" indent="0">
              <a:buNone/>
              <a:defRPr sz="2400" b="1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i-FI" dirty="0"/>
              <a:t>NAME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8"/>
          </p:nvPr>
        </p:nvSpPr>
        <p:spPr>
          <a:xfrm>
            <a:off x="4950607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9"/>
          </p:nvPr>
        </p:nvSpPr>
        <p:spPr>
          <a:xfrm>
            <a:off x="1296000" y="6432000"/>
            <a:ext cx="3528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4000" y="6432000"/>
            <a:ext cx="672000" cy="216000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B788AC9-9E1B-4675-BDE3-9713FF0C98D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813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-1" y="2250457"/>
            <a:ext cx="12204000" cy="1280160"/>
          </a:xfrm>
          <a:prstGeom prst="rect">
            <a:avLst/>
          </a:prstGeom>
          <a:solidFill>
            <a:srgbClr val="F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C9-9E1B-4675-BDE3-9713FF0C98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E078CCF-94E2-4A18-9CF2-F2FA3F69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360000"/>
            <a:ext cx="10980000" cy="690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694666" y="2412620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40"/>
          <p:cNvSpPr>
            <a:spLocks noGrp="1"/>
          </p:cNvSpPr>
          <p:nvPr>
            <p:ph sz="quarter" idx="49"/>
          </p:nvPr>
        </p:nvSpPr>
        <p:spPr>
          <a:xfrm>
            <a:off x="1054666" y="1200309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50"/>
          </p:nvPr>
        </p:nvSpPr>
        <p:spPr>
          <a:xfrm>
            <a:off x="3407212" y="2412620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Content Placeholder 40"/>
          <p:cNvSpPr>
            <a:spLocks noGrp="1"/>
          </p:cNvSpPr>
          <p:nvPr>
            <p:ph sz="quarter" idx="51"/>
          </p:nvPr>
        </p:nvSpPr>
        <p:spPr>
          <a:xfrm>
            <a:off x="3767212" y="1200309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52"/>
          </p:nvPr>
        </p:nvSpPr>
        <p:spPr>
          <a:xfrm>
            <a:off x="6119758" y="2412620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Content Placeholder 40"/>
          <p:cNvSpPr>
            <a:spLocks noGrp="1"/>
          </p:cNvSpPr>
          <p:nvPr>
            <p:ph sz="quarter" idx="53"/>
          </p:nvPr>
        </p:nvSpPr>
        <p:spPr>
          <a:xfrm>
            <a:off x="6479758" y="1200309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54"/>
          </p:nvPr>
        </p:nvSpPr>
        <p:spPr>
          <a:xfrm>
            <a:off x="8832304" y="2412620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Content Placeholder 40"/>
          <p:cNvSpPr>
            <a:spLocks noGrp="1"/>
          </p:cNvSpPr>
          <p:nvPr>
            <p:ph sz="quarter" idx="55"/>
          </p:nvPr>
        </p:nvSpPr>
        <p:spPr>
          <a:xfrm>
            <a:off x="9192304" y="1200309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-1" y="4741128"/>
            <a:ext cx="12204000" cy="1280160"/>
          </a:xfrm>
          <a:prstGeom prst="rect">
            <a:avLst/>
          </a:prstGeom>
          <a:solidFill>
            <a:srgbClr val="F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56"/>
          </p:nvPr>
        </p:nvSpPr>
        <p:spPr>
          <a:xfrm>
            <a:off x="694666" y="4903291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Content Placeholder 40"/>
          <p:cNvSpPr>
            <a:spLocks noGrp="1"/>
          </p:cNvSpPr>
          <p:nvPr>
            <p:ph sz="quarter" idx="57"/>
          </p:nvPr>
        </p:nvSpPr>
        <p:spPr>
          <a:xfrm>
            <a:off x="1054666" y="3690980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58"/>
          </p:nvPr>
        </p:nvSpPr>
        <p:spPr>
          <a:xfrm>
            <a:off x="3407212" y="4903291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Content Placeholder 40"/>
          <p:cNvSpPr>
            <a:spLocks noGrp="1"/>
          </p:cNvSpPr>
          <p:nvPr>
            <p:ph sz="quarter" idx="59"/>
          </p:nvPr>
        </p:nvSpPr>
        <p:spPr>
          <a:xfrm>
            <a:off x="3767212" y="3690980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60"/>
          </p:nvPr>
        </p:nvSpPr>
        <p:spPr>
          <a:xfrm>
            <a:off x="6119758" y="4903291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Content Placeholder 40"/>
          <p:cNvSpPr>
            <a:spLocks noGrp="1"/>
          </p:cNvSpPr>
          <p:nvPr>
            <p:ph sz="quarter" idx="61"/>
          </p:nvPr>
        </p:nvSpPr>
        <p:spPr>
          <a:xfrm>
            <a:off x="6479758" y="3690980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62"/>
          </p:nvPr>
        </p:nvSpPr>
        <p:spPr>
          <a:xfrm>
            <a:off x="8832304" y="4903291"/>
            <a:ext cx="2520000" cy="1023207"/>
          </a:xfrm>
        </p:spPr>
        <p:txBody>
          <a:bodyPr lIns="0" rIns="90000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Content Placeholder 40"/>
          <p:cNvSpPr>
            <a:spLocks noGrp="1"/>
          </p:cNvSpPr>
          <p:nvPr>
            <p:ph sz="quarter" idx="63"/>
          </p:nvPr>
        </p:nvSpPr>
        <p:spPr>
          <a:xfrm>
            <a:off x="9192304" y="3690980"/>
            <a:ext cx="1800000" cy="900000"/>
          </a:xfrm>
        </p:spPr>
        <p:txBody>
          <a:bodyPr/>
          <a:lstStyle/>
          <a:p>
            <a:pPr marL="239965" marR="0" lvl="0" indent="-239965" algn="l" defTabSz="91426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63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38036E-3987-470B-909B-245CA7D79AB3}"/>
              </a:ext>
            </a:extLst>
          </p:cNvPr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989000"/>
            <a:ext cx="10980000" cy="2880000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1029000"/>
            <a:ext cx="10980000" cy="95796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D8BEAE-9451-4888-9497-DF39C6564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3DD7A987-BBB8-46C0-A586-704ADD03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noFill/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81F838F-FF95-433A-9E48-97A6CEB1A1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24000" y="6432000"/>
            <a:ext cx="672000" cy="216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7237" y="4869000"/>
            <a:ext cx="10979925" cy="899975"/>
          </a:xfr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NAME OR AUTHOR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428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9193390" y="4472383"/>
            <a:ext cx="2998609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6159386" y="4472383"/>
            <a:ext cx="2916000" cy="1800000"/>
          </a:xfrm>
          <a:prstGeom prst="rect">
            <a:avLst/>
          </a:prstGeom>
          <a:solidFill>
            <a:srgbClr val="F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3130972" y="4472383"/>
            <a:ext cx="2910410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0" y="4472383"/>
            <a:ext cx="3024000" cy="1800000"/>
          </a:xfrm>
          <a:prstGeom prst="rect">
            <a:avLst/>
          </a:prstGeom>
          <a:solidFill>
            <a:srgbClr val="F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9198589" y="1787049"/>
            <a:ext cx="3024000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6159385" y="1787049"/>
            <a:ext cx="2916000" cy="1800000"/>
          </a:xfrm>
          <a:prstGeom prst="rect">
            <a:avLst/>
          </a:prstGeom>
          <a:solidFill>
            <a:srgbClr val="F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3130971" y="1787049"/>
            <a:ext cx="2916000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2A2131-AE04-4029-8191-F589170E0676}"/>
              </a:ext>
            </a:extLst>
          </p:cNvPr>
          <p:cNvSpPr/>
          <p:nvPr userDrawn="1"/>
        </p:nvSpPr>
        <p:spPr>
          <a:xfrm>
            <a:off x="0" y="1787049"/>
            <a:ext cx="3024000" cy="1800000"/>
          </a:xfrm>
          <a:prstGeom prst="rect">
            <a:avLst/>
          </a:prstGeom>
          <a:solidFill>
            <a:srgbClr val="F4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D7142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C9-9E1B-4675-BDE3-9713FF0C98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E078CCF-94E2-4A18-9CF2-F2FA3F69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360000"/>
            <a:ext cx="10980000" cy="690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91"/>
          </p:nvPr>
        </p:nvSpPr>
        <p:spPr>
          <a:xfrm>
            <a:off x="9383826" y="4531376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92"/>
          </p:nvPr>
        </p:nvSpPr>
        <p:spPr>
          <a:xfrm>
            <a:off x="9382305" y="5227266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95"/>
          </p:nvPr>
        </p:nvSpPr>
        <p:spPr>
          <a:xfrm>
            <a:off x="9833826" y="1120951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5" name="Picture Placeholder 8"/>
          <p:cNvSpPr>
            <a:spLocks noGrp="1"/>
          </p:cNvSpPr>
          <p:nvPr>
            <p:ph type="pic" sz="quarter" idx="96"/>
          </p:nvPr>
        </p:nvSpPr>
        <p:spPr>
          <a:xfrm>
            <a:off x="781630" y="3810447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6" name="Picture Placeholder 8"/>
          <p:cNvSpPr>
            <a:spLocks noGrp="1"/>
          </p:cNvSpPr>
          <p:nvPr>
            <p:ph type="pic" sz="quarter" idx="97"/>
          </p:nvPr>
        </p:nvSpPr>
        <p:spPr>
          <a:xfrm>
            <a:off x="3765166" y="3807599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7" name="Picture Placeholder 8"/>
          <p:cNvSpPr>
            <a:spLocks noGrp="1"/>
          </p:cNvSpPr>
          <p:nvPr>
            <p:ph type="pic" sz="quarter" idx="98"/>
          </p:nvPr>
        </p:nvSpPr>
        <p:spPr>
          <a:xfrm>
            <a:off x="6801462" y="3807599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8" name="Picture Placeholder 8"/>
          <p:cNvSpPr>
            <a:spLocks noGrp="1"/>
          </p:cNvSpPr>
          <p:nvPr>
            <p:ph type="pic" sz="quarter" idx="99"/>
          </p:nvPr>
        </p:nvSpPr>
        <p:spPr>
          <a:xfrm>
            <a:off x="9833826" y="3804751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9" name="Picture Placeholder 8"/>
          <p:cNvSpPr>
            <a:spLocks noGrp="1"/>
          </p:cNvSpPr>
          <p:nvPr>
            <p:ph type="pic" sz="quarter" idx="100"/>
          </p:nvPr>
        </p:nvSpPr>
        <p:spPr>
          <a:xfrm>
            <a:off x="6801462" y="1120951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9" name="Picture Placeholder 8"/>
          <p:cNvSpPr>
            <a:spLocks noGrp="1"/>
          </p:cNvSpPr>
          <p:nvPr>
            <p:ph type="pic" sz="quarter" idx="101"/>
          </p:nvPr>
        </p:nvSpPr>
        <p:spPr>
          <a:xfrm>
            <a:off x="3765166" y="1113949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80" name="Picture Placeholder 8"/>
          <p:cNvSpPr>
            <a:spLocks noGrp="1"/>
          </p:cNvSpPr>
          <p:nvPr>
            <p:ph type="pic" sz="quarter" idx="102"/>
          </p:nvPr>
        </p:nvSpPr>
        <p:spPr>
          <a:xfrm>
            <a:off x="781630" y="1113949"/>
            <a:ext cx="1620000" cy="576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103"/>
          </p:nvPr>
        </p:nvSpPr>
        <p:spPr>
          <a:xfrm>
            <a:off x="9382305" y="5740503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04"/>
          </p:nvPr>
        </p:nvSpPr>
        <p:spPr>
          <a:xfrm>
            <a:off x="9382305" y="5961105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05"/>
          </p:nvPr>
        </p:nvSpPr>
        <p:spPr>
          <a:xfrm>
            <a:off x="6351462" y="4531376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06"/>
          </p:nvPr>
        </p:nvSpPr>
        <p:spPr>
          <a:xfrm>
            <a:off x="6351462" y="5227266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07"/>
          </p:nvPr>
        </p:nvSpPr>
        <p:spPr>
          <a:xfrm>
            <a:off x="6351462" y="5740503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108"/>
          </p:nvPr>
        </p:nvSpPr>
        <p:spPr>
          <a:xfrm>
            <a:off x="6351462" y="5961105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109"/>
          </p:nvPr>
        </p:nvSpPr>
        <p:spPr>
          <a:xfrm>
            <a:off x="3315166" y="4531376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110"/>
          </p:nvPr>
        </p:nvSpPr>
        <p:spPr>
          <a:xfrm>
            <a:off x="3315166" y="5227266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11"/>
          </p:nvPr>
        </p:nvSpPr>
        <p:spPr>
          <a:xfrm>
            <a:off x="3315166" y="5740503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12"/>
          </p:nvPr>
        </p:nvSpPr>
        <p:spPr>
          <a:xfrm>
            <a:off x="3315166" y="5961105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6"/>
          <p:cNvSpPr>
            <a:spLocks noGrp="1"/>
          </p:cNvSpPr>
          <p:nvPr>
            <p:ph type="body" sz="quarter" idx="113"/>
          </p:nvPr>
        </p:nvSpPr>
        <p:spPr>
          <a:xfrm>
            <a:off x="331630" y="4537424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6"/>
          <p:cNvSpPr>
            <a:spLocks noGrp="1"/>
          </p:cNvSpPr>
          <p:nvPr>
            <p:ph type="body" sz="quarter" idx="114"/>
          </p:nvPr>
        </p:nvSpPr>
        <p:spPr>
          <a:xfrm>
            <a:off x="331630" y="5233314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115"/>
          </p:nvPr>
        </p:nvSpPr>
        <p:spPr>
          <a:xfrm>
            <a:off x="331630" y="5740503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116"/>
          </p:nvPr>
        </p:nvSpPr>
        <p:spPr>
          <a:xfrm>
            <a:off x="331630" y="5961105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117"/>
          </p:nvPr>
        </p:nvSpPr>
        <p:spPr>
          <a:xfrm>
            <a:off x="331630" y="1865671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118"/>
          </p:nvPr>
        </p:nvSpPr>
        <p:spPr>
          <a:xfrm>
            <a:off x="331630" y="2561561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119"/>
          </p:nvPr>
        </p:nvSpPr>
        <p:spPr>
          <a:xfrm>
            <a:off x="331630" y="3066252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sz="quarter" idx="120"/>
          </p:nvPr>
        </p:nvSpPr>
        <p:spPr>
          <a:xfrm>
            <a:off x="331630" y="3296354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121"/>
          </p:nvPr>
        </p:nvSpPr>
        <p:spPr>
          <a:xfrm>
            <a:off x="3315166" y="1869119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"/>
          <p:cNvSpPr>
            <a:spLocks noGrp="1"/>
          </p:cNvSpPr>
          <p:nvPr>
            <p:ph type="body" sz="quarter" idx="122"/>
          </p:nvPr>
        </p:nvSpPr>
        <p:spPr>
          <a:xfrm>
            <a:off x="3315166" y="2565009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/>
          <p:cNvSpPr>
            <a:spLocks noGrp="1"/>
          </p:cNvSpPr>
          <p:nvPr>
            <p:ph type="body" sz="quarter" idx="123"/>
          </p:nvPr>
        </p:nvSpPr>
        <p:spPr>
          <a:xfrm>
            <a:off x="3315166" y="3066252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6"/>
          <p:cNvSpPr>
            <a:spLocks noGrp="1"/>
          </p:cNvSpPr>
          <p:nvPr>
            <p:ph type="body" sz="quarter" idx="124"/>
          </p:nvPr>
        </p:nvSpPr>
        <p:spPr>
          <a:xfrm>
            <a:off x="3315166" y="3296354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6"/>
          <p:cNvSpPr>
            <a:spLocks noGrp="1"/>
          </p:cNvSpPr>
          <p:nvPr>
            <p:ph type="body" sz="quarter" idx="125"/>
          </p:nvPr>
        </p:nvSpPr>
        <p:spPr>
          <a:xfrm>
            <a:off x="6351462" y="1872673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6"/>
          <p:cNvSpPr>
            <a:spLocks noGrp="1"/>
          </p:cNvSpPr>
          <p:nvPr>
            <p:ph type="body" sz="quarter" idx="126"/>
          </p:nvPr>
        </p:nvSpPr>
        <p:spPr>
          <a:xfrm>
            <a:off x="6351462" y="2568563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6"/>
          <p:cNvSpPr>
            <a:spLocks noGrp="1"/>
          </p:cNvSpPr>
          <p:nvPr>
            <p:ph type="body" sz="quarter" idx="127"/>
          </p:nvPr>
        </p:nvSpPr>
        <p:spPr>
          <a:xfrm>
            <a:off x="6351462" y="3066252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6"/>
          <p:cNvSpPr>
            <a:spLocks noGrp="1"/>
          </p:cNvSpPr>
          <p:nvPr>
            <p:ph type="body" sz="quarter" idx="128"/>
          </p:nvPr>
        </p:nvSpPr>
        <p:spPr>
          <a:xfrm>
            <a:off x="6351462" y="3296354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6"/>
          <p:cNvSpPr>
            <a:spLocks noGrp="1"/>
          </p:cNvSpPr>
          <p:nvPr>
            <p:ph type="body" sz="quarter" idx="129"/>
          </p:nvPr>
        </p:nvSpPr>
        <p:spPr>
          <a:xfrm>
            <a:off x="9383826" y="1865671"/>
            <a:ext cx="2520000" cy="679060"/>
          </a:xfrm>
        </p:spPr>
        <p:txBody>
          <a:bodyPr lIns="0" rIns="90000" anchor="t"/>
          <a:lstStyle>
            <a:lvl1pPr marL="0" indent="0" algn="ctr">
              <a:buNone/>
              <a:defRPr sz="10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6"/>
          <p:cNvSpPr>
            <a:spLocks noGrp="1"/>
          </p:cNvSpPr>
          <p:nvPr>
            <p:ph type="body" sz="quarter" idx="130"/>
          </p:nvPr>
        </p:nvSpPr>
        <p:spPr>
          <a:xfrm>
            <a:off x="9385347" y="2561561"/>
            <a:ext cx="2520000" cy="498429"/>
          </a:xfrm>
        </p:spPr>
        <p:txBody>
          <a:bodyPr lIns="0" rIns="90000" anchor="t"/>
          <a:lstStyle>
            <a:lvl1pPr marL="0" indent="0" algn="ctr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6"/>
          <p:cNvSpPr>
            <a:spLocks noGrp="1"/>
          </p:cNvSpPr>
          <p:nvPr>
            <p:ph type="body" sz="quarter" idx="131"/>
          </p:nvPr>
        </p:nvSpPr>
        <p:spPr>
          <a:xfrm>
            <a:off x="9385347" y="3066252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6"/>
          <p:cNvSpPr>
            <a:spLocks noGrp="1"/>
          </p:cNvSpPr>
          <p:nvPr>
            <p:ph type="body" sz="quarter" idx="132"/>
          </p:nvPr>
        </p:nvSpPr>
        <p:spPr>
          <a:xfrm>
            <a:off x="9385347" y="3296354"/>
            <a:ext cx="2520000" cy="206912"/>
          </a:xfrm>
        </p:spPr>
        <p:txBody>
          <a:bodyPr lIns="0" rIns="90000" anchor="t"/>
          <a:lstStyle>
            <a:lvl1pPr marL="0" indent="0" algn="ctr">
              <a:buNone/>
              <a:defRPr sz="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9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A040A-CD72-4018-B074-870A6A8B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4002" y="6432000"/>
            <a:ext cx="2304000" cy="216000"/>
          </a:xfrm>
        </p:spPr>
        <p:txBody>
          <a:bodyPr/>
          <a:lstStyle>
            <a:lvl1pPr algn="ctr">
              <a:defRPr>
                <a:noFill/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0A4CF-2C64-4E53-91C1-4274183D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2944-009A-4ED8-BC93-891E3D07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B788AC9-9E1B-4675-BDE3-9713FF0C98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3BFEF-7401-4ADE-8B5E-3A4A5BB5F2FC}"/>
              </a:ext>
            </a:extLst>
          </p:cNvPr>
          <p:cNvSpPr txBox="1"/>
          <p:nvPr/>
        </p:nvSpPr>
        <p:spPr>
          <a:xfrm>
            <a:off x="2365793" y="5443139"/>
            <a:ext cx="7506479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sv-SE" sz="1600" dirty="0">
                <a:solidFill>
                  <a:srgbClr val="5F5F5F"/>
                </a:solidFill>
              </a:rPr>
              <a:t>BORENIUS ATTORNEYS LTD, </a:t>
            </a:r>
            <a:r>
              <a:rPr lang="en-GB" sz="1600" noProof="0" dirty="0">
                <a:solidFill>
                  <a:srgbClr val="5F5F5F"/>
                </a:solidFill>
              </a:rPr>
              <a:t>Eteläesplanadi</a:t>
            </a:r>
            <a:r>
              <a:rPr lang="sv-SE" sz="1600" dirty="0">
                <a:solidFill>
                  <a:srgbClr val="5F5F5F"/>
                </a:solidFill>
              </a:rPr>
              <a:t> 2, FI-00130 HELSINKI, FINLAND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A1945-BE86-4D45-87BA-D85F07D7AF89}"/>
              </a:ext>
            </a:extLst>
          </p:cNvPr>
          <p:cNvSpPr txBox="1"/>
          <p:nvPr/>
        </p:nvSpPr>
        <p:spPr>
          <a:xfrm>
            <a:off x="2356828" y="5754742"/>
            <a:ext cx="6158417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sv-SE" sz="1600" dirty="0">
                <a:solidFill>
                  <a:srgbClr val="5F5F5F"/>
                </a:solidFill>
              </a:rPr>
              <a:t>Office: +358 20 713 33   info@borenius.com   www.borenius.com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668" y="5821567"/>
            <a:ext cx="254000" cy="25400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51" y="5821567"/>
            <a:ext cx="254000" cy="254000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3" y="5821567"/>
            <a:ext cx="254000" cy="254000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585" y="5821567"/>
            <a:ext cx="254000" cy="254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35B4F1B-8DD0-44B7-88CA-2B609CA47FA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3578" y="332656"/>
            <a:ext cx="5204843" cy="52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18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one per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38036E-3987-470B-909B-245CA7D79AB3}"/>
              </a:ext>
            </a:extLst>
          </p:cNvPr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2704" y="1989000"/>
            <a:ext cx="6209295" cy="2880000"/>
          </a:xfrm>
        </p:spPr>
        <p:txBody>
          <a:bodyPr anchor="ctr">
            <a:noAutofit/>
          </a:bodyPr>
          <a:lstStyle>
            <a:lvl1pPr algn="l">
              <a:defRPr sz="4000" cap="all" normalizeH="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2704" y="1029000"/>
            <a:ext cx="6209295" cy="95796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normalizeH="0" baseline="0">
                <a:solidFill>
                  <a:schemeClr val="bg1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D8BEAE-9451-4888-9497-DF39C6564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A4D651-A086-4D2B-9F8C-26C3A352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8300" y="6432000"/>
            <a:ext cx="2304000" cy="216000"/>
          </a:xfrm>
        </p:spPr>
        <p:txBody>
          <a:bodyPr/>
          <a:lstStyle>
            <a:lvl1pPr algn="ctr">
              <a:defRPr>
                <a:noFill/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C2C9A9-382A-473B-BFF4-ABCB0723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B788AC9-9E1B-4675-BDE3-9713FF0C98D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2036" y="3575122"/>
            <a:ext cx="4598633" cy="2585323"/>
          </a:xfrm>
          <a:prstGeom prst="rect">
            <a:avLst/>
          </a:prstGeom>
          <a:solidFill>
            <a:srgbClr val="646464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5"/>
                </a:solidFill>
              </a:rPr>
              <a:t>This is a sample slide. It only takes a few easy steps to make your own</a:t>
            </a:r>
            <a:r>
              <a:rPr lang="fi-FI" sz="1800" b="1" baseline="0" dirty="0">
                <a:solidFill>
                  <a:schemeClr val="accent5"/>
                </a:solidFill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en-US" sz="1400" b="0" dirty="0">
                <a:solidFill>
                  <a:schemeClr val="bg1"/>
                </a:solidFill>
              </a:rPr>
              <a:t>choose the previous slide 6 (or click the ribbon and select New Slide &gt; Title Slide 3 Color)</a:t>
            </a:r>
          </a:p>
          <a:p>
            <a:pPr marL="285750" indent="-285750" algn="l">
              <a:buFontTx/>
              <a:buChar char="-"/>
            </a:pPr>
            <a:r>
              <a:rPr lang="en-US" sz="1400" b="0" dirty="0">
                <a:solidFill>
                  <a:schemeClr val="bg1"/>
                </a:solidFill>
              </a:rPr>
              <a:t>hover your mouse over the photo, click the right mouse button and select </a:t>
            </a:r>
            <a:r>
              <a:rPr lang="en-US" sz="1400" b="1" dirty="0">
                <a:solidFill>
                  <a:schemeClr val="accent5"/>
                </a:solidFill>
              </a:rPr>
              <a:t>Format Background</a:t>
            </a:r>
          </a:p>
          <a:p>
            <a:pPr marL="285750" indent="-285750" algn="l">
              <a:buFontTx/>
              <a:buChar char="-"/>
            </a:pPr>
            <a:r>
              <a:rPr lang="en-US" sz="1400" b="0" dirty="0">
                <a:solidFill>
                  <a:schemeClr val="bg1"/>
                </a:solidFill>
              </a:rPr>
              <a:t>select </a:t>
            </a:r>
            <a:r>
              <a:rPr lang="en-US" sz="1400" b="1" dirty="0">
                <a:solidFill>
                  <a:schemeClr val="accent5"/>
                </a:solidFill>
              </a:rPr>
              <a:t>Picture or texture fill &gt; File </a:t>
            </a:r>
            <a:r>
              <a:rPr lang="en-US" sz="1400" b="0" dirty="0">
                <a:solidFill>
                  <a:schemeClr val="bg1"/>
                </a:solidFill>
              </a:rPr>
              <a:t>in the menu that will open on the right side of the screen and open the H drive to select the photo you want (H:\PowerPoint Photos\Contact Information 2160x1200)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82704" y="4869000"/>
            <a:ext cx="6209294" cy="899975"/>
          </a:xfrm>
        </p:spPr>
        <p:txBody>
          <a:bodyPr/>
          <a:lstStyle>
            <a:lvl1pPr marL="0" indent="0" algn="l">
              <a:buNone/>
              <a:defRPr sz="1800" cap="all" normalizeH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NAME OR AUTHOR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014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38036E-3987-470B-909B-245CA7D79AB3}"/>
              </a:ext>
            </a:extLst>
          </p:cNvPr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746" y="1989000"/>
            <a:ext cx="6212132" cy="2880000"/>
          </a:xfrm>
        </p:spPr>
        <p:txBody>
          <a:bodyPr anchor="ctr">
            <a:no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8746" y="1029000"/>
            <a:ext cx="6212132" cy="957960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D8BEAE-9451-4888-9497-DF39C6564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3DD7A987-BBB8-46C0-A586-704ADD03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4000" y="6432000"/>
            <a:ext cx="2304000" cy="216000"/>
          </a:xfrm>
        </p:spPr>
        <p:txBody>
          <a:bodyPr/>
          <a:lstStyle>
            <a:lvl1pPr algn="ctr">
              <a:defRPr>
                <a:noFill/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81F838F-FF95-433A-9E48-97A6CEB1A1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24000" y="6432000"/>
            <a:ext cx="672000" cy="216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388746" y="4869000"/>
            <a:ext cx="6212132" cy="899975"/>
          </a:xfrm>
        </p:spPr>
        <p:txBody>
          <a:bodyPr/>
          <a:lstStyle>
            <a:lvl1pPr marL="0" indent="0" algn="l">
              <a:buNone/>
              <a:defRPr sz="18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NAME OR AUTHOR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537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49999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06B241-243B-47ED-9D70-B62CEADA0238}"/>
              </a:ext>
            </a:extLst>
          </p:cNvPr>
          <p:cNvCxnSpPr>
            <a:cxnSpLocks/>
          </p:cNvCxnSpPr>
          <p:nvPr userDrawn="1"/>
        </p:nvCxnSpPr>
        <p:spPr>
          <a:xfrm>
            <a:off x="624000" y="1888330"/>
            <a:ext cx="10820252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778AF2-B64C-47BC-8D39-841BBB4765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998" y="1427679"/>
            <a:ext cx="10980000" cy="44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Table of 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724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0000" y="6432000"/>
            <a:ext cx="2304000" cy="21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3B83DC-9943-485F-A74A-12402D956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" y="924476"/>
            <a:ext cx="10980000" cy="3059388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i="1"/>
            </a:lvl1pPr>
            <a:lvl2pPr marL="2399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85FC63-29E2-4841-84FB-C0894222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629675"/>
            <a:ext cx="10980000" cy="996315"/>
          </a:xfrm>
        </p:spPr>
        <p:txBody>
          <a:bodyPr>
            <a:noAutofit/>
          </a:bodyPr>
          <a:lstStyle>
            <a:lvl1pPr algn="r">
              <a:defRPr sz="1800" b="0"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5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0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BCA5E7-B9A5-4E76-8F25-3AAB60D58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3B83DC-9943-485F-A74A-12402D956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" y="924476"/>
            <a:ext cx="10980000" cy="3059388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i="1">
                <a:solidFill>
                  <a:schemeClr val="bg2"/>
                </a:solidFill>
              </a:defRPr>
            </a:lvl1pPr>
            <a:lvl2pPr marL="2399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85FC63-29E2-4841-84FB-C0894222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629675"/>
            <a:ext cx="10980000" cy="996315"/>
          </a:xfrm>
        </p:spPr>
        <p:txBody>
          <a:bodyPr>
            <a:noAutofit/>
          </a:bodyPr>
          <a:lstStyle>
            <a:lvl1pPr algn="r"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8434FA22-3C0D-49A6-A65A-5C7A6636C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3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0000" y="6432000"/>
            <a:ext cx="2304000" cy="2160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BCA5E7-B9A5-4E76-8F25-3AAB60D588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3B83DC-9943-485F-A74A-12402D9569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000" y="924476"/>
            <a:ext cx="10980000" cy="3059388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3600" i="1">
                <a:solidFill>
                  <a:schemeClr val="bg2"/>
                </a:solidFill>
              </a:defRPr>
            </a:lvl1pPr>
            <a:lvl2pPr marL="2399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785FC63-29E2-4841-84FB-C0894222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4629675"/>
            <a:ext cx="10980000" cy="996315"/>
          </a:xfrm>
        </p:spPr>
        <p:txBody>
          <a:bodyPr>
            <a:noAutofit/>
          </a:bodyPr>
          <a:lstStyle>
            <a:lvl1pPr algn="r">
              <a:defRPr sz="18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8434FA22-3C0D-49A6-A65A-5C7A6636C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116000" y="6444000"/>
            <a:ext cx="1440000" cy="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999" y="360000"/>
            <a:ext cx="10980000" cy="9963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47999"/>
            <a:ext cx="10980000" cy="464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4000" y="6432000"/>
            <a:ext cx="2304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6000" y="6432000"/>
            <a:ext cx="35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000" y="6432000"/>
            <a:ext cx="672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A5E7-B9A5-4E76-8F25-3AAB60D5887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7D0E5D-2D2C-4D72-A948-74EFEF8AD0EE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116000" y="6444000"/>
            <a:ext cx="1440000" cy="156000"/>
          </a:xfrm>
          <a:prstGeom prst="rect">
            <a:avLst/>
          </a:prstGeom>
        </p:spPr>
      </p:pic>
      <p:sp>
        <p:nvSpPr>
          <p:cNvPr id="8" name="TextBox 7" title="BoreniusDocIdTag">
            <a:extLst>
              <a:ext uri="{FF2B5EF4-FFF2-40B4-BE49-F238E27FC236}">
                <a16:creationId xmlns:a16="http://schemas.microsoft.com/office/drawing/2014/main" id="{1326F148-912E-4BE2-B233-162850AA0C37}"/>
              </a:ext>
            </a:extLst>
          </p:cNvPr>
          <p:cNvSpPr txBox="1"/>
          <p:nvPr userDrawn="1"/>
        </p:nvSpPr>
        <p:spPr>
          <a:xfrm>
            <a:off x="0" y="4572000"/>
            <a:ext cx="292388" cy="634148"/>
          </a:xfrm>
          <a:prstGeom prst="rect">
            <a:avLst/>
          </a:prstGeom>
          <a:noFill/>
          <a:ln w="19050">
            <a:noFill/>
          </a:ln>
        </p:spPr>
        <p:txBody>
          <a:bodyPr vert="mongolianVert" wrap="none" rtlCol="0">
            <a:spAutoFit/>
          </a:bodyPr>
          <a:lstStyle/>
          <a:p>
            <a:pPr algn="l"/>
            <a:r>
              <a:rPr lang="fi-FI" sz="700">
                <a:solidFill>
                  <a:srgbClr val="5F5F5F"/>
                </a:solidFill>
                <a:latin typeface="Arial" panose="020B0604020202020204" pitchFamily="34" charset="0"/>
              </a:rPr>
              <a:t>#16412355v1</a:t>
            </a:r>
            <a:endParaRPr lang="fi-FI" sz="700"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0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5" r:id="rId4"/>
    <p:sldLayoutId id="2147483863" r:id="rId5"/>
    <p:sldLayoutId id="2147483873" r:id="rId6"/>
    <p:sldLayoutId id="2147483757" r:id="rId7"/>
    <p:sldLayoutId id="2147483866" r:id="rId8"/>
    <p:sldLayoutId id="2147483867" r:id="rId9"/>
    <p:sldLayoutId id="2147483758" r:id="rId10"/>
    <p:sldLayoutId id="2147483759" r:id="rId11"/>
    <p:sldLayoutId id="2147483864" r:id="rId12"/>
    <p:sldLayoutId id="2147483865" r:id="rId13"/>
    <p:sldLayoutId id="2147483761" r:id="rId14"/>
    <p:sldLayoutId id="2147483762" r:id="rId15"/>
    <p:sldLayoutId id="2147483763" r:id="rId16"/>
    <p:sldLayoutId id="2147483764" r:id="rId17"/>
    <p:sldLayoutId id="2147483822" r:id="rId18"/>
    <p:sldLayoutId id="2147483858" r:id="rId19"/>
    <p:sldLayoutId id="2147483859" r:id="rId20"/>
    <p:sldLayoutId id="2147483765" r:id="rId21"/>
    <p:sldLayoutId id="2147483766" r:id="rId22"/>
    <p:sldLayoutId id="2147483877" r:id="rId23"/>
    <p:sldLayoutId id="2147483879" r:id="rId24"/>
    <p:sldLayoutId id="2147483905" r:id="rId25"/>
    <p:sldLayoutId id="2147483906" r:id="rId26"/>
    <p:sldLayoutId id="2147483907" r:id="rId27"/>
    <p:sldLayoutId id="214748381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5" r:id="rId34"/>
    <p:sldLayoutId id="2147483777" r:id="rId35"/>
    <p:sldLayoutId id="2147483778" r:id="rId36"/>
    <p:sldLayoutId id="2147483810" r:id="rId37"/>
    <p:sldLayoutId id="2147483820" r:id="rId38"/>
    <p:sldLayoutId id="2147483816" r:id="rId39"/>
    <p:sldLayoutId id="2147483857" r:id="rId40"/>
    <p:sldLayoutId id="2147483910" r:id="rId41"/>
    <p:sldLayoutId id="2147483821" r:id="rId42"/>
  </p:sldLayoutIdLst>
  <p:hf hdr="0"/>
  <p:txStyles>
    <p:titleStyle>
      <a:lvl1pPr algn="l" defTabSz="914264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65" indent="-239965" algn="l" defTabSz="914264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1pPr>
      <a:lvl2pPr marL="541338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2pPr>
      <a:lvl3pPr marL="896938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3pPr>
      <a:lvl4pPr marL="1252538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4pPr>
      <a:lvl5pPr marL="1616075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>
          <a:tab pos="1527175" algn="l"/>
        </a:tabLst>
        <a:defRPr sz="1800" kern="1200">
          <a:solidFill>
            <a:srgbClr val="5F5F5F"/>
          </a:solidFill>
          <a:latin typeface="+mn-lt"/>
          <a:ea typeface="+mn-ea"/>
          <a:cs typeface="+mn-cs"/>
        </a:defRPr>
      </a:lvl5pPr>
      <a:lvl6pPr marL="1970088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6pPr>
      <a:lvl7pPr marL="2335213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7pPr>
      <a:lvl8pPr marL="2689225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8pPr>
      <a:lvl9pPr marL="3054350" indent="-239713" algn="l" defTabSz="914264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>
          <a:tab pos="2955925" algn="l"/>
        </a:tabLst>
        <a:defRPr sz="1800" kern="120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9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979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pos="7296">
          <p15:clr>
            <a:srgbClr val="F26B43"/>
          </p15:clr>
        </p15:guide>
        <p15:guide id="7" pos="378">
          <p15:clr>
            <a:srgbClr val="F26B43"/>
          </p15:clr>
        </p15:guide>
        <p15:guide id="8" orient="horz" pos="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5B57E-F677-4744-A15A-64731BAD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362C-786B-4B1C-B86D-B21C1AB8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04208-9D75-4BB1-B01C-8054103F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5A1-5A70-48A4-807F-5AA1CEEEF3A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882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90828DA-7EDB-4139-A39E-31FB9CE1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3) </a:t>
            </a:r>
            <a:r>
              <a:rPr lang="fi-FI" dirty="0" err="1"/>
              <a:t>Climate</a:t>
            </a:r>
            <a:r>
              <a:rPr lang="fi-FI" dirty="0"/>
              <a:t> </a:t>
            </a:r>
            <a:r>
              <a:rPr lang="fi-FI" dirty="0" err="1"/>
              <a:t>change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0C9615-7CF2-4B1E-AA23-1A29AE51D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to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solution</a:t>
            </a:r>
            <a:r>
              <a:rPr lang="fi-FI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63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19D593-7EB0-47BD-975A-9D699A6E7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724"/>
            <a:ext cx="12192000" cy="12192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487B2A0-BA7A-4E4D-9E1F-72FF565A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CaRBON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footprint</a:t>
            </a: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4083AB-768E-45CD-87FD-48A836F61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Being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someone’s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footprint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</a:p>
          <a:p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dimension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mining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industry</a:t>
            </a:r>
            <a:r>
              <a:rPr lang="fi-F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17/05/2022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A5E7-B9A5-4E76-8F25-3AAB60D5887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1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5) </a:t>
            </a:r>
            <a:r>
              <a:rPr lang="fi-FI" dirty="0" err="1"/>
              <a:t>Hydrogen</a:t>
            </a:r>
            <a:r>
              <a:rPr lang="fi-FI" dirty="0"/>
              <a:t> </a:t>
            </a:r>
            <a:r>
              <a:rPr lang="fi-FI" dirty="0" err="1"/>
              <a:t>economy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Revolutionizing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</a:t>
            </a:r>
            <a:r>
              <a:rPr lang="fi-FI" dirty="0" err="1"/>
              <a:t>steel</a:t>
            </a:r>
            <a:r>
              <a:rPr lang="fi-FI" dirty="0"/>
              <a:t>, </a:t>
            </a:r>
            <a:r>
              <a:rPr lang="fi-FI" dirty="0" err="1"/>
              <a:t>chemicals</a:t>
            </a:r>
            <a:r>
              <a:rPr lang="fi-FI" dirty="0"/>
              <a:t>, </a:t>
            </a:r>
            <a:r>
              <a:rPr lang="fi-FI" dirty="0" err="1"/>
              <a:t>fuels</a:t>
            </a:r>
            <a:r>
              <a:rPr lang="fi-FI" dirty="0"/>
              <a:t> and </a:t>
            </a:r>
            <a:r>
              <a:rPr lang="fi-FI" dirty="0" err="1"/>
              <a:t>store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rgbClr val="00B050"/>
                </a:solidFill>
              </a:rPr>
              <a:t>Green</a:t>
            </a:r>
            <a:r>
              <a:rPr lang="fi-FI" dirty="0"/>
              <a:t>, </a:t>
            </a:r>
            <a:r>
              <a:rPr lang="fi-FI" dirty="0" err="1">
                <a:solidFill>
                  <a:srgbClr val="0070C0"/>
                </a:solidFill>
              </a:rPr>
              <a:t>blue</a:t>
            </a:r>
            <a:r>
              <a:rPr lang="fi-FI" dirty="0"/>
              <a:t> &amp; </a:t>
            </a:r>
            <a:r>
              <a:rPr lang="fi-FI" dirty="0" err="1">
                <a:solidFill>
                  <a:srgbClr val="00B0F0"/>
                </a:solidFill>
              </a:rPr>
              <a:t>turquoise</a:t>
            </a:r>
            <a:r>
              <a:rPr lang="fi-FI" dirty="0"/>
              <a:t> H</a:t>
            </a:r>
            <a:r>
              <a:rPr lang="fi-FI" baseline="-25000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93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487B2A0-BA7A-4E4D-9E1F-72FF565A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6) Mining </a:t>
            </a:r>
            <a:r>
              <a:rPr lang="fi-FI" dirty="0" err="1"/>
              <a:t>Dams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4083AB-768E-45CD-87FD-48A836F61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Brumadinho</a:t>
            </a:r>
            <a:r>
              <a:rPr lang="fi-FI" dirty="0"/>
              <a:t>: 7 </a:t>
            </a:r>
            <a:r>
              <a:rPr lang="fi-FI" dirty="0" err="1"/>
              <a:t>bn</a:t>
            </a:r>
            <a:r>
              <a:rPr lang="fi-FI" dirty="0"/>
              <a:t> USD </a:t>
            </a:r>
            <a:r>
              <a:rPr lang="fi-FI" dirty="0" err="1"/>
              <a:t>compensation</a:t>
            </a:r>
            <a:r>
              <a:rPr lang="fi-FI" dirty="0"/>
              <a:t> to </a:t>
            </a:r>
            <a:r>
              <a:rPr lang="fi-FI" dirty="0" err="1"/>
              <a:t>victims</a:t>
            </a:r>
            <a:endParaRPr lang="fi-FI" dirty="0"/>
          </a:p>
          <a:p>
            <a:r>
              <a:rPr lang="fi-FI" dirty="0"/>
              <a:t>Insurance </a:t>
            </a:r>
            <a:r>
              <a:rPr lang="fi-FI" dirty="0" err="1"/>
              <a:t>industry</a:t>
            </a:r>
            <a:r>
              <a:rPr lang="fi-FI" dirty="0"/>
              <a:t> </a:t>
            </a:r>
            <a:r>
              <a:rPr lang="fi-FI" dirty="0" err="1"/>
              <a:t>reducing</a:t>
            </a:r>
            <a:r>
              <a:rPr lang="fi-FI" dirty="0"/>
              <a:t> </a:t>
            </a:r>
            <a:r>
              <a:rPr lang="fi-FI" dirty="0" err="1"/>
              <a:t>exposure</a:t>
            </a:r>
            <a:r>
              <a:rPr lang="fi-FI" dirty="0"/>
              <a:t> to </a:t>
            </a:r>
            <a:r>
              <a:rPr lang="fi-FI" dirty="0" err="1"/>
              <a:t>mining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17/05/2022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A5E7-B9A5-4E76-8F25-3AAB60D5887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1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59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7) </a:t>
            </a:r>
            <a:r>
              <a:rPr lang="fi-FI" dirty="0" err="1"/>
              <a:t>Social</a:t>
            </a:r>
            <a:r>
              <a:rPr lang="fi-FI" dirty="0"/>
              <a:t> </a:t>
            </a:r>
            <a:r>
              <a:rPr lang="fi-FI" dirty="0" err="1"/>
              <a:t>acceptance</a:t>
            </a:r>
            <a:r>
              <a:rPr lang="fi-FI" dirty="0"/>
              <a:t> of </a:t>
            </a:r>
            <a:r>
              <a:rPr lang="fi-FI" dirty="0" err="1"/>
              <a:t>mining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people</a:t>
            </a:r>
            <a:r>
              <a:rPr lang="fi-FI" dirty="0"/>
              <a:t> </a:t>
            </a:r>
            <a:r>
              <a:rPr lang="fi-FI" dirty="0" err="1"/>
              <a:t>keep</a:t>
            </a:r>
            <a:r>
              <a:rPr lang="fi-FI" dirty="0"/>
              <a:t> </a:t>
            </a:r>
            <a:r>
              <a:rPr lang="fi-FI" dirty="0" err="1"/>
              <a:t>wanting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metals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mining</a:t>
            </a:r>
            <a:r>
              <a:rPr lang="fi-FI" dirty="0"/>
              <a:t>?</a:t>
            </a:r>
          </a:p>
          <a:p>
            <a:r>
              <a:rPr lang="fi-FI" dirty="0"/>
              <a:t>How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EV and </a:t>
            </a:r>
            <a:r>
              <a:rPr lang="fi-FI" dirty="0" err="1"/>
              <a:t>renewable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of </a:t>
            </a:r>
            <a:r>
              <a:rPr lang="fi-FI" dirty="0" err="1"/>
              <a:t>metals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met</a:t>
            </a:r>
            <a:r>
              <a:rPr lang="fi-FI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37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85F6D1-4476-4725-850C-512C81A6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8) The</a:t>
            </a:r>
            <a:r>
              <a:rPr lang="fi-FI" dirty="0"/>
              <a:t> </a:t>
            </a:r>
            <a:r>
              <a:rPr lang="fi-FI" dirty="0" err="1"/>
              <a:t>Biodiversity</a:t>
            </a:r>
            <a:r>
              <a:rPr lang="fi-FI" dirty="0"/>
              <a:t> </a:t>
            </a:r>
            <a:r>
              <a:rPr lang="fi-FI" dirty="0" err="1"/>
              <a:t>challenge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35D348-FEE7-423C-A362-81EF40329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No-net </a:t>
            </a:r>
            <a:r>
              <a:rPr lang="fi-FI" dirty="0" err="1"/>
              <a:t>loss</a:t>
            </a:r>
            <a:r>
              <a:rPr lang="fi-FI" dirty="0"/>
              <a:t>: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operating </a:t>
            </a:r>
            <a:r>
              <a:rPr lang="fi-FI" dirty="0" err="1"/>
              <a:t>models</a:t>
            </a:r>
            <a:r>
              <a:rPr lang="fi-FI" dirty="0"/>
              <a:t> look </a:t>
            </a:r>
            <a:r>
              <a:rPr lang="fi-FI" dirty="0" err="1"/>
              <a:t>like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requirement</a:t>
            </a:r>
            <a:r>
              <a:rPr lang="fi-FI" dirty="0"/>
              <a:t> for </a:t>
            </a:r>
            <a:r>
              <a:rPr lang="fi-FI" dirty="0" err="1"/>
              <a:t>projects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net </a:t>
            </a:r>
            <a:r>
              <a:rPr lang="fi-FI" dirty="0" err="1"/>
              <a:t>positive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biodiversity</a:t>
            </a:r>
            <a:r>
              <a:rPr lang="fi-FI" dirty="0"/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67EAC-18CD-4A10-9B5E-92A9515C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EE1E6-92DD-419F-BEE1-4F3DA76FD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54517-0FC5-4E40-8BA6-0B5A5EEB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EC1-447A-4801-9E35-CC08ADD6DF6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27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72B995-5519-42AC-93A3-4644463D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No net </a:t>
            </a:r>
            <a:r>
              <a:rPr lang="fi-FI" dirty="0" err="1"/>
              <a:t>Loss</a:t>
            </a:r>
            <a:r>
              <a:rPr lang="fi-FI" dirty="0"/>
              <a:t> (NNL) </a:t>
            </a:r>
            <a:r>
              <a:rPr lang="fi-FI" dirty="0" err="1"/>
              <a:t>vs</a:t>
            </a:r>
            <a:r>
              <a:rPr lang="fi-FI" dirty="0"/>
              <a:t> NET POSITIVE IMPACT (NPI)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86992-DCBC-4488-9032-2C509032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5A7B-DBEF-4738-9BCA-F9B5A498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7E17-24D9-4F7E-99E1-CDE77B23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16</a:t>
            </a:fld>
            <a:endParaRPr lang="en-GB" dirty="0"/>
          </a:p>
        </p:txBody>
      </p:sp>
      <p:pic>
        <p:nvPicPr>
          <p:cNvPr id="8" name="Picture 2" descr="Graph illustrating the quantified biodiversity baseline">
            <a:extLst>
              <a:ext uri="{FF2B5EF4-FFF2-40B4-BE49-F238E27FC236}">
                <a16:creationId xmlns:a16="http://schemas.microsoft.com/office/drawing/2014/main" id="{41AC4FA0-DE9B-48B1-A7D6-7EE6259A8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r="28619"/>
          <a:stretch/>
        </p:blipFill>
        <p:spPr bwMode="auto">
          <a:xfrm>
            <a:off x="3060000" y="2525086"/>
            <a:ext cx="5664442" cy="29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47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277D2B-090B-4D10-A77F-ADBFE6CD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60000"/>
            <a:ext cx="10980000" cy="3069000"/>
          </a:xfrm>
        </p:spPr>
        <p:txBody>
          <a:bodyPr/>
          <a:lstStyle/>
          <a:p>
            <a:r>
              <a:rPr lang="fi-FI" dirty="0" err="1"/>
              <a:t>Rethinking</a:t>
            </a:r>
            <a:r>
              <a:rPr lang="fi-FI" dirty="0"/>
              <a:t> Mining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innovation</a:t>
            </a:r>
            <a:r>
              <a:rPr lang="fi-FI" dirty="0"/>
              <a:t>, </a:t>
            </a:r>
            <a:r>
              <a:rPr lang="fi-FI" dirty="0" err="1"/>
              <a:t>sustainability</a:t>
            </a:r>
            <a:r>
              <a:rPr lang="fi-FI" dirty="0"/>
              <a:t>, </a:t>
            </a:r>
            <a:r>
              <a:rPr lang="fi-FI" dirty="0" err="1"/>
              <a:t>value</a:t>
            </a:r>
            <a:r>
              <a:rPr lang="fi-FI" dirty="0"/>
              <a:t> </a:t>
            </a:r>
            <a:r>
              <a:rPr lang="fi-FI" dirty="0" err="1"/>
              <a:t>chains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4BC06D-4D26-4CFB-84D5-F8A6CF891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Mining </a:t>
            </a:r>
            <a:r>
              <a:rPr lang="fi-FI" dirty="0" err="1"/>
              <a:t>companies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including</a:t>
            </a:r>
            <a:r>
              <a:rPr lang="fi-FI" dirty="0"/>
              <a:t> </a:t>
            </a:r>
            <a:r>
              <a:rPr lang="fi-FI" dirty="0" err="1"/>
              <a:t>innovation</a:t>
            </a:r>
            <a:r>
              <a:rPr lang="fi-FI" dirty="0"/>
              <a:t> as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targets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strategies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 err="1"/>
              <a:t>Unsustainable</a:t>
            </a:r>
            <a:r>
              <a:rPr lang="fi-FI" dirty="0"/>
              <a:t> </a:t>
            </a:r>
            <a:r>
              <a:rPr lang="fi-FI" dirty="0" err="1"/>
              <a:t>mining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supported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investor</a:t>
            </a:r>
            <a:r>
              <a:rPr lang="fi-FI" dirty="0"/>
              <a:t> </a:t>
            </a:r>
            <a:r>
              <a:rPr lang="fi-FI" dirty="0" err="1"/>
              <a:t>community</a:t>
            </a:r>
            <a:r>
              <a:rPr lang="fi-FI" dirty="0"/>
              <a:t> &amp; </a:t>
            </a:r>
            <a:r>
              <a:rPr lang="fi-FI" dirty="0" err="1"/>
              <a:t>society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 err="1"/>
              <a:t>Capturing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value</a:t>
            </a:r>
            <a:r>
              <a:rPr lang="fi-FI" dirty="0"/>
              <a:t> of </a:t>
            </a:r>
            <a:r>
              <a:rPr lang="fi-FI" dirty="0" err="1"/>
              <a:t>mining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likely</a:t>
            </a:r>
            <a:r>
              <a:rPr lang="fi-FI" dirty="0"/>
              <a:t> </a:t>
            </a:r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business </a:t>
            </a:r>
            <a:r>
              <a:rPr lang="fi-FI" dirty="0" err="1"/>
              <a:t>models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A160D-AAB0-4F54-A0DB-ADD3633F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47E61-660F-4E7B-96E9-52C7B454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28E1-97D7-4005-B90A-31AAD16B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04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8ACD6-9BF4-3F46-8627-FA66C7A7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DF197E-6B16-B249-A91B-8EF91153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E1A90-C2D8-B149-9722-528C37F7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8AC9-9E1B-4675-BDE3-9713FF0C98D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64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07A5-25AE-4CDC-9E50-5873B251E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mining be a sustainable business?</a:t>
            </a:r>
            <a:br>
              <a:rPr lang="en-US" dirty="0"/>
            </a:b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C0465-6E97-481A-B273-7D02CF2CB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3AE2A-AEDB-4A59-BD53-60EA63EDE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50876-BF85-4B77-ADCE-2950DBC3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34F4A8-A4A7-4629-A3FF-9B9BACC087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91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FD42-931E-4708-AD7C-492D7D45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Sustainability</a:t>
            </a:r>
            <a:r>
              <a:rPr lang="fi-FI" dirty="0"/>
              <a:t> </a:t>
            </a:r>
            <a:r>
              <a:rPr lang="fi-FI" dirty="0" err="1"/>
              <a:t>topics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mining</a:t>
            </a:r>
            <a:r>
              <a:rPr lang="fi-FI" dirty="0"/>
              <a:t> </a:t>
            </a:r>
            <a:r>
              <a:rPr lang="fi-FI" dirty="0" err="1"/>
              <a:t>industry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D5EB15-675F-4214-8430-903FCFA6AC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Casper Herler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5B57E-F677-4744-A15A-64731BAD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362C-786B-4B1C-B86D-B21C1AB8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04208-9D75-4BB1-B01C-8054103F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15A1-5A70-48A4-807F-5AA1CEEEF3A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3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35CF-E832-44A9-92B3-FBF12BE4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nature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MINING business </a:t>
            </a:r>
            <a:r>
              <a:rPr lang="fi-FI" dirty="0" err="1"/>
              <a:t>model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CC182-DF52-41C7-A583-C49517FDC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fi-FI" dirty="0" err="1"/>
              <a:t>Linearity</a:t>
            </a:r>
            <a:endParaRPr lang="fi-FI" dirty="0"/>
          </a:p>
          <a:p>
            <a:pPr marL="457200" indent="-457200">
              <a:buAutoNum type="alphaUcPeriod"/>
            </a:pPr>
            <a:r>
              <a:rPr lang="fi-FI" dirty="0" err="1"/>
              <a:t>Commodity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F28B0-3CA7-45D6-A00C-CC5493EE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1B6C-AF6E-4822-BF0A-952366D7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D614-7E45-45C3-8895-8C0FBF9B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31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E3FD90E-5B9B-4C82-AF48-6F969826EDED}"/>
              </a:ext>
            </a:extLst>
          </p:cNvPr>
          <p:cNvSpPr/>
          <p:nvPr/>
        </p:nvSpPr>
        <p:spPr>
          <a:xfrm>
            <a:off x="7377803" y="5524686"/>
            <a:ext cx="1537578" cy="1196918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solidFill>
                <a:srgbClr val="D7142D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B7CA8B-CF32-46B2-B078-1AAADA1C06B4}"/>
              </a:ext>
            </a:extLst>
          </p:cNvPr>
          <p:cNvSpPr/>
          <p:nvPr/>
        </p:nvSpPr>
        <p:spPr>
          <a:xfrm>
            <a:off x="9443069" y="3703156"/>
            <a:ext cx="1537578" cy="2335183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solidFill>
                <a:srgbClr val="D7142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52A15C-62CD-4C20-80E6-1365CBA8A6E2}"/>
              </a:ext>
            </a:extLst>
          </p:cNvPr>
          <p:cNvSpPr/>
          <p:nvPr/>
        </p:nvSpPr>
        <p:spPr>
          <a:xfrm>
            <a:off x="479376" y="3789040"/>
            <a:ext cx="1537578" cy="2335183"/>
          </a:xfrm>
          <a:prstGeom prst="rect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solidFill>
                <a:srgbClr val="D7142D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0935BA-044F-49DB-981E-D973ED47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A) LINEAR business </a:t>
            </a:r>
            <a:r>
              <a:rPr lang="fi-FI" dirty="0" err="1"/>
              <a:t>model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B36D-B089-4974-9759-135B037A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1EC8-5C74-4C12-9A2F-3DE9C8D4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58DAF-DBF8-4C45-A841-A9B84C7A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5</a:t>
            </a:fld>
            <a:endParaRPr lang="en-GB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D57E591-9A30-446F-BEAA-D0A7739E3910}"/>
              </a:ext>
            </a:extLst>
          </p:cNvPr>
          <p:cNvSpPr/>
          <p:nvPr/>
        </p:nvSpPr>
        <p:spPr>
          <a:xfrm>
            <a:off x="551384" y="1196752"/>
            <a:ext cx="11089232" cy="504056"/>
          </a:xfrm>
          <a:prstGeom prst="parallelogram">
            <a:avLst>
              <a:gd name="adj" fmla="val 415532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solidFill>
                <a:srgbClr val="D7142D"/>
              </a:solidFill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9C7CB30-D960-4829-9B7F-F0C742C0A794}"/>
              </a:ext>
            </a:extLst>
          </p:cNvPr>
          <p:cNvSpPr/>
          <p:nvPr/>
        </p:nvSpPr>
        <p:spPr>
          <a:xfrm>
            <a:off x="1513656" y="1519436"/>
            <a:ext cx="864096" cy="72008"/>
          </a:xfrm>
          <a:prstGeom prst="parallelogram">
            <a:avLst>
              <a:gd name="adj" fmla="val 415532"/>
            </a:avLst>
          </a:prstGeom>
          <a:noFill/>
          <a:ln w="19050">
            <a:solidFill>
              <a:srgbClr val="D71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err="1">
              <a:solidFill>
                <a:srgbClr val="D7142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EFCDD-BD02-4C95-A821-7D90066EF703}"/>
              </a:ext>
            </a:extLst>
          </p:cNvPr>
          <p:cNvSpPr txBox="1"/>
          <p:nvPr/>
        </p:nvSpPr>
        <p:spPr>
          <a:xfrm>
            <a:off x="2855640" y="1276015"/>
            <a:ext cx="220445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1000 </a:t>
            </a:r>
            <a:r>
              <a:rPr lang="fi-FI" sz="1400" dirty="0" err="1">
                <a:solidFill>
                  <a:srgbClr val="5F5F5F"/>
                </a:solidFill>
              </a:rPr>
              <a:t>units</a:t>
            </a:r>
            <a:r>
              <a:rPr lang="fi-FI" sz="1400" dirty="0">
                <a:solidFill>
                  <a:srgbClr val="5F5F5F"/>
                </a:solidFill>
              </a:rPr>
              <a:t> of </a:t>
            </a:r>
            <a:r>
              <a:rPr lang="fi-FI" sz="1400" dirty="0" err="1">
                <a:solidFill>
                  <a:srgbClr val="5F5F5F"/>
                </a:solidFill>
              </a:rPr>
              <a:t>exploration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C5369-D798-4F9E-8CBE-4348CCEDF60B}"/>
              </a:ext>
            </a:extLst>
          </p:cNvPr>
          <p:cNvSpPr txBox="1"/>
          <p:nvPr/>
        </p:nvSpPr>
        <p:spPr>
          <a:xfrm>
            <a:off x="1176904" y="2492896"/>
            <a:ext cx="15376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1 </a:t>
            </a:r>
            <a:r>
              <a:rPr lang="fi-FI" sz="1400" dirty="0" err="1">
                <a:solidFill>
                  <a:srgbClr val="5F5F5F"/>
                </a:solidFill>
              </a:rPr>
              <a:t>feasible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project</a:t>
            </a:r>
            <a:endParaRPr lang="fi-FI" sz="1400" dirty="0">
              <a:solidFill>
                <a:srgbClr val="5F5F5F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1943BF-9CA4-42B6-9B42-7FCD43175468}"/>
              </a:ext>
            </a:extLst>
          </p:cNvPr>
          <p:cNvCxnSpPr/>
          <p:nvPr/>
        </p:nvCxnSpPr>
        <p:spPr>
          <a:xfrm>
            <a:off x="1945704" y="1601602"/>
            <a:ext cx="0" cy="891294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FC2285-E0C3-40A0-B0D7-6DC589DF5771}"/>
              </a:ext>
            </a:extLst>
          </p:cNvPr>
          <p:cNvCxnSpPr>
            <a:cxnSpLocks/>
          </p:cNvCxnSpPr>
          <p:nvPr/>
        </p:nvCxnSpPr>
        <p:spPr>
          <a:xfrm>
            <a:off x="2063552" y="2924944"/>
            <a:ext cx="1728192" cy="1418004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649C0F7-60EA-43F2-A2D1-4C3B82B30A3E}"/>
              </a:ext>
            </a:extLst>
          </p:cNvPr>
          <p:cNvSpPr txBox="1"/>
          <p:nvPr/>
        </p:nvSpPr>
        <p:spPr>
          <a:xfrm>
            <a:off x="3143672" y="2890873"/>
            <a:ext cx="223490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Project </a:t>
            </a:r>
            <a:r>
              <a:rPr lang="fi-FI" sz="1400" dirty="0" err="1">
                <a:solidFill>
                  <a:srgbClr val="5F5F5F"/>
                </a:solidFill>
              </a:rPr>
              <a:t>development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risks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Financing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Governmental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relations</a:t>
            </a:r>
            <a:endParaRPr lang="fi-FI" sz="1400" dirty="0">
              <a:solidFill>
                <a:srgbClr val="5F5F5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BBD89-86E3-43D8-B5A5-D25404E2EE41}"/>
              </a:ext>
            </a:extLst>
          </p:cNvPr>
          <p:cNvSpPr txBox="1"/>
          <p:nvPr/>
        </p:nvSpPr>
        <p:spPr>
          <a:xfrm>
            <a:off x="551384" y="4403577"/>
            <a:ext cx="1399742" cy="138499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 err="1">
                <a:solidFill>
                  <a:srgbClr val="5F5F5F"/>
                </a:solidFill>
              </a:rPr>
              <a:t>Ore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Water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>
                <a:solidFill>
                  <a:srgbClr val="5F5F5F"/>
                </a:solidFill>
              </a:rPr>
              <a:t>Energy</a:t>
            </a: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Biodiversity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Social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relations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endParaRPr lang="fi-FI" sz="1400" dirty="0">
              <a:solidFill>
                <a:srgbClr val="5F5F5F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E8BADC-4925-44D4-8AA1-9CFDEB9CA8B4}"/>
              </a:ext>
            </a:extLst>
          </p:cNvPr>
          <p:cNvCxnSpPr>
            <a:cxnSpLocks/>
          </p:cNvCxnSpPr>
          <p:nvPr/>
        </p:nvCxnSpPr>
        <p:spPr>
          <a:xfrm flipV="1">
            <a:off x="2063552" y="4541620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5D45B6-9922-4C3A-82D3-FD79E9AF06DC}"/>
              </a:ext>
            </a:extLst>
          </p:cNvPr>
          <p:cNvCxnSpPr>
            <a:cxnSpLocks/>
          </p:cNvCxnSpPr>
          <p:nvPr/>
        </p:nvCxnSpPr>
        <p:spPr>
          <a:xfrm flipV="1">
            <a:off x="2065884" y="4706184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603EED-96FD-42C2-BB60-FCB3174054B9}"/>
              </a:ext>
            </a:extLst>
          </p:cNvPr>
          <p:cNvCxnSpPr>
            <a:cxnSpLocks/>
          </p:cNvCxnSpPr>
          <p:nvPr/>
        </p:nvCxnSpPr>
        <p:spPr>
          <a:xfrm flipV="1">
            <a:off x="2078584" y="4870748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92E2FA-774F-4A5B-9796-B27FABE33D60}"/>
              </a:ext>
            </a:extLst>
          </p:cNvPr>
          <p:cNvCxnSpPr>
            <a:cxnSpLocks/>
          </p:cNvCxnSpPr>
          <p:nvPr/>
        </p:nvCxnSpPr>
        <p:spPr>
          <a:xfrm flipV="1">
            <a:off x="2070548" y="5025626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1C8D2A-11D5-4809-82EA-2A21A5B84416}"/>
              </a:ext>
            </a:extLst>
          </p:cNvPr>
          <p:cNvCxnSpPr>
            <a:cxnSpLocks/>
          </p:cNvCxnSpPr>
          <p:nvPr/>
        </p:nvCxnSpPr>
        <p:spPr>
          <a:xfrm flipV="1">
            <a:off x="2072880" y="5190190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9DC168-39DF-48A1-BAE3-ED49498A3612}"/>
              </a:ext>
            </a:extLst>
          </p:cNvPr>
          <p:cNvCxnSpPr>
            <a:cxnSpLocks/>
          </p:cNvCxnSpPr>
          <p:nvPr/>
        </p:nvCxnSpPr>
        <p:spPr>
          <a:xfrm flipV="1">
            <a:off x="2085580" y="5354754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FCB1F-C636-4553-A310-161726432CE8}"/>
              </a:ext>
            </a:extLst>
          </p:cNvPr>
          <p:cNvSpPr/>
          <p:nvPr/>
        </p:nvSpPr>
        <p:spPr>
          <a:xfrm>
            <a:off x="3957865" y="4476097"/>
            <a:ext cx="3296134" cy="11196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Mining </a:t>
            </a:r>
            <a:r>
              <a:rPr lang="fi-FI" dirty="0" err="1">
                <a:solidFill>
                  <a:schemeClr val="bg1"/>
                </a:solidFill>
              </a:rPr>
              <a:t>operation</a:t>
            </a:r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49FC03-7A4A-4747-8E40-04440F661EE7}"/>
              </a:ext>
            </a:extLst>
          </p:cNvPr>
          <p:cNvCxnSpPr>
            <a:cxnSpLocks/>
          </p:cNvCxnSpPr>
          <p:nvPr/>
        </p:nvCxnSpPr>
        <p:spPr>
          <a:xfrm flipV="1">
            <a:off x="7533724" y="4556674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EB11CE-1E6E-41CE-874A-B1F26E501FC5}"/>
              </a:ext>
            </a:extLst>
          </p:cNvPr>
          <p:cNvCxnSpPr>
            <a:cxnSpLocks/>
          </p:cNvCxnSpPr>
          <p:nvPr/>
        </p:nvCxnSpPr>
        <p:spPr>
          <a:xfrm flipV="1">
            <a:off x="7536056" y="4721238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0061B5F-4025-4228-BF5D-C2654BF509EE}"/>
              </a:ext>
            </a:extLst>
          </p:cNvPr>
          <p:cNvCxnSpPr>
            <a:cxnSpLocks/>
          </p:cNvCxnSpPr>
          <p:nvPr/>
        </p:nvCxnSpPr>
        <p:spPr>
          <a:xfrm flipV="1">
            <a:off x="7548756" y="4885802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B2523C6-B0F6-4769-BA1E-7C55245E55A1}"/>
              </a:ext>
            </a:extLst>
          </p:cNvPr>
          <p:cNvCxnSpPr>
            <a:cxnSpLocks/>
          </p:cNvCxnSpPr>
          <p:nvPr/>
        </p:nvCxnSpPr>
        <p:spPr>
          <a:xfrm flipV="1">
            <a:off x="7540720" y="5040680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4B553CB-1E49-4146-97E0-20B73E6060D6}"/>
              </a:ext>
            </a:extLst>
          </p:cNvPr>
          <p:cNvCxnSpPr>
            <a:cxnSpLocks/>
          </p:cNvCxnSpPr>
          <p:nvPr/>
        </p:nvCxnSpPr>
        <p:spPr>
          <a:xfrm flipV="1">
            <a:off x="7543052" y="5205244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54E49D-A6C5-4837-9449-59BC4CC9C8B2}"/>
              </a:ext>
            </a:extLst>
          </p:cNvPr>
          <p:cNvCxnSpPr>
            <a:cxnSpLocks/>
          </p:cNvCxnSpPr>
          <p:nvPr/>
        </p:nvCxnSpPr>
        <p:spPr>
          <a:xfrm flipV="1">
            <a:off x="7555752" y="5369808"/>
            <a:ext cx="1592560" cy="10285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711887B-3E3B-4EEF-93D3-F4A937856203}"/>
              </a:ext>
            </a:extLst>
          </p:cNvPr>
          <p:cNvSpPr txBox="1"/>
          <p:nvPr/>
        </p:nvSpPr>
        <p:spPr>
          <a:xfrm>
            <a:off x="9450065" y="4403576"/>
            <a:ext cx="1470274" cy="1600438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Waste 99%</a:t>
            </a: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Wastewater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>
                <a:solidFill>
                  <a:srgbClr val="5F5F5F"/>
                </a:solidFill>
              </a:rPr>
              <a:t>CO2</a:t>
            </a: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Dam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risk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Biodiversity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loss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Social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conflict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endParaRPr lang="fi-FI" sz="1400" dirty="0">
              <a:solidFill>
                <a:srgbClr val="5F5F5F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D96FD72-6816-46DA-9CCE-4A067956ED5C}"/>
              </a:ext>
            </a:extLst>
          </p:cNvPr>
          <p:cNvCxnSpPr/>
          <p:nvPr/>
        </p:nvCxnSpPr>
        <p:spPr>
          <a:xfrm>
            <a:off x="5624796" y="5688260"/>
            <a:ext cx="0" cy="520748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D658FDE-4FF2-4F1E-A993-98BBFF67E304}"/>
              </a:ext>
            </a:extLst>
          </p:cNvPr>
          <p:cNvSpPr txBox="1"/>
          <p:nvPr/>
        </p:nvSpPr>
        <p:spPr>
          <a:xfrm>
            <a:off x="4835958" y="6166876"/>
            <a:ext cx="1577676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1% </a:t>
            </a:r>
            <a:r>
              <a:rPr lang="fi-FI" sz="1400" dirty="0" err="1">
                <a:solidFill>
                  <a:srgbClr val="5F5F5F"/>
                </a:solidFill>
              </a:rPr>
              <a:t>metal</a:t>
            </a:r>
            <a:r>
              <a:rPr lang="fi-FI" sz="1400" dirty="0">
                <a:solidFill>
                  <a:srgbClr val="5F5F5F"/>
                </a:solidFill>
              </a:rPr>
              <a:t> </a:t>
            </a:r>
            <a:r>
              <a:rPr lang="fi-FI" sz="1400" dirty="0" err="1">
                <a:solidFill>
                  <a:srgbClr val="5F5F5F"/>
                </a:solidFill>
              </a:rPr>
              <a:t>product</a:t>
            </a:r>
            <a:endParaRPr lang="fi-FI" sz="1400" dirty="0">
              <a:solidFill>
                <a:srgbClr val="5F5F5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32D3E8-CEB3-4012-ABF1-9573D25A4A18}"/>
              </a:ext>
            </a:extLst>
          </p:cNvPr>
          <p:cNvSpPr txBox="1"/>
          <p:nvPr/>
        </p:nvSpPr>
        <p:spPr>
          <a:xfrm>
            <a:off x="551384" y="4035171"/>
            <a:ext cx="723275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INPUT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BA7928-58CC-499A-85CD-322610468EF8}"/>
              </a:ext>
            </a:extLst>
          </p:cNvPr>
          <p:cNvSpPr txBox="1"/>
          <p:nvPr/>
        </p:nvSpPr>
        <p:spPr>
          <a:xfrm>
            <a:off x="9451360" y="4035170"/>
            <a:ext cx="1505284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SOCIAL COSTS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6AF2D82-DF24-4DEB-BB3B-0AF9D966D5DC}"/>
              </a:ext>
            </a:extLst>
          </p:cNvPr>
          <p:cNvSpPr txBox="1"/>
          <p:nvPr/>
        </p:nvSpPr>
        <p:spPr>
          <a:xfrm>
            <a:off x="7566691" y="5875991"/>
            <a:ext cx="1031051" cy="738664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 err="1">
                <a:solidFill>
                  <a:srgbClr val="5F5F5F"/>
                </a:solidFill>
              </a:rPr>
              <a:t>Taxes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Wages</a:t>
            </a:r>
            <a:endParaRPr lang="fi-FI" sz="1400" dirty="0">
              <a:solidFill>
                <a:srgbClr val="5F5F5F"/>
              </a:solidFill>
            </a:endParaRPr>
          </a:p>
          <a:p>
            <a:pPr algn="l"/>
            <a:r>
              <a:rPr lang="fi-FI" sz="1400" dirty="0" err="1">
                <a:solidFill>
                  <a:srgbClr val="5F5F5F"/>
                </a:solidFill>
              </a:rPr>
              <a:t>Purchases</a:t>
            </a:r>
            <a:endParaRPr lang="fi-FI" sz="1400" dirty="0">
              <a:solidFill>
                <a:srgbClr val="5F5F5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6523EE-7FCE-4FC3-8818-C7420CAB0BBF}"/>
              </a:ext>
            </a:extLst>
          </p:cNvPr>
          <p:cNvSpPr txBox="1"/>
          <p:nvPr/>
        </p:nvSpPr>
        <p:spPr>
          <a:xfrm>
            <a:off x="7423605" y="5534372"/>
            <a:ext cx="1445973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fi-FI" sz="1400" dirty="0">
                <a:solidFill>
                  <a:srgbClr val="5F5F5F"/>
                </a:solidFill>
              </a:rPr>
              <a:t>SOCIAL GAINS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ACAD10A-55E6-49CA-BCFF-E50BA5E2DA27}"/>
              </a:ext>
            </a:extLst>
          </p:cNvPr>
          <p:cNvCxnSpPr>
            <a:cxnSpLocks/>
          </p:cNvCxnSpPr>
          <p:nvPr/>
        </p:nvCxnSpPr>
        <p:spPr>
          <a:xfrm>
            <a:off x="6765894" y="5688260"/>
            <a:ext cx="546081" cy="478616"/>
          </a:xfrm>
          <a:prstGeom prst="straightConnector1">
            <a:avLst/>
          </a:prstGeom>
          <a:ln w="19050">
            <a:solidFill>
              <a:srgbClr val="D714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12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67871E-0D02-4672-AA90-A1C8A506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B) ”COMMODITY”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C5E284-39A0-4824-891F-BF8AEF909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“In economics, a </a:t>
            </a:r>
            <a:r>
              <a:rPr lang="en-US" b="1" i="1" dirty="0"/>
              <a:t>commodity</a:t>
            </a:r>
            <a:r>
              <a:rPr lang="en-US" i="1" dirty="0"/>
              <a:t> is an economic good, usually a resource, that has full or substantial fungibility: that is, the market treats instances of the good as equivalent or nearly so </a:t>
            </a:r>
            <a:r>
              <a:rPr lang="en-US" i="1" u="sng" dirty="0"/>
              <a:t>with no regard to who produced them</a:t>
            </a:r>
            <a:r>
              <a:rPr lang="en-US" i="1" dirty="0"/>
              <a:t>.”</a:t>
            </a:r>
          </a:p>
          <a:p>
            <a:endParaRPr lang="en-US" dirty="0"/>
          </a:p>
          <a:p>
            <a:r>
              <a:rPr lang="en-US" dirty="0"/>
              <a:t>Commodity = no brand value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31C3E-7BCB-4F90-8AD4-ADB30466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DA296-8FB0-464B-92C0-D57B8804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CC413-0A0E-4E81-98C6-CA2A6C94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B3EC1-447A-4801-9E35-CC08ADD6DF6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6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165C-C7B6-4C6C-927D-FF3358A5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KEY </a:t>
            </a:r>
            <a:r>
              <a:rPr lang="fi-FI" dirty="0" err="1"/>
              <a:t>sustainability</a:t>
            </a:r>
            <a:r>
              <a:rPr lang="fi-FI" dirty="0"/>
              <a:t> </a:t>
            </a:r>
            <a:r>
              <a:rPr lang="fi-FI" dirty="0" err="1"/>
              <a:t>themes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D56A3-A663-432A-9FE3-1257CDF7A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1838C-CFEB-48D8-84DE-6BAB676C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578C-5F13-435A-B54E-E39CFD63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F390-E048-4FA5-8C54-AA2197A2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4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17F7FF-8B69-4513-9A81-CD45008E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1) WASTE: </a:t>
            </a:r>
            <a:r>
              <a:rPr lang="fi-FI" dirty="0" err="1"/>
              <a:t>Will</a:t>
            </a:r>
            <a:r>
              <a:rPr lang="fi-FI" dirty="0"/>
              <a:t> it </a:t>
            </a:r>
            <a:r>
              <a:rPr lang="fi-FI" dirty="0" err="1"/>
              <a:t>remain</a:t>
            </a:r>
            <a:r>
              <a:rPr lang="fi-FI" dirty="0"/>
              <a:t> </a:t>
            </a:r>
            <a:r>
              <a:rPr lang="fi-FI" dirty="0" err="1"/>
              <a:t>acceptable</a:t>
            </a:r>
            <a:r>
              <a:rPr lang="fi-FI" dirty="0"/>
              <a:t> to </a:t>
            </a:r>
            <a:r>
              <a:rPr lang="fi-FI" dirty="0" err="1"/>
              <a:t>produce</a:t>
            </a:r>
            <a:r>
              <a:rPr lang="fi-FI" dirty="0"/>
              <a:t> 99.9999% of </a:t>
            </a:r>
            <a:r>
              <a:rPr lang="fi-FI" dirty="0" err="1"/>
              <a:t>waste</a:t>
            </a:r>
            <a:r>
              <a:rPr lang="fi-FI" dirty="0"/>
              <a:t> to </a:t>
            </a:r>
            <a:r>
              <a:rPr lang="fi-FI" dirty="0" err="1"/>
              <a:t>get</a:t>
            </a:r>
            <a:r>
              <a:rPr lang="fi-FI" dirty="0"/>
              <a:t> 0.0001% of </a:t>
            </a:r>
            <a:r>
              <a:rPr lang="fi-FI" dirty="0" err="1"/>
              <a:t>product</a:t>
            </a:r>
            <a:r>
              <a:rPr lang="fi-FI" dirty="0"/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1F1BB8-B5EC-42F0-BBC5-93A88393E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 </a:t>
            </a:r>
            <a:r>
              <a:rPr lang="fi-FI" dirty="0" err="1"/>
              <a:t>opportunity</a:t>
            </a:r>
            <a:r>
              <a:rPr lang="fi-FI" dirty="0"/>
              <a:t> for </a:t>
            </a:r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beyond</a:t>
            </a:r>
            <a:r>
              <a:rPr lang="fi-FI" dirty="0"/>
              <a:t> 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percieved</a:t>
            </a:r>
            <a:r>
              <a:rPr lang="fi-FI" dirty="0"/>
              <a:t> as </a:t>
            </a:r>
            <a:r>
              <a:rPr lang="fi-FI" dirty="0" err="1"/>
              <a:t>possible</a:t>
            </a:r>
            <a:r>
              <a:rPr lang="fi-FI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17/05/2022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A5E7-B9A5-4E76-8F25-3AAB60D5887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1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2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937F02A-C0F5-493D-9689-15B7A72F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2) </a:t>
            </a:r>
            <a:r>
              <a:rPr lang="fi-FI" dirty="0" err="1"/>
              <a:t>What</a:t>
            </a:r>
            <a:r>
              <a:rPr lang="fi-FI" dirty="0"/>
              <a:t> DOES </a:t>
            </a:r>
            <a:r>
              <a:rPr lang="fi-FI" dirty="0" err="1"/>
              <a:t>circular</a:t>
            </a:r>
            <a:r>
              <a:rPr lang="fi-FI" dirty="0"/>
              <a:t> </a:t>
            </a:r>
            <a:r>
              <a:rPr lang="fi-FI" dirty="0" err="1"/>
              <a:t>economy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in </a:t>
            </a:r>
            <a:r>
              <a:rPr lang="fi-FI" dirty="0" err="1"/>
              <a:t>mining</a:t>
            </a:r>
            <a:r>
              <a:rPr lang="fi-FI" dirty="0"/>
              <a:t>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DDC936-5FC6-4EF3-81F9-ECCA53723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6AE4-6F7B-4A64-867C-9E697077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17/05/2022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F90E-4F85-42CA-A92A-96F06FB3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6A95E-5547-42ED-AF8F-14A4E157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A5E7-B9A5-4E76-8F25-3AAB60D5887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648521"/>
      </p:ext>
    </p:extLst>
  </p:cSld>
  <p:clrMapOvr>
    <a:masterClrMapping/>
  </p:clrMapOvr>
</p:sld>
</file>

<file path=ppt/theme/theme1.xml><?xml version="1.0" encoding="utf-8"?>
<a:theme xmlns:a="http://schemas.openxmlformats.org/drawingml/2006/main" name="Borenius">
  <a:themeElements>
    <a:clrScheme name="Borenius">
      <a:dk1>
        <a:sysClr val="windowText" lastClr="000000"/>
      </a:dk1>
      <a:lt1>
        <a:sysClr val="window" lastClr="FFFFFF"/>
      </a:lt1>
      <a:dk2>
        <a:srgbClr val="5F5F5F"/>
      </a:dk2>
      <a:lt2>
        <a:srgbClr val="FFFFFF"/>
      </a:lt2>
      <a:accent1>
        <a:srgbClr val="D7142D"/>
      </a:accent1>
      <a:accent2>
        <a:srgbClr val="C8C8C8"/>
      </a:accent2>
      <a:accent3>
        <a:srgbClr val="3C91A5"/>
      </a:accent3>
      <a:accent4>
        <a:srgbClr val="828C3C"/>
      </a:accent4>
      <a:accent5>
        <a:srgbClr val="EBC828"/>
      </a:accent5>
      <a:accent6>
        <a:srgbClr val="F0823C"/>
      </a:accent6>
      <a:hlink>
        <a:srgbClr val="D7142D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D7142D"/>
          </a:solidFill>
        </a:ln>
      </a:spPr>
      <a:bodyPr rtlCol="0" anchor="ctr"/>
      <a:lstStyle>
        <a:defPPr algn="ctr">
          <a:defRPr dirty="0" err="1" smtClean="0">
            <a:solidFill>
              <a:srgbClr val="D7142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D7142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 algn="l">
          <a:defRPr sz="2000" dirty="0" smtClean="0">
            <a:solidFill>
              <a:srgbClr val="5F5F5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renius" id="{A1AD7F0D-846B-46D1-BFD5-81AA270F9E1D}" vid="{D6626643-2CC1-4F6E-A661-60FEDA9E51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955</TotalTime>
  <Words>410</Words>
  <Application>Microsoft Office PowerPoint</Application>
  <PresentationFormat>Widescreen</PresentationFormat>
  <Paragraphs>97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Borenius</vt:lpstr>
      <vt:lpstr>PowerPoint Presentation</vt:lpstr>
      <vt:lpstr>Can mining be a sustainable business? </vt:lpstr>
      <vt:lpstr>Sustainability topics for the mining industry</vt:lpstr>
      <vt:lpstr>nature of the MINING business model</vt:lpstr>
      <vt:lpstr>A) LINEAR business model</vt:lpstr>
      <vt:lpstr>B) ”COMMODITY”</vt:lpstr>
      <vt:lpstr>KEY sustainability themes</vt:lpstr>
      <vt:lpstr>1) WASTE: Will it remain acceptable to produce 99.9999% of waste to get 0.0001% of product?</vt:lpstr>
      <vt:lpstr>2) What DOES circular economy mean in mining?</vt:lpstr>
      <vt:lpstr>3) Climate change</vt:lpstr>
      <vt:lpstr>4) CaRBON footprint</vt:lpstr>
      <vt:lpstr>5) Hydrogen economy</vt:lpstr>
      <vt:lpstr>6) Mining Dams</vt:lpstr>
      <vt:lpstr>7) Social acceptance of mining</vt:lpstr>
      <vt:lpstr>8) The Biodiversity challenge</vt:lpstr>
      <vt:lpstr>No net Loss (NNL) vs NET POSITIVE IMPACT (NPI)</vt:lpstr>
      <vt:lpstr>Rethinking Mining will be about innovation, sustainability, value chains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 Herler</dc:creator>
  <cp:lastModifiedBy>Katie Howie</cp:lastModifiedBy>
  <cp:revision>7</cp:revision>
  <dcterms:created xsi:type="dcterms:W3CDTF">2022-05-16T14:37:01Z</dcterms:created>
  <dcterms:modified xsi:type="dcterms:W3CDTF">2022-05-17T07:25:40Z</dcterms:modified>
  <cp:contentStatus/>
</cp:coreProperties>
</file>