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6" r:id="rId2"/>
    <p:sldMasterId id="2147483688" r:id="rId3"/>
  </p:sldMasterIdLst>
  <p:notesMasterIdLst>
    <p:notesMasterId r:id="rId22"/>
  </p:notesMasterIdLst>
  <p:sldIdLst>
    <p:sldId id="256" r:id="rId4"/>
    <p:sldId id="773" r:id="rId5"/>
    <p:sldId id="785" r:id="rId6"/>
    <p:sldId id="774" r:id="rId7"/>
    <p:sldId id="258" r:id="rId8"/>
    <p:sldId id="260" r:id="rId9"/>
    <p:sldId id="266" r:id="rId10"/>
    <p:sldId id="261" r:id="rId11"/>
    <p:sldId id="262" r:id="rId12"/>
    <p:sldId id="786" r:id="rId13"/>
    <p:sldId id="779" r:id="rId14"/>
    <p:sldId id="780" r:id="rId15"/>
    <p:sldId id="781" r:id="rId16"/>
    <p:sldId id="782" r:id="rId17"/>
    <p:sldId id="777" r:id="rId18"/>
    <p:sldId id="783" r:id="rId19"/>
    <p:sldId id="784" r:id="rId20"/>
    <p:sldId id="787" r:id="rId21"/>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FD7A4-C077-43FB-B42B-9E8850B8475F}" v="6" dt="2022-05-13T11:22:25.9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varScale="1">
        <p:scale>
          <a:sx n="62" d="100"/>
          <a:sy n="62" d="100"/>
        </p:scale>
        <p:origin x="2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2BB4DAD4-28BE-4E56-B83D-1094C8336122}" type="datetimeFigureOut">
              <a:rPr lang="fr-FR" smtClean="0"/>
              <a:t>16/05/2022</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D1A9E19A-BEA5-4AB0-BFDF-3E0B6E0E4CC0}" type="slidenum">
              <a:rPr lang="fr-FR" smtClean="0"/>
              <a:t>‹#›</a:t>
            </a:fld>
            <a:endParaRPr lang="fr-FR"/>
          </a:p>
        </p:txBody>
      </p:sp>
    </p:spTree>
    <p:extLst>
      <p:ext uri="{BB962C8B-B14F-4D97-AF65-F5344CB8AC3E}">
        <p14:creationId xmlns:p14="http://schemas.microsoft.com/office/powerpoint/2010/main" val="17009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Calibri" panose="020F0502020204030204" pitchFamily="34" charset="0"/>
                <a:cs typeface="Arial" panose="020B0604020202020204" pitchFamily="34" charset="0"/>
              </a:rPr>
              <a:t>The ocean plays a central role in climate change mitigation and adaptation. Ocean and climate systems are inextricably linked, and ocean-based action will strengthen climate action and vice versa. The ocean moderates global warming by absorbing </a:t>
            </a:r>
            <a:r>
              <a:rPr lang="en-US" sz="1200" dirty="0">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1200" dirty="0">
                <a:solidFill>
                  <a:srgbClr val="000000"/>
                </a:solidFill>
                <a:latin typeface="Times New Roman" panose="02020603050405020304" pitchFamily="18" charset="0"/>
                <a:ea typeface="Calibri" panose="020F0502020204030204" pitchFamily="34" charset="0"/>
                <a:cs typeface="Arial" panose="020B0604020202020204" pitchFamily="34" charset="0"/>
              </a:rPr>
              <a:t>93% of the excess heat and </a:t>
            </a:r>
            <a:r>
              <a:rPr lang="en-US" sz="1200" dirty="0">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1200" dirty="0">
                <a:solidFill>
                  <a:srgbClr val="000000"/>
                </a:solidFill>
                <a:latin typeface="Times New Roman" panose="02020603050405020304" pitchFamily="18" charset="0"/>
                <a:ea typeface="Calibri" panose="020F0502020204030204" pitchFamily="34" charset="0"/>
                <a:cs typeface="Arial" panose="020B0604020202020204" pitchFamily="34" charset="0"/>
              </a:rPr>
              <a:t>26% of the excess CO2 from the atmosphere. However, ocean ecosystems suffer the consequences of this buffering capacity with ocean acidification, ocean deoxygenation and many other complex changes in ocean dynamics. Following COP21, interest in mainstreaming the ocean into climate negotiations grew. </a:t>
            </a:r>
            <a:endParaRPr lang="fr-FR" sz="12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1A9E19A-BEA5-4AB0-BFDF-3E0B6E0E4CC0}" type="slidenum">
              <a:rPr lang="fr-FR" smtClean="0"/>
              <a:t>5</a:t>
            </a:fld>
            <a:endParaRPr lang="fr-FR"/>
          </a:p>
        </p:txBody>
      </p:sp>
    </p:spTree>
    <p:extLst>
      <p:ext uri="{BB962C8B-B14F-4D97-AF65-F5344CB8AC3E}">
        <p14:creationId xmlns:p14="http://schemas.microsoft.com/office/powerpoint/2010/main" val="3588038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1000"/>
              </a:spcAft>
            </a:pPr>
            <a:r>
              <a:rPr lang="en-US" sz="1800" b="0" i="0" u="none" strike="noStrike" dirty="0" err="1">
                <a:solidFill>
                  <a:srgbClr val="000000"/>
                </a:solidFill>
                <a:effectLst/>
                <a:latin typeface="Arial" panose="020B0604020202020204" pitchFamily="34" charset="0"/>
              </a:rPr>
              <a:t>p.a</a:t>
            </a:r>
            <a:r>
              <a:rPr lang="en-US" sz="1800" b="0" i="0" u="none" strike="noStrike" dirty="0">
                <a:solidFill>
                  <a:srgbClr val="000000"/>
                </a:solidFill>
                <a:effectLst/>
                <a:latin typeface="Arial" panose="020B0604020202020204" pitchFamily="34" charset="0"/>
              </a:rPr>
              <a:t> = per annum</a:t>
            </a: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Provisionary Services:</a:t>
            </a: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Both wild and farmed seaweeds provide incredible provisioning ecosystem services, since they are widely used as a food source for both humans and animals. Furthermore, seaweeds are economically used to create biofuel and other renewables. (Kim et al., 2017) In 2014 the annual global production was estimated at about 28.5 million </a:t>
            </a:r>
            <a:r>
              <a:rPr lang="en-US" sz="1800" b="0" i="0" u="none" strike="noStrike" dirty="0" err="1">
                <a:solidFill>
                  <a:srgbClr val="000000"/>
                </a:solidFill>
                <a:effectLst/>
                <a:latin typeface="Arial" panose="020B0604020202020204" pitchFamily="34" charset="0"/>
              </a:rPr>
              <a:t>tonnes</a:t>
            </a:r>
            <a:r>
              <a:rPr lang="en-US" sz="1800" b="0" i="0" u="none" strike="noStrike" dirty="0">
                <a:solidFill>
                  <a:srgbClr val="000000"/>
                </a:solidFill>
                <a:effectLst/>
                <a:latin typeface="Arial" panose="020B0604020202020204" pitchFamily="34" charset="0"/>
              </a:rPr>
              <a:t>, from which 1.2 million </a:t>
            </a:r>
            <a:r>
              <a:rPr lang="en-US" sz="1800" b="0" i="0" u="none" strike="noStrike" dirty="0" err="1">
                <a:solidFill>
                  <a:srgbClr val="000000"/>
                </a:solidFill>
                <a:effectLst/>
                <a:latin typeface="Arial" panose="020B0604020202020204" pitchFamily="34" charset="0"/>
              </a:rPr>
              <a:t>tonnes</a:t>
            </a:r>
            <a:r>
              <a:rPr lang="en-US" sz="1800" b="0" i="0" u="none" strike="noStrike" dirty="0">
                <a:solidFill>
                  <a:srgbClr val="000000"/>
                </a:solidFill>
                <a:effectLst/>
                <a:latin typeface="Arial" panose="020B0604020202020204" pitchFamily="34" charset="0"/>
              </a:rPr>
              <a:t> are wild and 27.3 million </a:t>
            </a:r>
            <a:r>
              <a:rPr lang="en-US" sz="1800" b="0" i="0" u="none" strike="noStrike" dirty="0" err="1">
                <a:solidFill>
                  <a:srgbClr val="000000"/>
                </a:solidFill>
                <a:effectLst/>
                <a:latin typeface="Arial" panose="020B0604020202020204" pitchFamily="34" charset="0"/>
              </a:rPr>
              <a:t>tonnes</a:t>
            </a:r>
            <a:r>
              <a:rPr lang="en-US" sz="1800" b="0" i="0" u="none" strike="noStrike" dirty="0">
                <a:solidFill>
                  <a:srgbClr val="000000"/>
                </a:solidFill>
                <a:effectLst/>
                <a:latin typeface="Arial" panose="020B0604020202020204" pitchFamily="34" charset="0"/>
              </a:rPr>
              <a:t> are farmed aquaculture seaweed. Regarding the global brown seaweed harvesting, Chilean and Norwegian kelp accounts for 60% of the global wild seaweed. (Mac </a:t>
            </a:r>
            <a:r>
              <a:rPr lang="en-US" sz="1800" b="0" i="0" u="none" strike="noStrike" dirty="0" err="1">
                <a:solidFill>
                  <a:srgbClr val="000000"/>
                </a:solidFill>
                <a:effectLst/>
                <a:latin typeface="Arial" panose="020B0604020202020204" pitchFamily="34" charset="0"/>
              </a:rPr>
              <a:t>Monagail</a:t>
            </a:r>
            <a:r>
              <a:rPr lang="en-US" sz="1800" b="0" i="0" u="none" strike="noStrike" dirty="0">
                <a:solidFill>
                  <a:srgbClr val="000000"/>
                </a:solidFill>
                <a:effectLst/>
                <a:latin typeface="Arial" panose="020B0604020202020204" pitchFamily="34" charset="0"/>
              </a:rPr>
              <a:t> et al., 2017) </a:t>
            </a:r>
            <a:endParaRPr lang="en-US" b="0" dirty="0">
              <a:effectLst/>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In financial terms kelp accounted for US $1.4 billion and the genus </a:t>
            </a:r>
            <a:r>
              <a:rPr lang="en-US" sz="1800" b="0" i="0" u="none" strike="noStrike" dirty="0" err="1">
                <a:solidFill>
                  <a:srgbClr val="000000"/>
                </a:solidFill>
                <a:effectLst/>
                <a:latin typeface="Arial" panose="020B0604020202020204" pitchFamily="34" charset="0"/>
              </a:rPr>
              <a:t>Kappaphycus</a:t>
            </a:r>
            <a:r>
              <a:rPr lang="en-US" sz="1800" b="0" i="0" u="none" strike="noStrike" dirty="0">
                <a:solidFill>
                  <a:srgbClr val="000000"/>
                </a:solidFill>
                <a:effectLst/>
                <a:latin typeface="Arial" panose="020B0604020202020204" pitchFamily="34" charset="0"/>
              </a:rPr>
              <a:t> and </a:t>
            </a:r>
            <a:r>
              <a:rPr lang="en-US" sz="1800" b="0" i="0" u="none" strike="noStrike" dirty="0" err="1">
                <a:solidFill>
                  <a:srgbClr val="000000"/>
                </a:solidFill>
                <a:effectLst/>
                <a:latin typeface="Arial" panose="020B0604020202020204" pitchFamily="34" charset="0"/>
              </a:rPr>
              <a:t>Echeuma</a:t>
            </a:r>
            <a:r>
              <a:rPr lang="en-US" sz="1800" b="0" i="0" u="none" strike="noStrike" dirty="0">
                <a:solidFill>
                  <a:srgbClr val="000000"/>
                </a:solidFill>
                <a:effectLst/>
                <a:latin typeface="Arial" panose="020B0604020202020204" pitchFamily="34" charset="0"/>
              </a:rPr>
              <a:t> for $1.9 billion in 2014 globally. Regarding the cultivation of seaweed, the Americas and Europe amounted to about 54,000 tons in 2014 with a value of US $51 million. As a comparison, South Korea exported a value of US $67 million to the United States in the same year. (Kim et al., 2017) </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Regulating Services:</a:t>
            </a:r>
            <a:endParaRPr lang="en-US" b="0" dirty="0">
              <a:effectLst/>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rPr>
              <a:t>Seaweed has an immense potential for regulating ecosystem services like the uptake of toxic substances. The uptake of substances like Nitrogen and Phosphorus also improves the fisheries situations due to an increase in water quality. (</a:t>
            </a:r>
            <a:r>
              <a:rPr lang="en-US" sz="1800" b="0" i="0" u="none" strike="noStrike" dirty="0" err="1">
                <a:solidFill>
                  <a:srgbClr val="000000"/>
                </a:solidFill>
                <a:effectLst/>
                <a:latin typeface="Arial" panose="020B0604020202020204" pitchFamily="34" charset="0"/>
              </a:rPr>
              <a:t>Hasselström</a:t>
            </a:r>
            <a:r>
              <a:rPr lang="en-US" sz="1800" b="0" i="0" u="none" strike="noStrike" dirty="0">
                <a:solidFill>
                  <a:srgbClr val="000000"/>
                </a:solidFill>
                <a:effectLst/>
                <a:latin typeface="Arial" panose="020B0604020202020204" pitchFamily="34" charset="0"/>
              </a:rPr>
              <a:t> et al., 2018) According to Kim et al. (2017), Seaweed acts as a Carbon and Nitrogen sink with an estimated amount of 65,000 tons of Nitrogen and 760,000 tons of Carbon per year. As seaweed acts as </a:t>
            </a:r>
            <a:r>
              <a:rPr lang="en-US" sz="2400" b="0" i="0" u="none" strike="noStrike" baseline="30000" dirty="0">
                <a:solidFill>
                  <a:srgbClr val="000000"/>
                </a:solidFill>
                <a:effectLst/>
                <a:latin typeface="Arial" panose="020B0604020202020204" pitchFamily="34" charset="0"/>
              </a:rPr>
              <a:t>CO</a:t>
            </a:r>
            <a:r>
              <a:rPr lang="en-US" sz="1200" b="0" i="0" u="none" strike="noStrike" dirty="0">
                <a:solidFill>
                  <a:srgbClr val="000000"/>
                </a:solidFill>
                <a:effectLst/>
                <a:latin typeface="Arial" panose="020B0604020202020204" pitchFamily="34" charset="0"/>
              </a:rPr>
              <a:t>2 </a:t>
            </a:r>
            <a:r>
              <a:rPr lang="en-US" sz="1800" b="0" i="0" u="none" strike="noStrike" dirty="0">
                <a:solidFill>
                  <a:srgbClr val="000000"/>
                </a:solidFill>
                <a:effectLst/>
                <a:latin typeface="Arial" panose="020B0604020202020204" pitchFamily="34" charset="0"/>
              </a:rPr>
              <a:t>sinks though net primary production, it mildly reduces the effects of ocean acidification </a:t>
            </a:r>
            <a:r>
              <a:rPr lang="en-US" sz="12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Arial" panose="020B0604020202020204" pitchFamily="34" charset="0"/>
              </a:rPr>
              <a:t>at rates of 0.017-0.027 unit per decade) </a:t>
            </a:r>
            <a:r>
              <a:rPr lang="en-US" sz="2800" b="0" i="0" u="none" strike="noStrike" dirty="0">
                <a:solidFill>
                  <a:srgbClr val="000000"/>
                </a:solidFill>
                <a:effectLst/>
                <a:latin typeface="Arial" panose="020B0604020202020204" pitchFamily="34" charset="0"/>
              </a:rPr>
              <a:t>which benefits calcifying organisms.</a:t>
            </a:r>
            <a:r>
              <a:rPr lang="en-US" sz="2800" b="0" i="0" u="none" strike="noStrike" dirty="0">
                <a:solidFill>
                  <a:schemeClr val="tx1"/>
                </a:solidFill>
                <a:effectLst/>
                <a:latin typeface="+mn-lt"/>
              </a:rPr>
              <a:t> </a:t>
            </a:r>
            <a:r>
              <a:rPr lang="en-US" sz="1800" b="0" i="0" u="none" strike="noStrike" dirty="0">
                <a:solidFill>
                  <a:srgbClr val="000000"/>
                </a:solidFill>
                <a:effectLst/>
                <a:latin typeface="Arial" panose="020B0604020202020204" pitchFamily="34" charset="0"/>
              </a:rPr>
              <a:t>Also, </a:t>
            </a:r>
            <a:r>
              <a:rPr lang="en-US" sz="2800" b="0" i="0" u="none" strike="noStrike" dirty="0">
                <a:solidFill>
                  <a:schemeClr val="bg1"/>
                </a:solidFill>
                <a:effectLst/>
                <a:latin typeface="Arial" panose="020B0604020202020204" pitchFamily="34" charset="0"/>
              </a:rPr>
              <a:t>b</a:t>
            </a:r>
            <a:r>
              <a:rPr lang="en-US" sz="2800" dirty="0">
                <a:solidFill>
                  <a:schemeClr val="bg1"/>
                </a:solidFill>
              </a:rPr>
              <a:t>enefits of co-culture of bivalves and seaweed aquaculture protects bivalves from predation  and mitigate impacts associated to bivalve nutrient release.</a:t>
            </a: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Supporting Services:</a:t>
            </a:r>
          </a:p>
          <a:p>
            <a:pPr algn="just" rtl="0">
              <a:spcBef>
                <a:spcPts val="0"/>
              </a:spcBef>
              <a:spcAft>
                <a:spcPts val="1000"/>
              </a:spcAft>
            </a:pPr>
            <a:r>
              <a:rPr lang="en-US" sz="1800" b="0" i="0" u="none" strike="noStrike" dirty="0" err="1">
                <a:solidFill>
                  <a:srgbClr val="000000"/>
                </a:solidFill>
                <a:effectLst/>
                <a:latin typeface="Arial" panose="020B0604020202020204" pitchFamily="34" charset="0"/>
              </a:rPr>
              <a:t>Hasselström</a:t>
            </a:r>
            <a:r>
              <a:rPr lang="en-US" sz="1800" b="0" i="0" u="none" strike="noStrike" dirty="0">
                <a:solidFill>
                  <a:srgbClr val="000000"/>
                </a:solidFill>
                <a:effectLst/>
                <a:latin typeface="Arial" panose="020B0604020202020204" pitchFamily="34" charset="0"/>
              </a:rPr>
              <a:t> et al. (2018) argue that seaweed also acts as an important habitat for fish and small mobile and immobile species, which has a significant impact on the fishing industry. Seaweed farms established through artificial reef anchoring methods can benefit lobster and Crab populations. Another supporting service is the potential CO2 mitigation in terms of avoided emissions from fossil fuels, if Seaweed can be used in biofuel production in the long run. This can potentially avoid emissions in an amount of 1,500 tons CO2/ km². (Duarte et al., 2017)  </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Cultural Services:</a:t>
            </a:r>
            <a:endParaRPr lang="en-US" b="0" dirty="0">
              <a:effectLst/>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Culturally speaking both wild and farmed seaweed contribute to active coastal villages and provide research inspiration, business ideas and sustainable solutions in general. However the impact is not always as positive as an improved water quality, but can also be seen as negative. Several recreational values like aesthetics and disturbing temporary activities have to be taken into account. (</a:t>
            </a:r>
            <a:r>
              <a:rPr lang="en-US" sz="1800" b="0" i="0" u="none" strike="noStrike" dirty="0" err="1">
                <a:solidFill>
                  <a:srgbClr val="000000"/>
                </a:solidFill>
                <a:effectLst/>
                <a:latin typeface="Arial" panose="020B0604020202020204" pitchFamily="34" charset="0"/>
              </a:rPr>
              <a:t>Hasselström</a:t>
            </a:r>
            <a:r>
              <a:rPr lang="en-US" sz="1800" b="0" i="0" u="none" strike="noStrike" dirty="0">
                <a:solidFill>
                  <a:srgbClr val="000000"/>
                </a:solidFill>
                <a:effectLst/>
                <a:latin typeface="Arial" panose="020B0604020202020204" pitchFamily="34" charset="0"/>
              </a:rPr>
              <a:t> et al., 2018) Furthermore, Cabral et al. (2016) see the affected biodiversity due to seaweed farms as an impact on cultural services. </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8BA90B-BFEC-400A-94E3-BCAFF542BD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71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1000"/>
              </a:spcAft>
            </a:pPr>
            <a:r>
              <a:rPr lang="en-US" sz="1800" b="0" i="0" u="none" strike="noStrike" dirty="0">
                <a:solidFill>
                  <a:srgbClr val="000000"/>
                </a:solidFill>
                <a:effectLst/>
                <a:latin typeface="Arial" panose="020B0604020202020204" pitchFamily="34" charset="0"/>
              </a:rPr>
              <a:t>Provisioning Services: </a:t>
            </a: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Regarding the ecosystem services of fish, the most important ones are the provisioning services with a total aquaculture production value of US $139.7 billion in 2017 with an amount of 53.4 million </a:t>
            </a:r>
            <a:r>
              <a:rPr lang="en-US" sz="1800" b="0" i="0" u="none" strike="noStrike" dirty="0" err="1">
                <a:solidFill>
                  <a:srgbClr val="000000"/>
                </a:solidFill>
                <a:effectLst/>
                <a:latin typeface="Arial" panose="020B0604020202020204" pitchFamily="34" charset="0"/>
              </a:rPr>
              <a:t>tonnes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Tacon</a:t>
            </a:r>
            <a:r>
              <a:rPr lang="en-US" sz="1800" b="0" i="0" u="none" strike="noStrike" dirty="0">
                <a:solidFill>
                  <a:srgbClr val="000000"/>
                </a:solidFill>
                <a:effectLst/>
                <a:latin typeface="Arial" panose="020B0604020202020204" pitchFamily="34" charset="0"/>
              </a:rPr>
              <a:t>, 2020) and a wild caught fish export value of US $164 billion in 2018 with an amount of 67 million </a:t>
            </a:r>
            <a:r>
              <a:rPr lang="en-US" sz="1800" b="0" i="0" u="none" strike="noStrike" dirty="0" err="1">
                <a:solidFill>
                  <a:srgbClr val="000000"/>
                </a:solidFill>
                <a:effectLst/>
                <a:latin typeface="Arial" panose="020B0604020202020204" pitchFamily="34" charset="0"/>
              </a:rPr>
              <a:t>tonnes</a:t>
            </a:r>
            <a:r>
              <a:rPr lang="en-US" sz="1800" b="0" i="0" u="none" strike="noStrike" dirty="0">
                <a:solidFill>
                  <a:srgbClr val="000000"/>
                </a:solidFill>
                <a:effectLst/>
                <a:latin typeface="Arial" panose="020B0604020202020204" pitchFamily="34" charset="0"/>
              </a:rPr>
              <a:t> (FAO, 2020B). Small pelagic fish is estimated to provide US $18.7 billion per year (</a:t>
            </a:r>
            <a:r>
              <a:rPr lang="en-US" sz="1800" b="0" i="0" u="none" strike="noStrike" dirty="0" err="1">
                <a:solidFill>
                  <a:srgbClr val="000000"/>
                </a:solidFill>
                <a:effectLst/>
                <a:latin typeface="Arial" panose="020B0604020202020204" pitchFamily="34" charset="0"/>
              </a:rPr>
              <a:t>Konar</a:t>
            </a:r>
            <a:r>
              <a:rPr lang="en-US" sz="1800" b="0" i="0" u="none" strike="noStrike" dirty="0">
                <a:solidFill>
                  <a:srgbClr val="000000"/>
                </a:solidFill>
                <a:effectLst/>
                <a:latin typeface="Arial" panose="020B0604020202020204" pitchFamily="34" charset="0"/>
              </a:rPr>
              <a:t> et al., 2019). </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Regulatory Services:</a:t>
            </a: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Fish are also important in terms of food web dynamics regulation, nutrient recycling, the maintenance of sediment processes and the maintenance of genetic biodiversity (</a:t>
            </a:r>
            <a:r>
              <a:rPr lang="en-US" sz="1800" b="0" i="0" u="none" strike="noStrike" dirty="0" err="1">
                <a:solidFill>
                  <a:srgbClr val="000000"/>
                </a:solidFill>
                <a:effectLst/>
                <a:latin typeface="Arial" panose="020B0604020202020204" pitchFamily="34" charset="0"/>
              </a:rPr>
              <a:t>Holmlund</a:t>
            </a:r>
            <a:r>
              <a:rPr lang="en-US" sz="1800" b="0" i="0" u="none" strike="noStrike" dirty="0">
                <a:solidFill>
                  <a:srgbClr val="000000"/>
                </a:solidFill>
                <a:effectLst/>
                <a:latin typeface="Arial" panose="020B0604020202020204" pitchFamily="34" charset="0"/>
              </a:rPr>
              <a:t> &amp; Hammer, 1999). Relatively new studies also investigate a more specific role of their regulating service. </a:t>
            </a:r>
            <a:r>
              <a:rPr lang="en-US" sz="1800" b="0" i="0" u="none" strike="noStrike" dirty="0" err="1">
                <a:solidFill>
                  <a:srgbClr val="000000"/>
                </a:solidFill>
                <a:effectLst/>
                <a:latin typeface="Arial" panose="020B0604020202020204" pitchFamily="34" charset="0"/>
              </a:rPr>
              <a:t>Mariani</a:t>
            </a:r>
            <a:r>
              <a:rPr lang="en-US" sz="1800" b="0" i="0" u="none" strike="noStrike" dirty="0">
                <a:solidFill>
                  <a:srgbClr val="000000"/>
                </a:solidFill>
                <a:effectLst/>
                <a:latin typeface="Arial" panose="020B0604020202020204" pitchFamily="34" charset="0"/>
              </a:rPr>
              <a:t> et al. (2020) for example argue that commercial fisheries have released around 0.73 billion metric </a:t>
            </a:r>
            <a:r>
              <a:rPr lang="en-US" sz="1800" b="0" i="0" u="none" strike="noStrike" dirty="0" err="1">
                <a:solidFill>
                  <a:srgbClr val="000000"/>
                </a:solidFill>
                <a:effectLst/>
                <a:latin typeface="Arial" panose="020B0604020202020204" pitchFamily="34" charset="0"/>
              </a:rPr>
              <a:t>tonnes</a:t>
            </a:r>
            <a:r>
              <a:rPr lang="en-US" sz="1800" b="0" i="0" u="none" strike="noStrike" dirty="0">
                <a:solidFill>
                  <a:srgbClr val="000000"/>
                </a:solidFill>
                <a:effectLst/>
                <a:latin typeface="Arial" panose="020B0604020202020204" pitchFamily="34" charset="0"/>
              </a:rPr>
              <a:t> of CO2 in the atmosphere since 1950 with a 37.5 metric </a:t>
            </a:r>
            <a:r>
              <a:rPr lang="en-US" sz="1800" b="0" i="0" u="none" strike="noStrike" dirty="0" err="1">
                <a:solidFill>
                  <a:srgbClr val="000000"/>
                </a:solidFill>
                <a:effectLst/>
                <a:latin typeface="Arial" panose="020B0604020202020204" pitchFamily="34" charset="0"/>
              </a:rPr>
              <a:t>tonnes</a:t>
            </a:r>
            <a:r>
              <a:rPr lang="en-US" sz="1800" b="0" i="0" u="none" strike="noStrike" dirty="0">
                <a:solidFill>
                  <a:srgbClr val="000000"/>
                </a:solidFill>
                <a:effectLst/>
                <a:latin typeface="Arial" panose="020B0604020202020204" pitchFamily="34" charset="0"/>
              </a:rPr>
              <a:t> emission after the fish consumption and processing. This blue carbon would have technically been sequestered, since the majority of dead fish sinks to the bottom. Therefore, fish possess a reversed regulating service. </a:t>
            </a:r>
          </a:p>
          <a:p>
            <a:pPr algn="just" rtl="0">
              <a:spcBef>
                <a:spcPts val="0"/>
              </a:spcBef>
              <a:spcAft>
                <a:spcPts val="1000"/>
              </a:spcAft>
            </a:pPr>
            <a:endParaRPr lang="en-US" sz="2800" b="0" dirty="0">
              <a:effectLst/>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Culturally speaking, fishing can be seen as a production and caring activity and mostly refers to the materials, techniques and symbolism in the artisanal fisheries of some communities. (Fish et al., 2016)  </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Conclusion  </a:t>
            </a:r>
            <a:endParaRPr lang="en-US" sz="2800" b="0" dirty="0">
              <a:effectLst/>
            </a:endParaRP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In a nutshell, these examples can show the wide variety of market-based (carbon compensation, or production based methods for fishes) and no-market valuation techniques (diverse approaches such as travel cost, avoided damage cost, substitute cost, hedonic pricing, and contingent valuation for instance, etc.) available in order to estimate the value of ecosystem services, according to their types. These valuations always depend on context where they are implemented. However, the global methodological knowledge curve could be accelerated with better cooperation and exchanges.  </a:t>
            </a:r>
            <a:endParaRPr lang="en-US" sz="2800" b="0" dirty="0">
              <a:effectLst/>
            </a:endParaRP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In order to share experiences and provide concrete examples that would be beneficial to researchers, NGOs, economic sectors and deciders, an online platform could be created to gather results, methods and references at a global level. With a constant dialogue on indicators and approaches, this would foster cooperation between countries and facilitate new projects in </a:t>
            </a:r>
            <a:r>
              <a:rPr lang="en-US" sz="1800" b="0" i="0" u="none" strike="noStrike" dirty="0" err="1">
                <a:solidFill>
                  <a:srgbClr val="000000"/>
                </a:solidFill>
                <a:effectLst/>
                <a:latin typeface="Arial" panose="020B0604020202020204" pitchFamily="34" charset="0"/>
              </a:rPr>
              <a:t>favour</a:t>
            </a:r>
            <a:r>
              <a:rPr lang="en-US" sz="1800" b="0" i="0" u="none" strike="noStrike" dirty="0">
                <a:solidFill>
                  <a:srgbClr val="000000"/>
                </a:solidFill>
                <a:effectLst/>
                <a:latin typeface="Arial" panose="020B0604020202020204" pitchFamily="34" charset="0"/>
              </a:rPr>
              <a:t> of conservation, restoration and protection, in direct line with sustainable development goals and UNFCCC objectives. </a:t>
            </a:r>
            <a:endParaRPr lang="en-US" sz="2800" b="0" dirty="0">
              <a:effectLst/>
            </a:endParaRPr>
          </a:p>
          <a:p>
            <a:br>
              <a:rPr lang="en-US" sz="2800"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8BA90B-BFEC-400A-94E3-BCAFF542BD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58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Nature-based solutions can help manage human impacts and tackle climate change to preserve ecosystems, their functions and the services they provide for human well-being. </a:t>
            </a:r>
            <a:endParaRPr lang="fr-FR" dirty="0"/>
          </a:p>
        </p:txBody>
      </p:sp>
      <p:sp>
        <p:nvSpPr>
          <p:cNvPr id="4" name="Espace réservé du numéro de diapositive 3"/>
          <p:cNvSpPr>
            <a:spLocks noGrp="1"/>
          </p:cNvSpPr>
          <p:nvPr>
            <p:ph type="sldNum" sz="quarter" idx="5"/>
          </p:nvPr>
        </p:nvSpPr>
        <p:spPr/>
        <p:txBody>
          <a:bodyPr/>
          <a:lstStyle/>
          <a:p>
            <a:fld id="{D1A9E19A-BEA5-4AB0-BFDF-3E0B6E0E4CC0}" type="slidenum">
              <a:rPr lang="fr-FR" smtClean="0"/>
              <a:t>6</a:t>
            </a:fld>
            <a:endParaRPr lang="fr-FR"/>
          </a:p>
        </p:txBody>
      </p:sp>
    </p:spTree>
    <p:extLst>
      <p:ext uri="{BB962C8B-B14F-4D97-AF65-F5344CB8AC3E}">
        <p14:creationId xmlns:p14="http://schemas.microsoft.com/office/powerpoint/2010/main" val="230997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9E19A-BEA5-4AB0-BFDF-3E0B6E0E4CC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41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1A9E19A-BEA5-4AB0-BFDF-3E0B6E0E4CC0}" type="slidenum">
              <a:rPr lang="fr-FR" smtClean="0"/>
              <a:t>8</a:t>
            </a:fld>
            <a:endParaRPr lang="fr-FR"/>
          </a:p>
        </p:txBody>
      </p:sp>
    </p:spTree>
    <p:extLst>
      <p:ext uri="{BB962C8B-B14F-4D97-AF65-F5344CB8AC3E}">
        <p14:creationId xmlns:p14="http://schemas.microsoft.com/office/powerpoint/2010/main" val="42657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1A9E19A-BEA5-4AB0-BFDF-3E0B6E0E4CC0}" type="slidenum">
              <a:rPr lang="fr-FR" smtClean="0"/>
              <a:t>9</a:t>
            </a:fld>
            <a:endParaRPr lang="fr-FR"/>
          </a:p>
        </p:txBody>
      </p:sp>
    </p:spTree>
    <p:extLst>
      <p:ext uri="{BB962C8B-B14F-4D97-AF65-F5344CB8AC3E}">
        <p14:creationId xmlns:p14="http://schemas.microsoft.com/office/powerpoint/2010/main" val="289068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A) Demersal fishing gear has destroyed many ancient deep-sea coral reefs in the past 30 years, and none have been restored (photo credit JAGO-Team/</a:t>
            </a:r>
            <a:r>
              <a:rPr lang="en-US" sz="1800" dirty="0" err="1">
                <a:effectLst/>
                <a:latin typeface="Times New Roman" panose="02020603050405020304" pitchFamily="18" charset="0"/>
                <a:ea typeface="Calibri" panose="020F0502020204030204" pitchFamily="34" charset="0"/>
                <a:cs typeface="Arial" panose="020B0604020202020204" pitchFamily="34" charset="0"/>
              </a:rPr>
              <a:t>IfM</a:t>
            </a:r>
            <a:r>
              <a:rPr lang="en-US" sz="1800" dirty="0">
                <a:effectLst/>
                <a:latin typeface="Times New Roman" panose="02020603050405020304" pitchFamily="18" charset="0"/>
                <a:ea typeface="Calibri" panose="020F0502020204030204" pitchFamily="34" charset="0"/>
                <a:cs typeface="Arial" panose="020B0604020202020204" pitchFamily="34" charset="0"/>
              </a:rPr>
              <a:t>-GEOMAR). B) Whale populations have been decimated by hunting, ship strikes or entanglement in plastic fishing nets, lowering their ability to transfer carbon from the surface ocean to the deep-sea. C) Seagrass beds can store large amounts of carbon but have been in decline worldwide, requiring protection for those that remain (credit C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Vasapollo</a:t>
            </a:r>
            <a:r>
              <a:rPr lang="en-US" sz="1800" dirty="0">
                <a:effectLst/>
                <a:latin typeface="Times New Roman" panose="02020603050405020304" pitchFamily="18" charset="0"/>
                <a:ea typeface="Calibri" panose="020F0502020204030204" pitchFamily="34" charset="0"/>
                <a:cs typeface="Arial" panose="020B0604020202020204" pitchFamily="34" charset="0"/>
              </a:rPr>
              <a:t>). D) Pelagic animals such as mesopelagic fish draw carbon down from the shallows to great depths, their populations need to be maintained to protect this ecosystem service. Coastal developments have removed most saltmarshes (E) and mangrove forests (F) worldwide, requiring efforts to restore or recreate these important natural carbon stores.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1A9E19A-BEA5-4AB0-BFDF-3E0B6E0E4CC0}" type="slidenum">
              <a:rPr lang="fr-FR" smtClean="0"/>
              <a:t>10</a:t>
            </a:fld>
            <a:endParaRPr lang="fr-FR"/>
          </a:p>
        </p:txBody>
      </p:sp>
    </p:spTree>
    <p:extLst>
      <p:ext uri="{BB962C8B-B14F-4D97-AF65-F5344CB8AC3E}">
        <p14:creationId xmlns:p14="http://schemas.microsoft.com/office/powerpoint/2010/main" val="427645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1000"/>
              </a:spcAft>
            </a:pPr>
            <a:r>
              <a:rPr lang="en-US" sz="1800" b="0" i="0" u="none" strike="noStrike" dirty="0">
                <a:solidFill>
                  <a:srgbClr val="000000"/>
                </a:solidFill>
                <a:effectLst/>
                <a:latin typeface="Arial" panose="020B0604020202020204" pitchFamily="34" charset="0"/>
              </a:rPr>
              <a:t>Mangroves have a global coverage of approximately 4.06 billion hectares (FAO,2020A). </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Provisionary:</a:t>
            </a: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They are </a:t>
            </a:r>
            <a:r>
              <a:rPr lang="en-US" sz="1800" b="0" i="0" u="none" strike="noStrike" dirty="0" err="1">
                <a:solidFill>
                  <a:srgbClr val="000000"/>
                </a:solidFill>
                <a:effectLst/>
                <a:latin typeface="Arial" panose="020B0604020202020204" pitchFamily="34" charset="0"/>
              </a:rPr>
              <a:t>recognised</a:t>
            </a:r>
            <a:r>
              <a:rPr lang="en-US" sz="1800" b="0" i="0" u="none" strike="noStrike" dirty="0">
                <a:solidFill>
                  <a:srgbClr val="000000"/>
                </a:solidFill>
                <a:effectLst/>
                <a:latin typeface="Arial" panose="020B0604020202020204" pitchFamily="34" charset="0"/>
              </a:rPr>
              <a:t> to have several provisionary services which include provision of timber, fuelwood and charcoal to local communities. Consequent, overharvesting has been identified as the main driver of deforestation in parts of Western Africa (</a:t>
            </a:r>
            <a:r>
              <a:rPr lang="en-US" sz="1800" b="0" i="0" u="none" strike="noStrike" dirty="0" err="1">
                <a:solidFill>
                  <a:srgbClr val="000000"/>
                </a:solidFill>
                <a:effectLst/>
                <a:latin typeface="Arial" panose="020B0604020202020204" pitchFamily="34" charset="0"/>
              </a:rPr>
              <a:t>Adanguidi</a:t>
            </a:r>
            <a:r>
              <a:rPr lang="en-US" sz="1800" b="0" i="0" u="none" strike="noStrike" dirty="0">
                <a:solidFill>
                  <a:srgbClr val="000000"/>
                </a:solidFill>
                <a:effectLst/>
                <a:latin typeface="Arial" panose="020B0604020202020204" pitchFamily="34" charset="0"/>
              </a:rPr>
              <a:t> et al., 2020) and South Asia (Islam and Bhuiyan, 2018), and through its provisionary services adds value to local economies, </a:t>
            </a:r>
            <a:r>
              <a:rPr lang="en-US" sz="1800" b="0" i="0" u="none" strike="noStrike" dirty="0" err="1">
                <a:solidFill>
                  <a:srgbClr val="000000"/>
                </a:solidFill>
                <a:effectLst/>
                <a:latin typeface="Arial" panose="020B0604020202020204" pitchFamily="34" charset="0"/>
              </a:rPr>
              <a:t>eg.</a:t>
            </a:r>
            <a:r>
              <a:rPr lang="en-US" sz="1800" b="0" i="0" u="none" strike="noStrike" dirty="0">
                <a:solidFill>
                  <a:srgbClr val="000000"/>
                </a:solidFill>
                <a:effectLst/>
                <a:latin typeface="Arial" panose="020B0604020202020204" pitchFamily="34" charset="0"/>
              </a:rPr>
              <a:t> annual revenue of US $744,000 in the </a:t>
            </a:r>
            <a:r>
              <a:rPr lang="en-US" sz="1800" b="0" i="0" u="none" strike="noStrike" dirty="0" err="1">
                <a:solidFill>
                  <a:srgbClr val="000000"/>
                </a:solidFill>
                <a:effectLst/>
                <a:latin typeface="Arial" panose="020B0604020202020204" pitchFamily="34" charset="0"/>
              </a:rPr>
              <a:t>Sundarban</a:t>
            </a:r>
            <a:r>
              <a:rPr lang="en-US" sz="1800" b="0" i="0" u="none" strike="noStrike" dirty="0">
                <a:solidFill>
                  <a:srgbClr val="000000"/>
                </a:solidFill>
                <a:effectLst/>
                <a:latin typeface="Arial" panose="020B0604020202020204" pitchFamily="34" charset="0"/>
              </a:rPr>
              <a:t> reserves in India and Bangladesh (Uddin et al., 2013).</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Regulatory:</a:t>
            </a:r>
            <a:endParaRPr lang="en-US" sz="2000" b="0" dirty="0">
              <a:effectLst/>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Global mangrove coverage provides protection from floods, storms, erosion, saltwater intrusion (Mazda et al., 2006), which have been valued globally at US $ 69.9 billion (Sanford, 2009). Awareness on mangroves role in coastal protection was </a:t>
            </a:r>
            <a:r>
              <a:rPr lang="en-US" sz="1800" b="0" i="0" u="none" strike="noStrike" dirty="0" err="1">
                <a:solidFill>
                  <a:srgbClr val="000000"/>
                </a:solidFill>
                <a:effectLst/>
                <a:latin typeface="Arial" panose="020B0604020202020204" pitchFamily="34" charset="0"/>
              </a:rPr>
              <a:t>popularised</a:t>
            </a:r>
            <a:r>
              <a:rPr lang="en-US" sz="1800" b="0" i="0" u="none" strike="noStrike" dirty="0">
                <a:solidFill>
                  <a:srgbClr val="000000"/>
                </a:solidFill>
                <a:effectLst/>
                <a:latin typeface="Arial" panose="020B0604020202020204" pitchFamily="34" charset="0"/>
              </a:rPr>
              <a:t> after the 2004 tsunami as it could have drastically mitigated the negative effects of the tsunami with sufficient mangrove maintenance (Mazda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2006; Sanford, 2009). The estimation of mangrove value over 20 years of coastal protection and </a:t>
            </a:r>
            <a:r>
              <a:rPr lang="en-US" sz="1800" b="0" i="0" u="none" strike="noStrike" dirty="0" err="1">
                <a:solidFill>
                  <a:srgbClr val="000000"/>
                </a:solidFill>
                <a:effectLst/>
                <a:latin typeface="Arial" panose="020B0604020202020204" pitchFamily="34" charset="0"/>
              </a:rPr>
              <a:t>stabilisation</a:t>
            </a:r>
            <a:r>
              <a:rPr lang="en-US" sz="1800" b="0" i="0" u="none" strike="noStrike" dirty="0">
                <a:solidFill>
                  <a:srgbClr val="000000"/>
                </a:solidFill>
                <a:effectLst/>
                <a:latin typeface="Arial" panose="020B0604020202020204" pitchFamily="34" charset="0"/>
              </a:rPr>
              <a:t> service was approximated at US $12,263/ha and the cost of damages of a 1 km² loss in mangroves was around $1879/ha  in Thailand (</a:t>
            </a:r>
            <a:r>
              <a:rPr lang="en-US" sz="1800" b="0" i="0" u="none" strike="noStrike" dirty="0" err="1">
                <a:solidFill>
                  <a:srgbClr val="000000"/>
                </a:solidFill>
                <a:effectLst/>
                <a:latin typeface="Arial" panose="020B0604020202020204" pitchFamily="34" charset="0"/>
              </a:rPr>
              <a:t>Barbier</a:t>
            </a:r>
            <a:r>
              <a:rPr lang="en-US" sz="1800" b="0" i="0" u="none" strike="noStrike" dirty="0">
                <a:solidFill>
                  <a:srgbClr val="000000"/>
                </a:solidFill>
                <a:effectLst/>
                <a:latin typeface="Arial" panose="020B0604020202020204" pitchFamily="34" charset="0"/>
              </a:rPr>
              <a:t>, 2006). Using the Voluntary Carbon Markets, mangrove ecosystems have been used to generate income for local communities using sale of carbon credits corresponding to carbon sequestration services (Verra, </a:t>
            </a:r>
            <a:r>
              <a:rPr lang="en-US" sz="1800" b="0" i="0" u="none" strike="noStrike" dirty="0" err="1">
                <a:solidFill>
                  <a:srgbClr val="000000"/>
                </a:solidFill>
                <a:effectLst/>
                <a:latin typeface="Arial" panose="020B0604020202020204" pitchFamily="34" charset="0"/>
              </a:rPr>
              <a:t>n.a</a:t>
            </a:r>
            <a:r>
              <a:rPr lang="en-US" sz="1800" b="0" i="0" u="none" strike="noStrike" dirty="0">
                <a:solidFill>
                  <a:srgbClr val="000000"/>
                </a:solidFill>
                <a:effectLst/>
                <a:latin typeface="Arial" panose="020B0604020202020204" pitchFamily="34" charset="0"/>
              </a:rPr>
              <a:t>, Plan Vivo, </a:t>
            </a:r>
            <a:r>
              <a:rPr lang="en-US" sz="1800" b="0" i="0" u="none" strike="noStrike" dirty="0" err="1">
                <a:solidFill>
                  <a:srgbClr val="000000"/>
                </a:solidFill>
                <a:effectLst/>
                <a:latin typeface="Arial" panose="020B0604020202020204" pitchFamily="34" charset="0"/>
              </a:rPr>
              <a:t>n.a</a:t>
            </a:r>
            <a:r>
              <a:rPr lang="en-US" sz="1800" b="0" i="0" u="none" strike="noStrike" dirty="0">
                <a:solidFill>
                  <a:srgbClr val="000000"/>
                </a:solidFill>
                <a:effectLst/>
                <a:latin typeface="Arial" panose="020B0604020202020204" pitchFamily="34" charset="0"/>
              </a:rPr>
              <a:t>) and have been identified as strong candidates for payment for ecosystem services (PES) (Locatelli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2014). These mechanisms help fund conservation, protect mangroves and sequester carbon. However, there are only a few blue carbon projects generating carbon credits as it requires further climate market mechanisms (Ullman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2013).</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Supporting:</a:t>
            </a: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Mangrove ecosystems provide critical supporting functions as feeding grounds and spawning grounds, and as a consequence decrease predation risk for many fish species and have been observed to improve nearby coral reef fish abundance (</a:t>
            </a:r>
            <a:r>
              <a:rPr lang="en-US" sz="1800" b="0" i="0" u="none" strike="noStrike" dirty="0" err="1">
                <a:solidFill>
                  <a:srgbClr val="000000"/>
                </a:solidFill>
                <a:effectLst/>
                <a:latin typeface="Arial" panose="020B0604020202020204" pitchFamily="34" charset="0"/>
              </a:rPr>
              <a:t>Carrasquilla-Henao</a:t>
            </a:r>
            <a:r>
              <a:rPr lang="en-US" sz="1800" b="0" i="0" u="none" strike="noStrike" dirty="0">
                <a:solidFill>
                  <a:srgbClr val="000000"/>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2019). In India, it was estimated that the marginal effect of 1 hectare of mangroves on fisheries output is 1.86 </a:t>
            </a:r>
            <a:r>
              <a:rPr lang="en-US" sz="1800" b="0" i="0" u="none" strike="noStrike" dirty="0" err="1">
                <a:solidFill>
                  <a:srgbClr val="000000"/>
                </a:solidFill>
                <a:effectLst/>
                <a:latin typeface="Arial" panose="020B0604020202020204" pitchFamily="34" charset="0"/>
              </a:rPr>
              <a:t>tonnes</a:t>
            </a:r>
            <a:r>
              <a:rPr lang="en-US" sz="1800" b="0" i="0" u="none" strike="noStrike" dirty="0">
                <a:solidFill>
                  <a:srgbClr val="000000"/>
                </a:solidFill>
                <a:effectLst/>
                <a:latin typeface="Arial" panose="020B0604020202020204" pitchFamily="34" charset="0"/>
              </a:rPr>
              <a:t> per year towards commercial marine fisheries (</a:t>
            </a:r>
            <a:r>
              <a:rPr lang="en-US" sz="1800" b="0" i="0" u="none" strike="noStrike" dirty="0" err="1">
                <a:solidFill>
                  <a:srgbClr val="000000"/>
                </a:solidFill>
                <a:effectLst/>
                <a:latin typeface="Arial" panose="020B0604020202020204" pitchFamily="34" charset="0"/>
              </a:rPr>
              <a:t>Anneboina</a:t>
            </a:r>
            <a:r>
              <a:rPr lang="en-US" sz="1800" b="0" i="0" u="none" strike="noStrike" dirty="0">
                <a:solidFill>
                  <a:srgbClr val="000000"/>
                </a:solidFill>
                <a:effectLst/>
                <a:latin typeface="Arial" panose="020B0604020202020204" pitchFamily="34" charset="0"/>
              </a:rPr>
              <a:t> and Kavi Kumar, 2017). Annual economic value addition to the local fisheries for one hectare of mangrove can range anywhere between US $42-US $37,500 depending on the location, species value, proximity to fisheries from the mangrove </a:t>
            </a:r>
            <a:r>
              <a:rPr lang="en-US" sz="1800" b="0" i="0" u="none" strike="noStrike" dirty="0" err="1">
                <a:solidFill>
                  <a:srgbClr val="000000"/>
                </a:solidFill>
                <a:effectLst/>
                <a:latin typeface="Arial" panose="020B0604020202020204" pitchFamily="34" charset="0"/>
              </a:rPr>
              <a:t>etc</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DebRoy</a:t>
            </a:r>
            <a:r>
              <a:rPr lang="en-US" sz="1800" b="0" i="0" u="none" strike="noStrike" dirty="0">
                <a:solidFill>
                  <a:srgbClr val="000000"/>
                </a:solidFill>
                <a:effectLst/>
                <a:latin typeface="Arial" panose="020B0604020202020204" pitchFamily="34" charset="0"/>
              </a:rPr>
              <a:t> and Jayaraman, 2012).  Additionally, annual economic value addition per hectare for penaeid shrimp (most economically viable fisheries associated with mangrove) ranges from US $91- US $5292.</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Cultural:</a:t>
            </a: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Finally, mangroves through tourism (Spalding and </a:t>
            </a:r>
            <a:r>
              <a:rPr lang="en-US" sz="1800" b="0" i="0" u="none" strike="noStrike" dirty="0" err="1">
                <a:solidFill>
                  <a:srgbClr val="000000"/>
                </a:solidFill>
                <a:effectLst/>
                <a:latin typeface="Arial" panose="020B0604020202020204" pitchFamily="34" charset="0"/>
              </a:rPr>
              <a:t>Parret</a:t>
            </a:r>
            <a:r>
              <a:rPr lang="en-US" sz="1800" b="0" i="0" u="none" strike="noStrike" dirty="0">
                <a:solidFill>
                  <a:srgbClr val="000000"/>
                </a:solidFill>
                <a:effectLst/>
                <a:latin typeface="Arial" panose="020B0604020202020204" pitchFamily="34" charset="0"/>
              </a:rPr>
              <a:t>, 2019), education (</a:t>
            </a:r>
            <a:r>
              <a:rPr lang="en-US" sz="1800" b="0" i="0" u="none" strike="noStrike" dirty="0" err="1">
                <a:solidFill>
                  <a:srgbClr val="000000"/>
                </a:solidFill>
                <a:effectLst/>
                <a:latin typeface="Arial" panose="020B0604020202020204" pitchFamily="34" charset="0"/>
              </a:rPr>
              <a:t>Friess</a:t>
            </a:r>
            <a:r>
              <a:rPr lang="en-US" sz="1800" b="0" i="0" u="none" strike="noStrike" dirty="0">
                <a:solidFill>
                  <a:srgbClr val="000000"/>
                </a:solidFill>
                <a:effectLst/>
                <a:latin typeface="Arial" panose="020B0604020202020204" pitchFamily="34" charset="0"/>
              </a:rPr>
              <a:t>, 2016) and cultural practices (worship) adds further value. It was estimated to add US $1 million and US $7 million annually to the Malaysia and Iranian tourism revenue (Ahmad, 2007; </a:t>
            </a:r>
            <a:r>
              <a:rPr lang="en-US" sz="1800" b="0" i="0" u="none" strike="noStrike" dirty="0" err="1">
                <a:solidFill>
                  <a:srgbClr val="000000"/>
                </a:solidFill>
                <a:effectLst/>
                <a:latin typeface="Arial" panose="020B0604020202020204" pitchFamily="34" charset="0"/>
              </a:rPr>
              <a:t>Dehghani</a:t>
            </a:r>
            <a:r>
              <a:rPr lang="en-US" sz="1800" b="0" i="0" u="none" strike="noStrike" dirty="0">
                <a:solidFill>
                  <a:srgbClr val="000000"/>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.,2010) and US $42,000 annually in the </a:t>
            </a:r>
            <a:r>
              <a:rPr lang="en-US" sz="1800" b="0" i="0" u="none" strike="noStrike" dirty="0" err="1">
                <a:solidFill>
                  <a:srgbClr val="000000"/>
                </a:solidFill>
                <a:effectLst/>
                <a:latin typeface="Arial" panose="020B0604020202020204" pitchFamily="34" charset="0"/>
              </a:rPr>
              <a:t>Sundarban</a:t>
            </a:r>
            <a:r>
              <a:rPr lang="en-US" sz="1800" b="0" i="0" u="none" strike="noStrike" dirty="0">
                <a:solidFill>
                  <a:srgbClr val="000000"/>
                </a:solidFill>
                <a:effectLst/>
                <a:latin typeface="Arial" panose="020B0604020202020204" pitchFamily="34" charset="0"/>
              </a:rPr>
              <a:t> reserves in India and Bangladesh (Uddin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2013).</a:t>
            </a:r>
            <a:endParaRPr lang="en-US" sz="3200" b="0" dirty="0">
              <a:effectLst/>
            </a:endParaRPr>
          </a:p>
          <a:p>
            <a:br>
              <a:rPr lang="en-US" sz="3200" dirty="0"/>
            </a:br>
            <a:endParaRPr lang="en-US" sz="2000" b="0" dirty="0">
              <a:effectLst/>
            </a:endParaRPr>
          </a:p>
          <a:p>
            <a:br>
              <a:rPr lang="en-US" sz="2000" dirty="0"/>
            </a:br>
            <a:endParaRPr lang="en-US" sz="1400" dirty="0">
              <a:effectLst/>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8BA90B-BFEC-400A-94E3-BCAFF542BD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17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1000"/>
              </a:spcAft>
            </a:pPr>
            <a:br>
              <a:rPr lang="en-US" b="0" dirty="0">
                <a:effectLst/>
              </a:rPr>
            </a:br>
            <a:r>
              <a:rPr lang="en-US" b="0" dirty="0">
                <a:effectLst/>
              </a:rPr>
              <a:t>Provisionary Services</a:t>
            </a: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Salt Marshes provide raw materials and food to livestock with approximately GBP 15.27/ha per annum generated as net income in the UK as a result (King and Lester, 1995 cited in </a:t>
            </a:r>
            <a:r>
              <a:rPr lang="en-US" sz="1800" b="0" i="0" u="none" strike="noStrike" dirty="0" err="1">
                <a:solidFill>
                  <a:srgbClr val="000000"/>
                </a:solidFill>
                <a:effectLst/>
                <a:latin typeface="Arial" panose="020B0604020202020204" pitchFamily="34" charset="0"/>
              </a:rPr>
              <a:t>Barbier</a:t>
            </a:r>
            <a:r>
              <a:rPr lang="en-US" sz="1800" b="0" i="0" u="none" strike="noStrike" dirty="0">
                <a:solidFill>
                  <a:srgbClr val="000000"/>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2011). </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They also provide various regulatory services through coastal protection (</a:t>
            </a:r>
            <a:r>
              <a:rPr lang="en-US" sz="1800" b="0" i="0" u="none" strike="noStrike" dirty="0" err="1">
                <a:solidFill>
                  <a:srgbClr val="000000"/>
                </a:solidFill>
                <a:effectLst/>
                <a:latin typeface="Arial" panose="020B0604020202020204" pitchFamily="34" charset="0"/>
              </a:rPr>
              <a:t>Barbier</a:t>
            </a:r>
            <a:r>
              <a:rPr lang="en-US" sz="1800" b="0" i="0" u="none" strike="noStrike" dirty="0">
                <a:solidFill>
                  <a:srgbClr val="000000"/>
                </a:solidFill>
                <a:effectLst/>
                <a:latin typeface="Arial" panose="020B0604020202020204" pitchFamily="34" charset="0"/>
              </a:rPr>
              <a:t> et al., 2011) with a value addition of US $8236/ha per year in terms of hurricane protection in the USA (Costanza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2008 cited in </a:t>
            </a:r>
            <a:r>
              <a:rPr lang="en-US" sz="1800" b="0" i="0" u="none" strike="noStrike" dirty="0" err="1">
                <a:solidFill>
                  <a:srgbClr val="000000"/>
                </a:solidFill>
                <a:effectLst/>
                <a:latin typeface="Arial" panose="020B0604020202020204" pitchFamily="34" charset="0"/>
              </a:rPr>
              <a:t>Barbier</a:t>
            </a:r>
            <a:r>
              <a:rPr lang="en-US" sz="1800" b="0" i="1" u="none" strike="noStrike" dirty="0">
                <a:solidFill>
                  <a:srgbClr val="000000"/>
                </a:solidFill>
                <a:effectLst/>
                <a:latin typeface="Arial" panose="020B0604020202020204" pitchFamily="34" charset="0"/>
              </a:rPr>
              <a:t> et al</a:t>
            </a:r>
            <a:r>
              <a:rPr lang="en-US" sz="1800" b="0" i="0" u="none" strike="noStrike" dirty="0">
                <a:solidFill>
                  <a:srgbClr val="000000"/>
                </a:solidFill>
                <a:effectLst/>
                <a:latin typeface="Arial" panose="020B0604020202020204" pitchFamily="34" charset="0"/>
              </a:rPr>
              <a:t>., 2011); carbon sequestration which has recently been monetised using carbon credits (Verra, </a:t>
            </a:r>
            <a:r>
              <a:rPr lang="en-US" sz="1800" b="0" i="0" u="none" strike="noStrike" dirty="0" err="1">
                <a:solidFill>
                  <a:srgbClr val="000000"/>
                </a:solidFill>
                <a:effectLst/>
                <a:latin typeface="Arial" panose="020B0604020202020204" pitchFamily="34" charset="0"/>
              </a:rPr>
              <a:t>n.a</a:t>
            </a:r>
            <a:r>
              <a:rPr lang="en-US" sz="1800" b="0" i="0" u="none" strike="noStrike" dirty="0">
                <a:solidFill>
                  <a:srgbClr val="000000"/>
                </a:solidFill>
                <a:effectLst/>
                <a:latin typeface="Arial" panose="020B0604020202020204" pitchFamily="34" charset="0"/>
              </a:rPr>
              <a:t>); rain water absorbance  and water filtration by absorbing excess nutrient runoff and pollutants from the coast and preventing eutrophication in larger water bodies (Saltmarsh guide, </a:t>
            </a:r>
            <a:r>
              <a:rPr lang="en-US" sz="1800" b="0" i="0" u="none" strike="noStrike" dirty="0" err="1">
                <a:solidFill>
                  <a:srgbClr val="000000"/>
                </a:solidFill>
                <a:effectLst/>
                <a:latin typeface="Arial" panose="020B0604020202020204" pitchFamily="34" charset="0"/>
              </a:rPr>
              <a:t>n.a</a:t>
            </a:r>
            <a:r>
              <a:rPr lang="en-US" sz="1800" b="0" i="0" u="none" strike="noStrike" dirty="0">
                <a:solidFill>
                  <a:srgbClr val="000000"/>
                </a:solidFill>
                <a:effectLst/>
                <a:latin typeface="Arial" panose="020B0604020202020204" pitchFamily="34" charset="0"/>
              </a:rPr>
              <a:t>) and thereby prevent additional costs of approximately additional US $785-15,000/acre cost for replacement water purification services in the US (Breaux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1995 cited in </a:t>
            </a:r>
            <a:r>
              <a:rPr lang="en-US" sz="1800" b="0" i="0" u="none" strike="noStrike" dirty="0" err="1">
                <a:solidFill>
                  <a:srgbClr val="000000"/>
                </a:solidFill>
                <a:effectLst/>
                <a:latin typeface="Arial" panose="020B0604020202020204" pitchFamily="34" charset="0"/>
              </a:rPr>
              <a:t>Barbier</a:t>
            </a:r>
            <a:r>
              <a:rPr lang="en-US" sz="1800" b="0" i="0" u="none" strike="noStrike" dirty="0">
                <a:solidFill>
                  <a:srgbClr val="000000"/>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(2011).</a:t>
            </a:r>
          </a:p>
          <a:p>
            <a:pPr algn="just" rtl="0">
              <a:spcBef>
                <a:spcPts val="0"/>
              </a:spcBef>
              <a:spcAft>
                <a:spcPts val="1000"/>
              </a:spcAft>
            </a:pPr>
            <a:endParaRPr lang="en-US" b="0" dirty="0">
              <a:effectLst/>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Salt marshes support other ecosystems by providing sheltering, breeding and nursery grounds (Saltmarsh guide (</a:t>
            </a:r>
            <a:r>
              <a:rPr lang="en-US" sz="1800" b="0" i="0" u="none" strike="noStrike" dirty="0" err="1">
                <a:solidFill>
                  <a:srgbClr val="000000"/>
                </a:solidFill>
                <a:effectLst/>
                <a:latin typeface="Arial" panose="020B0604020202020204" pitchFamily="34" charset="0"/>
              </a:rPr>
              <a:t>n.a</a:t>
            </a:r>
            <a:r>
              <a:rPr lang="en-US" sz="1800" b="0" i="0" u="none" strike="noStrike" dirty="0">
                <a:solidFill>
                  <a:srgbClr val="000000"/>
                </a:solidFill>
                <a:effectLst/>
                <a:latin typeface="Arial" panose="020B0604020202020204" pitchFamily="34" charset="0"/>
              </a:rPr>
              <a:t>) and contribute US $6470/acre to east coast recreational fisheries and US $982/acre to west coast recreational fisheries in the US (Bell, 1997 cited in </a:t>
            </a:r>
            <a:r>
              <a:rPr lang="en-US" sz="1800" b="0" i="0" u="none" strike="noStrike" dirty="0" err="1">
                <a:solidFill>
                  <a:srgbClr val="000000"/>
                </a:solidFill>
                <a:effectLst/>
                <a:latin typeface="Arial" panose="020B0604020202020204" pitchFamily="34" charset="0"/>
              </a:rPr>
              <a:t>Barbier</a:t>
            </a:r>
            <a:r>
              <a:rPr lang="en-US" sz="1800" b="0" i="0" u="none" strike="noStrike" dirty="0">
                <a:solidFill>
                  <a:srgbClr val="000000"/>
                </a:solidFill>
                <a:effectLst/>
                <a:latin typeface="Arial" panose="020B0604020202020204" pitchFamily="34" charset="0"/>
              </a:rPr>
              <a:t> </a:t>
            </a:r>
            <a:r>
              <a:rPr lang="en-US" sz="1800" b="0" i="1" u="none" strike="noStrike" dirty="0">
                <a:solidFill>
                  <a:srgbClr val="000000"/>
                </a:solidFill>
                <a:effectLst/>
                <a:latin typeface="Arial" panose="020B0604020202020204" pitchFamily="34" charset="0"/>
              </a:rPr>
              <a:t>et al</a:t>
            </a:r>
            <a:r>
              <a:rPr lang="en-US" sz="1800" b="0" i="0" u="none" strike="noStrike" dirty="0">
                <a:solidFill>
                  <a:srgbClr val="000000"/>
                </a:solidFill>
                <a:effectLst/>
                <a:latin typeface="Arial" panose="020B0604020202020204" pitchFamily="34" charset="0"/>
              </a:rPr>
              <a:t>., 2011); and US $0.19-1.19/acre to blue crab fisheries in the Gulf Coast, USA (Freeman, 1991 cited in </a:t>
            </a:r>
            <a:r>
              <a:rPr lang="en-US" sz="1800" b="0" i="0" u="none" strike="noStrike" dirty="0" err="1">
                <a:solidFill>
                  <a:srgbClr val="000000"/>
                </a:solidFill>
                <a:effectLst/>
                <a:latin typeface="Arial" panose="020B0604020202020204" pitchFamily="34" charset="0"/>
              </a:rPr>
              <a:t>Barbier</a:t>
            </a:r>
            <a:r>
              <a:rPr lang="en-US" sz="1800" b="0" i="0" u="none" strike="noStrike" dirty="0">
                <a:solidFill>
                  <a:srgbClr val="000000"/>
                </a:solidFill>
                <a:effectLst/>
                <a:latin typeface="Arial" panose="020B0604020202020204" pitchFamily="34" charset="0"/>
              </a:rPr>
              <a:t> et al., 2011).</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Cultural:</a:t>
            </a:r>
            <a:endParaRPr lang="en-US" b="0" dirty="0">
              <a:effectLst/>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Also, with cultural services like tourism and educational activities (Saltmarsh Guide, </a:t>
            </a:r>
            <a:r>
              <a:rPr lang="en-US" sz="1800" b="0" i="0" u="none" strike="noStrike" dirty="0" err="1">
                <a:solidFill>
                  <a:srgbClr val="000000"/>
                </a:solidFill>
                <a:effectLst/>
                <a:latin typeface="Arial" panose="020B0604020202020204" pitchFamily="34" charset="0"/>
              </a:rPr>
              <a:t>n.a</a:t>
            </a:r>
            <a:r>
              <a:rPr lang="en-US" sz="1800" b="0" i="0" u="none" strike="noStrike" dirty="0">
                <a:solidFill>
                  <a:srgbClr val="000000"/>
                </a:solidFill>
                <a:effectLst/>
                <a:latin typeface="Arial" panose="020B0604020202020204" pitchFamily="34" charset="0"/>
              </a:rPr>
              <a:t>), it was estimated that annual benefits were approximated at US $338/acre for commercial tourism and recreational activities (</a:t>
            </a:r>
            <a:r>
              <a:rPr lang="en-US" sz="1800" b="0" i="0" u="none" strike="noStrike" dirty="0" err="1">
                <a:solidFill>
                  <a:srgbClr val="000000"/>
                </a:solidFill>
                <a:effectLst/>
                <a:latin typeface="Arial" panose="020B0604020202020204" pitchFamily="34" charset="0"/>
              </a:rPr>
              <a:t>Barbier</a:t>
            </a:r>
            <a:r>
              <a:rPr lang="en-US" sz="1800" b="0" i="0" u="none" strike="noStrike" dirty="0">
                <a:solidFill>
                  <a:srgbClr val="000000"/>
                </a:solidFill>
                <a:effectLst/>
                <a:latin typeface="Arial" panose="020B0604020202020204" pitchFamily="34" charset="0"/>
              </a:rPr>
              <a:t> et al., 2011).</a:t>
            </a:r>
            <a:endParaRPr lang="en-US" b="0" dirty="0">
              <a:effectLst/>
            </a:endParaRP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One concrete example concerning the salt marshes is Purcell et.al (2021) analysis of South Carolina’s coastal marshes and wetlands. According to the authors, the supporting services, provisioning services, regulating services, and cultural services made possible by coastal marshes and wetlands offer market and non-market goods and services for billions of dollars of economic output annually. </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8BA90B-BFEC-400A-94E3-BCAFF542BD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48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1000"/>
              </a:spcAft>
            </a:pPr>
            <a:br>
              <a:rPr lang="en-US" sz="4000" b="0" dirty="0">
                <a:effectLst/>
              </a:rPr>
            </a:br>
            <a:r>
              <a:rPr lang="en-US" sz="4000" b="0" dirty="0">
                <a:effectLst/>
              </a:rPr>
              <a:t>Provisionary Services:</a:t>
            </a: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The provisioning services of seagrass range from food services to pharmaceutical material for drugs (Ambo-</a:t>
            </a:r>
            <a:r>
              <a:rPr lang="en-US" sz="1800" b="0" i="0" u="none" strike="noStrike" dirty="0" err="1">
                <a:solidFill>
                  <a:srgbClr val="000000"/>
                </a:solidFill>
                <a:effectLst/>
                <a:latin typeface="Arial" panose="020B0604020202020204" pitchFamily="34" charset="0"/>
              </a:rPr>
              <a:t>Rappe</a:t>
            </a:r>
            <a:r>
              <a:rPr lang="en-US" sz="1800" b="0" i="0" u="none" strike="noStrike" dirty="0">
                <a:solidFill>
                  <a:srgbClr val="000000"/>
                </a:solidFill>
                <a:effectLst/>
                <a:latin typeface="Arial" panose="020B0604020202020204" pitchFamily="34" charset="0"/>
              </a:rPr>
              <a:t> et al., 2019; Cullen-Unsworth &amp; Unsworth, 2013). The endemic </a:t>
            </a:r>
            <a:r>
              <a:rPr lang="en-US" sz="1800" b="0" i="0" u="none" strike="noStrike" dirty="0" err="1">
                <a:solidFill>
                  <a:srgbClr val="000000"/>
                </a:solidFill>
                <a:effectLst/>
                <a:latin typeface="Arial" panose="020B0604020202020204" pitchFamily="34" charset="0"/>
              </a:rPr>
              <a:t>mediterranean</a:t>
            </a:r>
            <a:r>
              <a:rPr lang="en-US" sz="1800" b="0" i="0" u="none" strike="noStrike" dirty="0">
                <a:solidFill>
                  <a:srgbClr val="000000"/>
                </a:solidFill>
                <a:effectLst/>
                <a:latin typeface="Arial" panose="020B0604020202020204" pitchFamily="34" charset="0"/>
              </a:rPr>
              <a:t> species Posidonia </a:t>
            </a:r>
            <a:r>
              <a:rPr lang="en-US" sz="1800" b="0" i="0" u="none" strike="noStrike" dirty="0" err="1">
                <a:solidFill>
                  <a:srgbClr val="000000"/>
                </a:solidFill>
                <a:effectLst/>
                <a:latin typeface="Arial" panose="020B0604020202020204" pitchFamily="34" charset="0"/>
              </a:rPr>
              <a:t>oceanica</a:t>
            </a:r>
            <a:r>
              <a:rPr lang="en-US" sz="1800" b="0" i="0" u="none" strike="noStrike" dirty="0">
                <a:solidFill>
                  <a:srgbClr val="000000"/>
                </a:solidFill>
                <a:effectLst/>
                <a:latin typeface="Arial" panose="020B0604020202020204" pitchFamily="34" charset="0"/>
              </a:rPr>
              <a:t> is estimated to have an economic value of around 284 to €514 /ha/year in Europe which is around €25.3 to 45.9 million / year (</a:t>
            </a:r>
            <a:r>
              <a:rPr lang="en-US" sz="1800" b="0" i="0" u="none" strike="noStrike" dirty="0" err="1">
                <a:solidFill>
                  <a:srgbClr val="000000"/>
                </a:solidFill>
                <a:effectLst/>
                <a:latin typeface="Arial" panose="020B0604020202020204" pitchFamily="34" charset="0"/>
              </a:rPr>
              <a:t>Campagne</a:t>
            </a:r>
            <a:r>
              <a:rPr lang="en-US" sz="1800" b="0" i="0" u="none" strike="noStrike" dirty="0">
                <a:solidFill>
                  <a:srgbClr val="000000"/>
                </a:solidFill>
                <a:effectLst/>
                <a:latin typeface="Arial" panose="020B0604020202020204" pitchFamily="34" charset="0"/>
              </a:rPr>
              <a:t> et al., 2015). This is due to the fact that Posidonia </a:t>
            </a:r>
            <a:r>
              <a:rPr lang="en-US" sz="1800" b="0" i="0" u="none" strike="noStrike" dirty="0" err="1">
                <a:solidFill>
                  <a:srgbClr val="000000"/>
                </a:solidFill>
                <a:effectLst/>
                <a:latin typeface="Arial" panose="020B0604020202020204" pitchFamily="34" charset="0"/>
              </a:rPr>
              <a:t>oceanica</a:t>
            </a:r>
            <a:r>
              <a:rPr lang="en-US" sz="1800" b="0" i="0" u="none" strike="noStrike" dirty="0">
                <a:solidFill>
                  <a:srgbClr val="000000"/>
                </a:solidFill>
                <a:effectLst/>
                <a:latin typeface="Arial" panose="020B0604020202020204" pitchFamily="34" charset="0"/>
              </a:rPr>
              <a:t> hosts about 20 to 25% of all species living in the Mediterranean Sea (</a:t>
            </a:r>
            <a:r>
              <a:rPr lang="en-US" sz="1800" b="0" i="0" u="none" strike="noStrike" dirty="0" err="1">
                <a:solidFill>
                  <a:srgbClr val="000000"/>
                </a:solidFill>
                <a:effectLst/>
                <a:latin typeface="Arial" panose="020B0604020202020204" pitchFamily="34" charset="0"/>
              </a:rPr>
              <a:t>Vasarri</a:t>
            </a:r>
            <a:r>
              <a:rPr lang="en-US" sz="1800" b="0" i="0" u="none" strike="noStrike" dirty="0">
                <a:solidFill>
                  <a:srgbClr val="000000"/>
                </a:solidFill>
                <a:effectLst/>
                <a:latin typeface="Arial" panose="020B0604020202020204" pitchFamily="34" charset="0"/>
              </a:rPr>
              <a:t> et al., 2021). In Australia, the contribution of seagrass beds is even higher. It is estimated that the market value of potential shrimp fishery catches linked to seagrass beds in Western Australia is between US $684 and US $2511/ha/ year. The overall contribution of seagrass beds to the Australian economy is estimated to US $103.74 million. (</a:t>
            </a:r>
            <a:r>
              <a:rPr lang="en-US" sz="1800" b="0" i="0" u="none" strike="noStrike" dirty="0" err="1">
                <a:solidFill>
                  <a:srgbClr val="000000"/>
                </a:solidFill>
                <a:effectLst/>
                <a:latin typeface="Arial" panose="020B0604020202020204" pitchFamily="34" charset="0"/>
              </a:rPr>
              <a:t>Barbier</a:t>
            </a:r>
            <a:r>
              <a:rPr lang="en-US" sz="1800" b="0" i="0" u="none" strike="noStrike" dirty="0">
                <a:solidFill>
                  <a:srgbClr val="000000"/>
                </a:solidFill>
                <a:effectLst/>
                <a:latin typeface="Arial" panose="020B0604020202020204" pitchFamily="34" charset="0"/>
              </a:rPr>
              <a:t> et al., 2011; Dewsbury et al., 2016)  </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Regulating Services</a:t>
            </a:r>
            <a:endParaRPr lang="en-US" sz="4000" b="0" dirty="0">
              <a:effectLst/>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Besides all the provisioning services, Seagrass also engages in ecosystem regulations like the </a:t>
            </a:r>
            <a:r>
              <a:rPr lang="en-US" sz="1800" b="0" i="0" u="none" strike="noStrike" dirty="0" err="1">
                <a:solidFill>
                  <a:srgbClr val="000000"/>
                </a:solidFill>
                <a:effectLst/>
                <a:latin typeface="Arial" panose="020B0604020202020204" pitchFamily="34" charset="0"/>
              </a:rPr>
              <a:t>stabilisation</a:t>
            </a:r>
            <a:r>
              <a:rPr lang="en-US" sz="1800" b="0" i="0" u="none" strike="noStrike" dirty="0">
                <a:solidFill>
                  <a:srgbClr val="000000"/>
                </a:solidFill>
                <a:effectLst/>
                <a:latin typeface="Arial" panose="020B0604020202020204" pitchFamily="34" charset="0"/>
              </a:rPr>
              <a:t> of sediments and the prevention of coastal erosion among others. Furthermore, Seagrass acts in a way that purifies the water due to its retention of particles and deposition of pollutants. (Cullen-Unsworth &amp; Unsworth, 2013; </a:t>
            </a:r>
            <a:r>
              <a:rPr lang="en-US" sz="1800" b="0" i="0" u="none" strike="noStrike" dirty="0" err="1">
                <a:solidFill>
                  <a:srgbClr val="000000"/>
                </a:solidFill>
                <a:effectLst/>
                <a:latin typeface="Arial" panose="020B0604020202020204" pitchFamily="34" charset="0"/>
              </a:rPr>
              <a:t>Barbier</a:t>
            </a:r>
            <a:r>
              <a:rPr lang="en-US" sz="1800" b="0" i="0" u="none" strike="noStrike" dirty="0">
                <a:solidFill>
                  <a:srgbClr val="000000"/>
                </a:solidFill>
                <a:effectLst/>
                <a:latin typeface="Arial" panose="020B0604020202020204" pitchFamily="34" charset="0"/>
              </a:rPr>
              <a:t> et al., 2011) Due to photosynthesis, seagrass sequesters carbon and is then partially stored in the sediment on its mortality as refractory detritus. This detritus has been estimated to store half of the total carbon burial in the ocean. (Cullen-Unsworth &amp; Unsworth, 2013; Duarte et al., 2005) Due to the loss of seagrass the stored carbon dioxide is being released which causes approximately US $1.9 to 3.7 billion/ year in global economic cost (Cullen-Unsworth &amp; Unsworth, 2013). </a:t>
            </a:r>
          </a:p>
          <a:p>
            <a:pPr algn="just" rtl="0">
              <a:spcBef>
                <a:spcPts val="0"/>
              </a:spcBef>
              <a:spcAft>
                <a:spcPts val="1000"/>
              </a:spcAft>
            </a:pPr>
            <a:endParaRPr lang="en-US" sz="1800" b="0" i="0" u="none" strike="noStrike" dirty="0">
              <a:solidFill>
                <a:srgbClr val="000000"/>
              </a:solidFill>
              <a:effectLst/>
              <a:latin typeface="Arial" panose="020B0604020202020204" pitchFamily="34" charset="0"/>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Supporting Services</a:t>
            </a:r>
            <a:endParaRPr lang="en-US" sz="4000" b="0" dirty="0">
              <a:effectLst/>
            </a:endParaRPr>
          </a:p>
          <a:p>
            <a:pPr algn="just" rtl="0">
              <a:spcBef>
                <a:spcPts val="0"/>
              </a:spcBef>
              <a:spcAft>
                <a:spcPts val="1000"/>
              </a:spcAft>
            </a:pPr>
            <a:r>
              <a:rPr lang="en-US" sz="1800" b="0" i="0" u="none" strike="noStrike" dirty="0">
                <a:solidFill>
                  <a:srgbClr val="000000"/>
                </a:solidFill>
                <a:effectLst/>
                <a:latin typeface="Arial" panose="020B0604020202020204" pitchFamily="34" charset="0"/>
              </a:rPr>
              <a:t>Regarding the supporting services, seagrass acts as a critical habitat for shelter to several hundreds of species of fish. Furthermore, the fish abundance, growth and survival are much higher in seagrass beds than unsheltered habitats. (Cullen-Unsworth &amp; Unsworth, 2013) and it was estimated that nutrient cycling in seagrass ecosystems provide services valued around 32 000 $/ha/year in 2018.</a:t>
            </a:r>
            <a:endParaRPr lang="en-US" sz="4000" b="0" dirty="0">
              <a:effectLst/>
            </a:endParaRPr>
          </a:p>
          <a:p>
            <a:br>
              <a:rPr lang="en-US" sz="4000"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8BA90B-BFEC-400A-94E3-BCAFF542BD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94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5/16/2022</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62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5/16/2022</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02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5/16/2022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64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B08F-7670-41C6-82AD-521B9CFB31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4FEDF4-CC3E-4001-98CA-CE23EC062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ACB0EE-704D-4AA7-AF78-32D4604CA3C5}"/>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5" name="Footer Placeholder 4">
            <a:extLst>
              <a:ext uri="{FF2B5EF4-FFF2-40B4-BE49-F238E27FC236}">
                <a16:creationId xmlns:a16="http://schemas.microsoft.com/office/drawing/2014/main" id="{00035A26-27B7-4C90-810A-B83085417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46948-8265-42D7-88AD-3560D9046D39}"/>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259047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2730-18AC-47FE-A836-22846E17ED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8D9C4-5D2F-435B-8AE0-88D53FE463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2E6A93-A4D2-40B1-8A0C-A4AD18A081E5}"/>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5" name="Footer Placeholder 4">
            <a:extLst>
              <a:ext uri="{FF2B5EF4-FFF2-40B4-BE49-F238E27FC236}">
                <a16:creationId xmlns:a16="http://schemas.microsoft.com/office/drawing/2014/main" id="{276592EA-12A5-4D98-9537-228DD3ADC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27E51-3DF1-400B-A790-6A864DE445FE}"/>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354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31F7-DEB4-41A3-9BA7-EC4F14C09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5B78B0-E237-47F9-B036-DFED5918E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F4E8A0-B3C9-45FC-AB42-E9363A646DA0}"/>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5" name="Footer Placeholder 4">
            <a:extLst>
              <a:ext uri="{FF2B5EF4-FFF2-40B4-BE49-F238E27FC236}">
                <a16:creationId xmlns:a16="http://schemas.microsoft.com/office/drawing/2014/main" id="{C261D769-A81C-4544-806B-823F6B8B14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1188F8-3C89-4099-8434-35D698B8EE91}"/>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3715711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6346-4CC8-48A5-BC21-3B1DAB947B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FF598B-AC22-44BF-B2FD-DA5CCBDEB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E286CE-CE4A-43CF-99BC-545D77392E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0CC68B-89B4-40A2-B105-EEA5D1B8837B}"/>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6" name="Footer Placeholder 5">
            <a:extLst>
              <a:ext uri="{FF2B5EF4-FFF2-40B4-BE49-F238E27FC236}">
                <a16:creationId xmlns:a16="http://schemas.microsoft.com/office/drawing/2014/main" id="{0841BDAC-D141-42F7-8B3C-05C80B68C4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71B0BD-2946-4130-80BC-17A1C87F392C}"/>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413496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CC90-807E-427B-A538-905D257A4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3A6D45-71FC-4707-9C34-8D38A2EE5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8536B-4992-4221-BDCA-815D41A3EC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AB148F-007C-48C1-9944-095FF9ED4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AC5E0-5BF0-41A2-A2AD-D30219934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7C2948-2C33-4F76-8CB1-BC6DE700BFFE}"/>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8" name="Footer Placeholder 7">
            <a:extLst>
              <a:ext uri="{FF2B5EF4-FFF2-40B4-BE49-F238E27FC236}">
                <a16:creationId xmlns:a16="http://schemas.microsoft.com/office/drawing/2014/main" id="{DBDDE06C-5ACB-486F-867E-1B6C6F6D22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0B5E15-2DCC-4177-B77E-41FFDA246BA4}"/>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2170945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6926-43F5-43F6-8B0A-7DDAB27077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AFC681-7A00-4DAE-B8C4-34D2E9F96858}"/>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4" name="Footer Placeholder 3">
            <a:extLst>
              <a:ext uri="{FF2B5EF4-FFF2-40B4-BE49-F238E27FC236}">
                <a16:creationId xmlns:a16="http://schemas.microsoft.com/office/drawing/2014/main" id="{63E87F1B-043B-43B6-8597-6312DB0F14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9EFAA-81A4-4215-8479-E56701BEB665}"/>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2949384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625D4C-4413-4355-B89E-D6689B1486B1}"/>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3" name="Footer Placeholder 2">
            <a:extLst>
              <a:ext uri="{FF2B5EF4-FFF2-40B4-BE49-F238E27FC236}">
                <a16:creationId xmlns:a16="http://schemas.microsoft.com/office/drawing/2014/main" id="{977C02FD-58CE-426C-9876-03795EC38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BBA99F-5A2E-4D17-A65A-BF49CD2F7BFE}"/>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2716428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699F-EA46-477A-B491-6A6DEEB3F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263636-2511-42EA-8524-C54A260C47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BCA835-C17F-44DA-AD4D-91AB3CD5B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5C36A-FD08-495B-9F89-1CDE101AD0C7}"/>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6" name="Footer Placeholder 5">
            <a:extLst>
              <a:ext uri="{FF2B5EF4-FFF2-40B4-BE49-F238E27FC236}">
                <a16:creationId xmlns:a16="http://schemas.microsoft.com/office/drawing/2014/main" id="{645BBB9F-F0EB-4BBD-91C3-D669556F6C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8A084E-29A6-4EFC-A773-74A79FB0903E}"/>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248872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5/16/2022</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456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08D4-F7A6-46DF-859F-ECBF2EA0ED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D4AE4F-E435-486A-A0CF-865BEC6875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C4FC42-F9AC-4142-A19A-F800784B2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38305-2D20-4C39-9ED6-4C02D62D2F2E}"/>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6" name="Footer Placeholder 5">
            <a:extLst>
              <a:ext uri="{FF2B5EF4-FFF2-40B4-BE49-F238E27FC236}">
                <a16:creationId xmlns:a16="http://schemas.microsoft.com/office/drawing/2014/main" id="{99AE0F98-8806-42CB-8E65-F059F9FA0B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9A624-A206-4DF9-B911-440DEC548D19}"/>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219209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A1B4-7232-443E-870E-03912A5034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8EEBCA-D3EB-4E2E-BCDB-6FE5F131E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B3F639-C50B-4DDE-931B-675FD8336C68}"/>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5" name="Footer Placeholder 4">
            <a:extLst>
              <a:ext uri="{FF2B5EF4-FFF2-40B4-BE49-F238E27FC236}">
                <a16:creationId xmlns:a16="http://schemas.microsoft.com/office/drawing/2014/main" id="{80DC12A8-33FF-4B12-9D77-873E12D909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B689B-2C3E-4C3D-90E6-47A5BF92BCA8}"/>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2570714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846834-C29F-41D6-9963-3F3939B22D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7EFCD5-ED1D-4354-87B2-DF62FCDFAA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2AFDBF-8F66-43F7-92A6-3D83EC39804E}"/>
              </a:ext>
            </a:extLst>
          </p:cNvPr>
          <p:cNvSpPr>
            <a:spLocks noGrp="1"/>
          </p:cNvSpPr>
          <p:nvPr>
            <p:ph type="dt" sz="half" idx="10"/>
          </p:nvPr>
        </p:nvSpPr>
        <p:spPr/>
        <p:txBody>
          <a:bodyPr/>
          <a:lstStyle/>
          <a:p>
            <a:fld id="{3AD59D25-30E7-45D8-9364-D7D7485B2056}" type="datetimeFigureOut">
              <a:rPr lang="en-GB" smtClean="0"/>
              <a:t>16/05/2022</a:t>
            </a:fld>
            <a:endParaRPr lang="en-GB"/>
          </a:p>
        </p:txBody>
      </p:sp>
      <p:sp>
        <p:nvSpPr>
          <p:cNvPr id="5" name="Footer Placeholder 4">
            <a:extLst>
              <a:ext uri="{FF2B5EF4-FFF2-40B4-BE49-F238E27FC236}">
                <a16:creationId xmlns:a16="http://schemas.microsoft.com/office/drawing/2014/main" id="{C00BFE4A-B19D-4352-A866-12EDF51C5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4F952-F65F-4C58-833D-B33DFB04AE6D}"/>
              </a:ext>
            </a:extLst>
          </p:cNvPr>
          <p:cNvSpPr>
            <a:spLocks noGrp="1"/>
          </p:cNvSpPr>
          <p:nvPr>
            <p:ph type="sldNum" sz="quarter" idx="12"/>
          </p:nvPr>
        </p:nvSpPr>
        <p:spPr/>
        <p:txBody>
          <a:bodyPr/>
          <a:lstStyle/>
          <a:p>
            <a:fld id="{7855C5DF-C0E5-487D-AF84-C5DC175891F9}" type="slidenum">
              <a:rPr lang="en-GB" smtClean="0"/>
              <a:t>‹#›</a:t>
            </a:fld>
            <a:endParaRPr lang="en-GB"/>
          </a:p>
        </p:txBody>
      </p:sp>
    </p:spTree>
    <p:extLst>
      <p:ext uri="{BB962C8B-B14F-4D97-AF65-F5344CB8AC3E}">
        <p14:creationId xmlns:p14="http://schemas.microsoft.com/office/powerpoint/2010/main" val="2205061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57D6-B4AF-4A6A-C2CE-27702EBD59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DA949C-9273-032C-F6F2-8FCA75B8C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A7EC66-F3D8-CF7C-89AD-44A61E69BB09}"/>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5" name="Footer Placeholder 4">
            <a:extLst>
              <a:ext uri="{FF2B5EF4-FFF2-40B4-BE49-F238E27FC236}">
                <a16:creationId xmlns:a16="http://schemas.microsoft.com/office/drawing/2014/main" id="{6DF68E7D-DFA2-6ECF-F02F-4ECDF945F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9539F-3B4C-F607-E2E2-DA03D4995B68}"/>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70282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2085-D55E-5A67-C5A8-A3C7692CA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94B72-803F-A742-3047-3A9EBF1880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9C0E8-FDF9-2F7C-EFE1-A5169112C9AD}"/>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5" name="Footer Placeholder 4">
            <a:extLst>
              <a:ext uri="{FF2B5EF4-FFF2-40B4-BE49-F238E27FC236}">
                <a16:creationId xmlns:a16="http://schemas.microsoft.com/office/drawing/2014/main" id="{33E7BE10-E83D-A127-16AE-550209C17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DD305-B616-C3D2-C401-32CCC4155841}"/>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1289599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F4B2-E8C3-B2F2-E98F-D2BF663C3B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8F8C7-D943-0C89-D7C7-DA8033DDE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B5E14-3CE7-05E4-1D08-897A5CE367D8}"/>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5" name="Footer Placeholder 4">
            <a:extLst>
              <a:ext uri="{FF2B5EF4-FFF2-40B4-BE49-F238E27FC236}">
                <a16:creationId xmlns:a16="http://schemas.microsoft.com/office/drawing/2014/main" id="{84D442AA-FDBF-DE1E-7EB4-BF8EA9A5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1A157-BF3F-14E9-A3BC-B8042E9A5C64}"/>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71459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40BC-5C0C-6607-B22E-E295C9DDD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6BC1F-840F-FFE0-C5F9-C36B5E4E09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FAA4DE-EC4D-6602-A6D8-51491515B9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4012F6-C2E4-9651-E5AD-6BBF761997F5}"/>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6" name="Footer Placeholder 5">
            <a:extLst>
              <a:ext uri="{FF2B5EF4-FFF2-40B4-BE49-F238E27FC236}">
                <a16:creationId xmlns:a16="http://schemas.microsoft.com/office/drawing/2014/main" id="{4539B5EB-1607-D3C8-85EE-38DF82E3D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1D1B3-736E-F159-2C86-98602B4B8D73}"/>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1008891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13E9-483F-54A1-24F6-38AD3F3D52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F154FD-6E32-2E10-DB7F-E5B947CE4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69BC9-BD9B-12B9-8668-B8A1B42A9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2BA664-C3F9-4A0E-293D-9825242BA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3CE9A-6074-ED3C-8DEA-FFA6675CC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D08C95-53F1-50E0-9DF2-5653EC19CDAC}"/>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8" name="Footer Placeholder 7">
            <a:extLst>
              <a:ext uri="{FF2B5EF4-FFF2-40B4-BE49-F238E27FC236}">
                <a16:creationId xmlns:a16="http://schemas.microsoft.com/office/drawing/2014/main" id="{4EEE4CB9-56D8-171C-CBAB-8BFB3E829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8E9DA4-260E-E149-63F0-4868A5D2D9BA}"/>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244114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29CD-2C38-8EB7-4B71-DED7FC019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88FED-B7DC-4F60-0404-585B1139A41F}"/>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4" name="Footer Placeholder 3">
            <a:extLst>
              <a:ext uri="{FF2B5EF4-FFF2-40B4-BE49-F238E27FC236}">
                <a16:creationId xmlns:a16="http://schemas.microsoft.com/office/drawing/2014/main" id="{1B5A89C3-FEBC-5956-B0D4-D260FAA2D0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AD9F77-DE69-8E64-6DB7-C40CA62FEAAC}"/>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389974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2A450E-A6D6-8A88-C6D3-3747F7C36D8C}"/>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3" name="Footer Placeholder 2">
            <a:extLst>
              <a:ext uri="{FF2B5EF4-FFF2-40B4-BE49-F238E27FC236}">
                <a16:creationId xmlns:a16="http://schemas.microsoft.com/office/drawing/2014/main" id="{B9E28444-5FE0-8C67-3322-3190E0FC18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F91624-229C-15E9-1216-A4F0E24BCF89}"/>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190045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5/16/2022</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04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1599-D9B0-0561-7983-425066DFC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C84265-E0E9-884C-C2C2-4EC54865F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DAECBD-362D-5E5E-7745-30D1078BC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87B76-E56E-5A81-1D87-7DC05653637F}"/>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6" name="Footer Placeholder 5">
            <a:extLst>
              <a:ext uri="{FF2B5EF4-FFF2-40B4-BE49-F238E27FC236}">
                <a16:creationId xmlns:a16="http://schemas.microsoft.com/office/drawing/2014/main" id="{7EC02327-B171-622B-B4EE-D46151F78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80FC3-669E-BDA2-35CC-2AD8B113D517}"/>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191506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9677-D535-766E-80D4-8C9C2E1C5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2952A6-0080-67B6-BFB0-0B62447F8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580442-0111-AA00-D84B-E6855A9B2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DD53B-BDFA-2392-50FC-216A300483F1}"/>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6" name="Footer Placeholder 5">
            <a:extLst>
              <a:ext uri="{FF2B5EF4-FFF2-40B4-BE49-F238E27FC236}">
                <a16:creationId xmlns:a16="http://schemas.microsoft.com/office/drawing/2014/main" id="{4E2CA735-D839-CDAD-0447-B8043795D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6694A-4F15-9CB0-BE1E-D57E5E912C60}"/>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398829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6AA1-2E23-7D94-E0A9-B602B198E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55695-4688-20D1-C8DB-5C8FAA4D8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FA54B-9B47-E739-7B3F-E288C5036C49}"/>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5" name="Footer Placeholder 4">
            <a:extLst>
              <a:ext uri="{FF2B5EF4-FFF2-40B4-BE49-F238E27FC236}">
                <a16:creationId xmlns:a16="http://schemas.microsoft.com/office/drawing/2014/main" id="{7C6A7A4A-1175-6B51-B219-0FA9ED28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AA368-10E3-98F9-9213-44FE859CDA0A}"/>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426136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B1F67-ED08-CABE-43B0-E5F3E285DD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CD35F7-4305-3AB5-2BB0-477ECD7713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B3B61-05B9-0940-677F-5C0F384EBBE2}"/>
              </a:ext>
            </a:extLst>
          </p:cNvPr>
          <p:cNvSpPr>
            <a:spLocks noGrp="1"/>
          </p:cNvSpPr>
          <p:nvPr>
            <p:ph type="dt" sz="half" idx="10"/>
          </p:nvPr>
        </p:nvSpPr>
        <p:spPr/>
        <p:txBody>
          <a:bodyPr/>
          <a:lstStyle/>
          <a:p>
            <a:fld id="{51E29242-EC48-4409-A3B8-A463E2852F00}" type="datetimeFigureOut">
              <a:rPr lang="en-US" smtClean="0"/>
              <a:t>5/16/2022</a:t>
            </a:fld>
            <a:endParaRPr lang="en-US"/>
          </a:p>
        </p:txBody>
      </p:sp>
      <p:sp>
        <p:nvSpPr>
          <p:cNvPr id="5" name="Footer Placeholder 4">
            <a:extLst>
              <a:ext uri="{FF2B5EF4-FFF2-40B4-BE49-F238E27FC236}">
                <a16:creationId xmlns:a16="http://schemas.microsoft.com/office/drawing/2014/main" id="{C9310EA8-A753-F0C3-100A-A9036C5F6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656AC-262A-C84A-B25D-657095E6AA57}"/>
              </a:ext>
            </a:extLst>
          </p:cNvPr>
          <p:cNvSpPr>
            <a:spLocks noGrp="1"/>
          </p:cNvSpPr>
          <p:nvPr>
            <p:ph type="sldNum" sz="quarter" idx="12"/>
          </p:nvPr>
        </p:nvSpPr>
        <p:spPr/>
        <p:txBody>
          <a:bodyPr/>
          <a:lstStyle/>
          <a:p>
            <a:fld id="{A8CB0F53-56C7-4BD2-82FC-B974C8589234}" type="slidenum">
              <a:rPr lang="en-US" smtClean="0"/>
              <a:t>‹#›</a:t>
            </a:fld>
            <a:endParaRPr lang="en-US"/>
          </a:p>
        </p:txBody>
      </p:sp>
    </p:spTree>
    <p:extLst>
      <p:ext uri="{BB962C8B-B14F-4D97-AF65-F5344CB8AC3E}">
        <p14:creationId xmlns:p14="http://schemas.microsoft.com/office/powerpoint/2010/main" val="287145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5/16/2022</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013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5/16/2022</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00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5/16/2022</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70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5/16/2022</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27642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5/16/2022</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8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5/16/2022</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92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5/16/2022</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9360001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3974E-3890-4355-B2AF-BA2C1A6E4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6C1B8A-EC0A-4B14-ACAE-5F85A064B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B04BAD-8028-4B88-A268-4770D3E62E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59D25-30E7-45D8-9364-D7D7485B2056}" type="datetimeFigureOut">
              <a:rPr lang="en-GB" smtClean="0"/>
              <a:t>16/05/2022</a:t>
            </a:fld>
            <a:endParaRPr lang="en-GB"/>
          </a:p>
        </p:txBody>
      </p:sp>
      <p:sp>
        <p:nvSpPr>
          <p:cNvPr id="5" name="Footer Placeholder 4">
            <a:extLst>
              <a:ext uri="{FF2B5EF4-FFF2-40B4-BE49-F238E27FC236}">
                <a16:creationId xmlns:a16="http://schemas.microsoft.com/office/drawing/2014/main" id="{F551ABD6-F94D-4EAF-8AAC-6687AAAC4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94786D-384B-43CA-A62E-4E5BB61B4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5C5DF-C0E5-487D-AF84-C5DC175891F9}" type="slidenum">
              <a:rPr lang="en-GB" smtClean="0"/>
              <a:t>‹#›</a:t>
            </a:fld>
            <a:endParaRPr lang="en-GB"/>
          </a:p>
        </p:txBody>
      </p:sp>
    </p:spTree>
    <p:extLst>
      <p:ext uri="{BB962C8B-B14F-4D97-AF65-F5344CB8AC3E}">
        <p14:creationId xmlns:p14="http://schemas.microsoft.com/office/powerpoint/2010/main" val="13070176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13296-0925-7116-4FB3-10E2DDCD0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A3C9C-8B60-DA41-5458-D819436EC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BE721-4920-E025-D88D-F578D5027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9242-EC48-4409-A3B8-A463E2852F00}" type="datetimeFigureOut">
              <a:rPr lang="en-US" smtClean="0"/>
              <a:t>5/16/2022</a:t>
            </a:fld>
            <a:endParaRPr lang="en-US"/>
          </a:p>
        </p:txBody>
      </p:sp>
      <p:sp>
        <p:nvSpPr>
          <p:cNvPr id="5" name="Footer Placeholder 4">
            <a:extLst>
              <a:ext uri="{FF2B5EF4-FFF2-40B4-BE49-F238E27FC236}">
                <a16:creationId xmlns:a16="http://schemas.microsoft.com/office/drawing/2014/main" id="{7175CFC2-1CC3-50DA-35E6-D26853D3A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D4F278-BE14-3EC2-A546-4B6128592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0F53-56C7-4BD2-82FC-B974C8589234}" type="slidenum">
              <a:rPr lang="en-US" smtClean="0"/>
              <a:t>‹#›</a:t>
            </a:fld>
            <a:endParaRPr lang="en-US"/>
          </a:p>
        </p:txBody>
      </p:sp>
    </p:spTree>
    <p:extLst>
      <p:ext uri="{BB962C8B-B14F-4D97-AF65-F5344CB8AC3E}">
        <p14:creationId xmlns:p14="http://schemas.microsoft.com/office/powerpoint/2010/main" val="9326331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bioquest.org/w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583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FB32A-7B32-79E6-22C8-F290E56F7BDE}"/>
              </a:ext>
            </a:extLst>
          </p:cNvPr>
          <p:cNvSpPr>
            <a:spLocks noGrp="1"/>
          </p:cNvSpPr>
          <p:nvPr>
            <p:ph type="title"/>
          </p:nvPr>
        </p:nvSpPr>
        <p:spPr>
          <a:xfrm>
            <a:off x="727788" y="347902"/>
            <a:ext cx="9424985" cy="765551"/>
          </a:xfrm>
        </p:spPr>
        <p:txBody>
          <a:bodyPr/>
          <a:lstStyle/>
          <a:p>
            <a:r>
              <a:rPr lang="en-US" sz="1800" dirty="0">
                <a:effectLst/>
                <a:latin typeface="Times New Roman" panose="02020603050405020304" pitchFamily="18" charset="0"/>
                <a:ea typeface="Calibri" panose="020F0502020204030204" pitchFamily="34" charset="0"/>
                <a:cs typeface="Arial" panose="020B0604020202020204" pitchFamily="34" charset="0"/>
              </a:rPr>
              <a:t>Examples of ecosystems and processes along a gradient of actions that can have negative, neutral or positive effects on carbon storage. </a:t>
            </a:r>
            <a:endParaRPr lang="fr-FR" dirty="0"/>
          </a:p>
        </p:txBody>
      </p:sp>
      <p:pic>
        <p:nvPicPr>
          <p:cNvPr id="3" name="Image 2">
            <a:extLst>
              <a:ext uri="{FF2B5EF4-FFF2-40B4-BE49-F238E27FC236}">
                <a16:creationId xmlns:a16="http://schemas.microsoft.com/office/drawing/2014/main" id="{B12A49C1-D453-E4D0-009C-F3F9CF1E091A}"/>
              </a:ext>
            </a:extLst>
          </p:cNvPr>
          <p:cNvPicPr>
            <a:picLocks noChangeAspect="1"/>
          </p:cNvPicPr>
          <p:nvPr/>
        </p:nvPicPr>
        <p:blipFill>
          <a:blip r:embed="rId3"/>
          <a:stretch>
            <a:fillRect/>
          </a:stretch>
        </p:blipFill>
        <p:spPr>
          <a:xfrm>
            <a:off x="1673289" y="1377157"/>
            <a:ext cx="7663543" cy="3545706"/>
          </a:xfrm>
          <a:prstGeom prst="rect">
            <a:avLst/>
          </a:prstGeom>
        </p:spPr>
      </p:pic>
      <p:sp>
        <p:nvSpPr>
          <p:cNvPr id="5" name="ZoneTexte 4">
            <a:extLst>
              <a:ext uri="{FF2B5EF4-FFF2-40B4-BE49-F238E27FC236}">
                <a16:creationId xmlns:a16="http://schemas.microsoft.com/office/drawing/2014/main" id="{98BA438B-46DE-AF6E-7499-AF4EE430009A}"/>
              </a:ext>
            </a:extLst>
          </p:cNvPr>
          <p:cNvSpPr txBox="1"/>
          <p:nvPr/>
        </p:nvSpPr>
        <p:spPr>
          <a:xfrm>
            <a:off x="659363" y="5071446"/>
            <a:ext cx="10717764" cy="923330"/>
          </a:xfrm>
          <a:prstGeom prst="rect">
            <a:avLst/>
          </a:prstGeom>
          <a:noFill/>
        </p:spPr>
        <p:txBody>
          <a:bodyPr wrap="square">
            <a:spAutoFit/>
          </a:bodyPr>
          <a:lstStyle/>
          <a:p>
            <a:r>
              <a:rPr lang="fr-FR" dirty="0"/>
              <a:t>Hilmi N, Chami R, Sutherland MD, Hall-Spencer JM, Lebleu L, Benitez MB and Levin LA (2021) The </a:t>
            </a:r>
            <a:r>
              <a:rPr lang="fr-FR" dirty="0" err="1"/>
              <a:t>Role</a:t>
            </a:r>
            <a:r>
              <a:rPr lang="fr-FR" dirty="0"/>
              <a:t> of Blue Carbon in Climate Change Mitigation and Carbon Stock Conservation. Front. Clim. 3:710546. </a:t>
            </a:r>
            <a:r>
              <a:rPr lang="fr-FR" dirty="0" err="1"/>
              <a:t>doi</a:t>
            </a:r>
            <a:r>
              <a:rPr lang="fr-FR" dirty="0"/>
              <a:t>: 10.3389/fclim.2021.710546</a:t>
            </a:r>
          </a:p>
        </p:txBody>
      </p:sp>
    </p:spTree>
    <p:extLst>
      <p:ext uri="{BB962C8B-B14F-4D97-AF65-F5344CB8AC3E}">
        <p14:creationId xmlns:p14="http://schemas.microsoft.com/office/powerpoint/2010/main" val="176545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Yellow seaweed">
            <a:extLst>
              <a:ext uri="{FF2B5EF4-FFF2-40B4-BE49-F238E27FC236}">
                <a16:creationId xmlns:a16="http://schemas.microsoft.com/office/drawing/2014/main" id="{E7136CED-7483-1CA5-E3AC-F5E423BE07D5}"/>
              </a:ext>
            </a:extLst>
          </p:cNvPr>
          <p:cNvPicPr>
            <a:picLocks noChangeAspect="1"/>
          </p:cNvPicPr>
          <p:nvPr/>
        </p:nvPicPr>
        <p:blipFill rotWithShape="1">
          <a:blip r:embed="rId2">
            <a:alphaModFix amt="50000"/>
          </a:blip>
          <a:srcRect t="3662" b="11751"/>
          <a:stretch/>
        </p:blipFill>
        <p:spPr>
          <a:xfrm>
            <a:off x="20" y="1"/>
            <a:ext cx="12191980" cy="6857999"/>
          </a:xfrm>
          <a:prstGeom prst="rect">
            <a:avLst/>
          </a:prstGeom>
        </p:spPr>
      </p:pic>
      <p:sp>
        <p:nvSpPr>
          <p:cNvPr id="2" name="Title 1">
            <a:extLst>
              <a:ext uri="{FF2B5EF4-FFF2-40B4-BE49-F238E27FC236}">
                <a16:creationId xmlns:a16="http://schemas.microsoft.com/office/drawing/2014/main" id="{40C2E960-31D8-407B-8E0D-D816A77D0225}"/>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Coastal Ecosystem Services of Blue Carbon</a:t>
            </a:r>
            <a:endParaRPr lang="en-GB" dirty="0">
              <a:solidFill>
                <a:srgbClr val="FFFFFF"/>
              </a:solidFill>
            </a:endParaRPr>
          </a:p>
        </p:txBody>
      </p:sp>
    </p:spTree>
    <p:extLst>
      <p:ext uri="{BB962C8B-B14F-4D97-AF65-F5344CB8AC3E}">
        <p14:creationId xmlns:p14="http://schemas.microsoft.com/office/powerpoint/2010/main" val="38075549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6AFA76-F391-4CEC-A13D-E731CB39C6FF}"/>
              </a:ext>
            </a:extLst>
          </p:cNvPr>
          <p:cNvSpPr>
            <a:spLocks noGrp="1"/>
          </p:cNvSpPr>
          <p:nvPr>
            <p:ph type="title"/>
          </p:nvPr>
        </p:nvSpPr>
        <p:spPr>
          <a:xfrm>
            <a:off x="829904" y="-570412"/>
            <a:ext cx="9833548" cy="1325563"/>
          </a:xfrm>
        </p:spPr>
        <p:txBody>
          <a:bodyPr anchor="b">
            <a:normAutofit/>
          </a:bodyPr>
          <a:lstStyle/>
          <a:p>
            <a:pPr algn="ctr"/>
            <a:r>
              <a:rPr lang="en-US" sz="3600" dirty="0">
                <a:solidFill>
                  <a:schemeClr val="tx2"/>
                </a:solidFill>
              </a:rPr>
              <a:t>Mangrove Ecosystem</a:t>
            </a:r>
            <a:endParaRPr lang="en-GB" sz="3600" dirty="0">
              <a:solidFill>
                <a:schemeClr val="tx2"/>
              </a:solidFill>
            </a:endParaRP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DDC7724C-2027-4A45-861B-30B6D052E8B4}"/>
              </a:ext>
            </a:extLst>
          </p:cNvPr>
          <p:cNvSpPr/>
          <p:nvPr/>
        </p:nvSpPr>
        <p:spPr>
          <a:xfrm>
            <a:off x="241466" y="939798"/>
            <a:ext cx="2766051" cy="507041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Timber, Fuelwood &amp; Charcoal</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Harvesting wood has been identified as the main driver to mangrove deforestation in Western Africa (1.4) and parts of South Asia (1.5)</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$ 744,000 per annum in the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Sundarban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reserves in India and Bangladesh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F48B021-406E-448B-9C72-A8C02859DE60}"/>
              </a:ext>
            </a:extLst>
          </p:cNvPr>
          <p:cNvSpPr/>
          <p:nvPr/>
        </p:nvSpPr>
        <p:spPr>
          <a:xfrm>
            <a:off x="3222783" y="939798"/>
            <a:ext cx="2766051" cy="507041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Flood, storm and erosion control, prevention of saltwater intrusion, carbon sequestration</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Global mangrove coastal protection was valued at US$ 69.9billion (2009)</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Carbon sequestration → carbon credits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Voluntary Carbon Markets → revenue to communities</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5066CF5-B897-422F-B882-2F97D308D979}"/>
              </a:ext>
            </a:extLst>
          </p:cNvPr>
          <p:cNvSpPr/>
          <p:nvPr/>
        </p:nvSpPr>
        <p:spPr>
          <a:xfrm>
            <a:off x="6229449" y="939798"/>
            <a:ext cx="2766051" cy="507041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Breeding spawning and nursery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 as critical habitats and have been observed to improve nearby coral reef fish  abundance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Estimated that 1 hectare of mangroves improved commercial fisheries output by1.86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tonnes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Annual economic value can range anywhere between US $ 42- 37,500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27A755F-B08C-4CA6-83F5-3AB558D3F9FF}"/>
              </a:ext>
            </a:extLst>
          </p:cNvPr>
          <p:cNvSpPr/>
          <p:nvPr/>
        </p:nvSpPr>
        <p:spPr>
          <a:xfrm>
            <a:off x="9266675" y="939798"/>
            <a:ext cx="2766051" cy="507041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Tourism, education, worship</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Tourist attractions revolve around mangrove</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Education and research are important cultural services of these ecosystems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Malaysian and Iranian mangrove estimated at an added tourism value of US $ 1 million and $ 7 million per year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137CA5-EC7F-4D3D-B2FC-D9BADA517075}"/>
              </a:ext>
            </a:extLst>
          </p:cNvPr>
          <p:cNvSpPr txBox="1"/>
          <p:nvPr/>
        </p:nvSpPr>
        <p:spPr>
          <a:xfrm>
            <a:off x="241466" y="6021391"/>
            <a:ext cx="197476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Adanguidi </a:t>
            </a: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(2020)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Islam and Bhuiyan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Uddin </a:t>
            </a: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et al., </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(2013)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B557274-6B69-4034-8A85-1D0F8D158FE5}"/>
              </a:ext>
            </a:extLst>
          </p:cNvPr>
          <p:cNvSpPr txBox="1"/>
          <p:nvPr/>
        </p:nvSpPr>
        <p:spPr>
          <a:xfrm>
            <a:off x="3171414" y="6036799"/>
            <a:ext cx="2885745"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Barbier (2006); Locatelli </a:t>
            </a:r>
            <a:r>
              <a:rPr kumimoji="0" lang="da-DK"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 (2014)</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Mazda </a:t>
            </a:r>
            <a:r>
              <a:rPr kumimoji="0" lang="da-DK"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 2006; Plan Vivo (n.a)</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Sanford (2009)</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Ullman </a:t>
            </a:r>
            <a:r>
              <a:rPr kumimoji="0" lang="da-DK"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 2013</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Verra (n.a)</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979AD2C-908A-4A50-9CE3-03A75F1D1C39}"/>
              </a:ext>
            </a:extLst>
          </p:cNvPr>
          <p:cNvSpPr txBox="1"/>
          <p:nvPr/>
        </p:nvSpPr>
        <p:spPr>
          <a:xfrm>
            <a:off x="6169603" y="6027000"/>
            <a:ext cx="2885745"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Anneboina and Kavi Kumar (2017);</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Calibri" panose="020F0502020204030204"/>
                <a:ea typeface="+mn-ea"/>
                <a:cs typeface="+mn-cs"/>
              </a:rPr>
              <a:t>Carrasquilla-Henao</a:t>
            </a: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 et al.</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(2019);</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Calibri" panose="020F0502020204030204"/>
                <a:ea typeface="+mn-ea"/>
                <a:cs typeface="+mn-cs"/>
              </a:rPr>
              <a:t>DebRoy</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and Jayaraman (2012); </a:t>
            </a:r>
            <a:r>
              <a:rPr kumimoji="0" lang="en-GB" sz="1200" b="0" i="0" u="none" strike="noStrike" kern="1200" cap="none" spc="0" normalizeH="0" baseline="0" noProof="0" dirty="0" err="1">
                <a:ln>
                  <a:noFill/>
                </a:ln>
                <a:solidFill>
                  <a:srgbClr val="000000"/>
                </a:solidFill>
                <a:effectLst/>
                <a:uLnTx/>
                <a:uFillTx/>
                <a:latin typeface="Calibri" panose="020F0502020204030204"/>
                <a:ea typeface="+mn-ea"/>
                <a:cs typeface="+mn-cs"/>
              </a:rPr>
              <a:t>Rönnbäck</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(1999)</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AB3E83A7-F547-47A0-A3CF-F621E4C4D26C}"/>
              </a:ext>
            </a:extLst>
          </p:cNvPr>
          <p:cNvSpPr txBox="1"/>
          <p:nvPr/>
        </p:nvSpPr>
        <p:spPr>
          <a:xfrm>
            <a:off x="9180649" y="6010214"/>
            <a:ext cx="2885745" cy="861774"/>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Ahmad (2007)</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Dehghani et al., (2010)</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Friess (2016); Spalding and Parret (2019); Uddin </a:t>
            </a:r>
            <a:r>
              <a:rPr kumimoji="0" lang="da-DK" sz="1200" b="0" i="1" u="none" strike="noStrike" kern="1200" cap="none" spc="0" normalizeH="0" baseline="0" noProof="0" dirty="0">
                <a:ln>
                  <a:noFill/>
                </a:ln>
                <a:solidFill>
                  <a:srgbClr val="000000"/>
                </a:solidFill>
                <a:effectLst/>
                <a:uLnTx/>
                <a:uFillTx/>
                <a:latin typeface="Calibri" panose="020F0502020204030204"/>
                <a:ea typeface="+mn-ea"/>
                <a:cs typeface="+mn-cs"/>
              </a:rPr>
              <a:t>et al., </a:t>
            </a: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(2013)</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16BC99-42AA-48CC-82A9-51B878BDEC37}"/>
              </a:ext>
            </a:extLst>
          </p:cNvPr>
          <p:cNvSpPr txBox="1"/>
          <p:nvPr/>
        </p:nvSpPr>
        <p:spPr>
          <a:xfrm rot="16200000">
            <a:off x="-1546818" y="2388030"/>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Provisionary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DADBABDD-E967-4AA6-9BE5-DA2FFB0B6EBC}"/>
              </a:ext>
            </a:extLst>
          </p:cNvPr>
          <p:cNvSpPr txBox="1"/>
          <p:nvPr/>
        </p:nvSpPr>
        <p:spPr>
          <a:xfrm rot="16200000">
            <a:off x="1436085" y="2326838"/>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Regulating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192AC1D-1D55-4A56-8411-C2A141DE1ED0}"/>
              </a:ext>
            </a:extLst>
          </p:cNvPr>
          <p:cNvSpPr txBox="1"/>
          <p:nvPr/>
        </p:nvSpPr>
        <p:spPr>
          <a:xfrm rot="16200000">
            <a:off x="4443298" y="2295092"/>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Supporting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0CE5F96-E083-4247-8F46-088EB5E9E729}"/>
              </a:ext>
            </a:extLst>
          </p:cNvPr>
          <p:cNvSpPr txBox="1"/>
          <p:nvPr/>
        </p:nvSpPr>
        <p:spPr>
          <a:xfrm rot="16200000">
            <a:off x="7450510" y="2308695"/>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Cultural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37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2"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6AFA76-F391-4CEC-A13D-E731CB39C6FF}"/>
              </a:ext>
            </a:extLst>
          </p:cNvPr>
          <p:cNvSpPr>
            <a:spLocks noGrp="1"/>
          </p:cNvSpPr>
          <p:nvPr>
            <p:ph type="title"/>
          </p:nvPr>
        </p:nvSpPr>
        <p:spPr>
          <a:xfrm>
            <a:off x="829904" y="-570412"/>
            <a:ext cx="9833548" cy="1325563"/>
          </a:xfrm>
        </p:spPr>
        <p:txBody>
          <a:bodyPr anchor="b">
            <a:normAutofit/>
          </a:bodyPr>
          <a:lstStyle/>
          <a:p>
            <a:pPr algn="ctr"/>
            <a:r>
              <a:rPr lang="en-US" sz="3600" dirty="0">
                <a:solidFill>
                  <a:schemeClr val="tx2"/>
                </a:solidFill>
              </a:rPr>
              <a:t>Saltmarsh Ecosystem</a:t>
            </a:r>
            <a:endParaRPr lang="en-GB" sz="3600" dirty="0">
              <a:solidFill>
                <a:schemeClr val="tx2"/>
              </a:solidFill>
            </a:endParaRP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DDC7724C-2027-4A45-861B-30B6D052E8B4}"/>
              </a:ext>
            </a:extLst>
          </p:cNvPr>
          <p:cNvSpPr/>
          <p:nvPr/>
        </p:nvSpPr>
        <p:spPr>
          <a:xfrm>
            <a:off x="241466" y="939798"/>
            <a:ext cx="2766051" cy="5070416"/>
          </a:xfrm>
          <a:prstGeom prst="rect">
            <a:avLst/>
          </a:prstGeom>
          <a:solidFill>
            <a:srgbClr val="70AD47"/>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Raw materials and food to livestock</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GBP 15.27/ha/year* net income as a result of livestock grazing  in the UK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*1995 values, likely appreciated</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F48B021-406E-448B-9C72-A8C02859DE60}"/>
              </a:ext>
            </a:extLst>
          </p:cNvPr>
          <p:cNvSpPr/>
          <p:nvPr/>
        </p:nvSpPr>
        <p:spPr>
          <a:xfrm>
            <a:off x="3222783" y="939798"/>
            <a:ext cx="2766051" cy="5070416"/>
          </a:xfrm>
          <a:prstGeom prst="rect">
            <a:avLst/>
          </a:prstGeom>
          <a:solidFill>
            <a:srgbClr val="5B9BD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Coastal protection, rainwater absorbance, water filtration, carbon sequestration</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Acts as a carbon sink and has recently been monetised using carbon credits</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Salt marshes absorb excess nutrient runoff and pollutants from the coast and prevent eutrophication</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Dissipates wave action thereby protecting the coast.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5066CF5-B897-422F-B882-2F97D308D979}"/>
              </a:ext>
            </a:extLst>
          </p:cNvPr>
          <p:cNvSpPr/>
          <p:nvPr/>
        </p:nvSpPr>
        <p:spPr>
          <a:xfrm>
            <a:off x="6229449" y="939798"/>
            <a:ext cx="2766051" cy="5070416"/>
          </a:xfrm>
          <a:prstGeom prst="rect">
            <a:avLst/>
          </a:prstGeom>
          <a:solidFill>
            <a:srgbClr val="70AD47"/>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Shelter, breeding and nursery ground to fisheries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 as critical habitat- it naturally keeps out large predators as it is oxygen depleted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Contribution of US $ 6471/acre* and US $ 982/acre* to east and west coast recreational fisheries respectively in the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*1997 values, likely appreciated</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27A755F-B08C-4CA6-83F5-3AB558D3F9FF}"/>
              </a:ext>
            </a:extLst>
          </p:cNvPr>
          <p:cNvSpPr/>
          <p:nvPr/>
        </p:nvSpPr>
        <p:spPr>
          <a:xfrm>
            <a:off x="9266675" y="939798"/>
            <a:ext cx="2766051" cy="5070416"/>
          </a:xfrm>
          <a:prstGeom prst="rect">
            <a:avLst/>
          </a:prstGeom>
          <a:solidFill>
            <a:srgbClr val="5B9BD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Tourism, recreation, education, and research</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Bird watching and educational tours often revolve around this ecosystem</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Estimated annual benefits of USD338/acre for commercial tourism and recreational activities </a:t>
            </a:r>
          </a:p>
        </p:txBody>
      </p:sp>
      <p:sp>
        <p:nvSpPr>
          <p:cNvPr id="5" name="TextBox 4">
            <a:extLst>
              <a:ext uri="{FF2B5EF4-FFF2-40B4-BE49-F238E27FC236}">
                <a16:creationId xmlns:a16="http://schemas.microsoft.com/office/drawing/2014/main" id="{E5137CA5-EC7F-4D3D-B2FC-D9BADA517075}"/>
              </a:ext>
            </a:extLst>
          </p:cNvPr>
          <p:cNvSpPr txBox="1"/>
          <p:nvPr/>
        </p:nvSpPr>
        <p:spPr>
          <a:xfrm>
            <a:off x="241466" y="6021391"/>
            <a:ext cx="19747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King and Lester, 1995 cited in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Barbier</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(2011)</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B557274-6B69-4034-8A85-1D0F8D158FE5}"/>
              </a:ext>
            </a:extLst>
          </p:cNvPr>
          <p:cNvSpPr txBox="1"/>
          <p:nvPr/>
        </p:nvSpPr>
        <p:spPr>
          <a:xfrm>
            <a:off x="3171414" y="6036799"/>
            <a:ext cx="2885745"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Barbier </a:t>
            </a: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(2011); Breaux </a:t>
            </a: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et al., </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1995 and Costanza </a:t>
            </a: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2008 cited in Barbier </a:t>
            </a: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(2011); Saltmarsh guide (</a:t>
            </a:r>
            <a:r>
              <a:rPr kumimoji="0" lang="en-GB" sz="1200" b="0" i="0" u="none" strike="noStrike" kern="1200" cap="none" spc="0" normalizeH="0" baseline="0" noProof="0" dirty="0" err="1">
                <a:ln>
                  <a:noFill/>
                </a:ln>
                <a:solidFill>
                  <a:srgbClr val="000000"/>
                </a:solidFill>
                <a:effectLst/>
                <a:uLnTx/>
                <a:uFillTx/>
                <a:latin typeface="Calibri" panose="020F0502020204030204"/>
                <a:ea typeface="+mn-ea"/>
                <a:cs typeface="+mn-cs"/>
              </a:rPr>
              <a:t>n.a</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);.Verra (</a:t>
            </a:r>
            <a:r>
              <a:rPr kumimoji="0" lang="en-GB" sz="1200" b="0" i="0" u="none" strike="noStrike" kern="1200" cap="none" spc="0" normalizeH="0" baseline="0" noProof="0" dirty="0" err="1">
                <a:ln>
                  <a:noFill/>
                </a:ln>
                <a:solidFill>
                  <a:srgbClr val="000000"/>
                </a:solidFill>
                <a:effectLst/>
                <a:uLnTx/>
                <a:uFillTx/>
                <a:latin typeface="Calibri" panose="020F0502020204030204"/>
                <a:ea typeface="+mn-ea"/>
                <a:cs typeface="+mn-cs"/>
              </a:rPr>
              <a:t>n.a</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979AD2C-908A-4A50-9CE3-03A75F1D1C39}"/>
              </a:ext>
            </a:extLst>
          </p:cNvPr>
          <p:cNvSpPr txBox="1"/>
          <p:nvPr/>
        </p:nvSpPr>
        <p:spPr>
          <a:xfrm>
            <a:off x="6169603" y="6027000"/>
            <a:ext cx="2885745" cy="646331"/>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Bell (1997) and Freeman, (1991) cited in Barbier et al., (2011)</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Saltmarsh guide (</a:t>
            </a:r>
            <a:r>
              <a:rPr kumimoji="0" lang="en-GB" sz="1200" b="0" i="0" u="none" strike="noStrike" kern="1200" cap="none" spc="0" normalizeH="0" baseline="0" noProof="0" dirty="0" err="1">
                <a:ln>
                  <a:noFill/>
                </a:ln>
                <a:solidFill>
                  <a:srgbClr val="000000"/>
                </a:solidFill>
                <a:effectLst/>
                <a:uLnTx/>
                <a:uFillTx/>
                <a:latin typeface="Calibri" panose="020F0502020204030204"/>
                <a:ea typeface="+mn-ea"/>
                <a:cs typeface="+mn-cs"/>
              </a:rPr>
              <a:t>n.a</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35" name="TextBox 34">
            <a:extLst>
              <a:ext uri="{FF2B5EF4-FFF2-40B4-BE49-F238E27FC236}">
                <a16:creationId xmlns:a16="http://schemas.microsoft.com/office/drawing/2014/main" id="{AB3E83A7-F547-47A0-A3CF-F621E4C4D26C}"/>
              </a:ext>
            </a:extLst>
          </p:cNvPr>
          <p:cNvSpPr txBox="1"/>
          <p:nvPr/>
        </p:nvSpPr>
        <p:spPr>
          <a:xfrm>
            <a:off x="9180649" y="6010214"/>
            <a:ext cx="2885745" cy="738664"/>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Barbier </a:t>
            </a: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(2011); Saltmarsh guide (</a:t>
            </a:r>
            <a:r>
              <a:rPr kumimoji="0" lang="en-GB" sz="1200" b="0" i="0" u="none" strike="noStrike" kern="1200" cap="none" spc="0" normalizeH="0" baseline="0" noProof="0" dirty="0" err="1">
                <a:ln>
                  <a:noFill/>
                </a:ln>
                <a:solidFill>
                  <a:srgbClr val="000000"/>
                </a:solidFill>
                <a:effectLst/>
                <a:uLnTx/>
                <a:uFillTx/>
                <a:latin typeface="Calibri" panose="020F0502020204030204"/>
                <a:ea typeface="+mn-ea"/>
                <a:cs typeface="+mn-cs"/>
              </a:rPr>
              <a:t>n.a</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16BC99-42AA-48CC-82A9-51B878BDEC37}"/>
              </a:ext>
            </a:extLst>
          </p:cNvPr>
          <p:cNvSpPr txBox="1"/>
          <p:nvPr/>
        </p:nvSpPr>
        <p:spPr>
          <a:xfrm rot="16200000">
            <a:off x="-1569678" y="2388031"/>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Provisionary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DADBABDD-E967-4AA6-9BE5-DA2FFB0B6EBC}"/>
              </a:ext>
            </a:extLst>
          </p:cNvPr>
          <p:cNvSpPr txBox="1"/>
          <p:nvPr/>
        </p:nvSpPr>
        <p:spPr>
          <a:xfrm rot="16200000">
            <a:off x="1436085" y="2326838"/>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Regulating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192AC1D-1D55-4A56-8411-C2A141DE1ED0}"/>
              </a:ext>
            </a:extLst>
          </p:cNvPr>
          <p:cNvSpPr txBox="1"/>
          <p:nvPr/>
        </p:nvSpPr>
        <p:spPr>
          <a:xfrm rot="16200000">
            <a:off x="4443298" y="2295092"/>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Supporting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0CE5F96-E083-4247-8F46-088EB5E9E729}"/>
              </a:ext>
            </a:extLst>
          </p:cNvPr>
          <p:cNvSpPr txBox="1"/>
          <p:nvPr/>
        </p:nvSpPr>
        <p:spPr>
          <a:xfrm rot="16200000">
            <a:off x="7450510" y="2186228"/>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Cultural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35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2" grpId="0" animBg="1"/>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6AFA76-F391-4CEC-A13D-E731CB39C6FF}"/>
              </a:ext>
            </a:extLst>
          </p:cNvPr>
          <p:cNvSpPr>
            <a:spLocks noGrp="1"/>
          </p:cNvSpPr>
          <p:nvPr>
            <p:ph type="title"/>
          </p:nvPr>
        </p:nvSpPr>
        <p:spPr>
          <a:xfrm>
            <a:off x="829904" y="-570412"/>
            <a:ext cx="9833548" cy="1325563"/>
          </a:xfrm>
        </p:spPr>
        <p:txBody>
          <a:bodyPr anchor="b">
            <a:normAutofit/>
          </a:bodyPr>
          <a:lstStyle/>
          <a:p>
            <a:pPr algn="ctr"/>
            <a:r>
              <a:rPr lang="en-US" sz="3600" dirty="0">
                <a:solidFill>
                  <a:schemeClr val="tx2"/>
                </a:solidFill>
              </a:rPr>
              <a:t>Seagrass Ecosystem</a:t>
            </a:r>
            <a:endParaRPr lang="en-GB" sz="3600" dirty="0">
              <a:solidFill>
                <a:schemeClr val="tx2"/>
              </a:solidFill>
            </a:endParaRP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DDC7724C-2027-4A45-861B-30B6D052E8B4}"/>
              </a:ext>
            </a:extLst>
          </p:cNvPr>
          <p:cNvSpPr/>
          <p:nvPr/>
        </p:nvSpPr>
        <p:spPr>
          <a:xfrm>
            <a:off x="241466" y="982330"/>
            <a:ext cx="3644462" cy="507041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Bait collection ground, substrate for seaweed cultivation, traditional medicine, generation of biological productivity and diversity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Food provisioning service &amp; pharmaceutical material for drugs</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Economic value of Posidonia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oceanica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in Europe       =                 284-514 €/ha/year      →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25.3 million - 45.9 million €/year</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F48B021-406E-448B-9C72-A8C02859DE60}"/>
              </a:ext>
            </a:extLst>
          </p:cNvPr>
          <p:cNvSpPr/>
          <p:nvPr/>
        </p:nvSpPr>
        <p:spPr>
          <a:xfrm>
            <a:off x="4212734" y="989065"/>
            <a:ext cx="3610332" cy="507041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Stabilise</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sediments, coastal protection, carbon sink, mitigation of acidification, and water purification</a:t>
            </a:r>
          </a:p>
          <a:p>
            <a:pPr marL="0" marR="0" lvl="0" indent="0" algn="just"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Seagrass increases the pH and aragonite saturation necessary for coral growth ; retains particles of pollutants therefore purifying the water</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Loss of seagrass approximately costs USD 1.9-13.7 billion/year globally due to release of </a:t>
            </a:r>
            <a:r>
              <a:rPr kumimoji="0" lang="en-GB" sz="3200" b="0" i="0" u="none" strike="noStrike" kern="1200" cap="none" spc="0" normalizeH="0" baseline="30000" noProof="0" dirty="0">
                <a:ln>
                  <a:noFill/>
                </a:ln>
                <a:solidFill>
                  <a:prstClr val="white"/>
                </a:solidFill>
                <a:effectLst/>
                <a:uLnTx/>
                <a:uFillTx/>
                <a:latin typeface="Calibri" panose="020F0502020204030204"/>
                <a:ea typeface="+mn-ea"/>
                <a:cs typeface="+mn-cs"/>
              </a:rPr>
              <a:t>CO</a:t>
            </a:r>
            <a:r>
              <a:rPr kumimoji="0" lang="en-GB" sz="2000" b="0" i="0" u="none" strike="noStrike" kern="1200" cap="none" spc="0" normalizeH="0" baseline="-25000" noProof="0" dirty="0">
                <a:ln>
                  <a:noFill/>
                </a:ln>
                <a:solidFill>
                  <a:prstClr val="white"/>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Carbon sequestration value addition estimated at US $ 394/ha/year </a:t>
            </a:r>
          </a:p>
        </p:txBody>
      </p:sp>
      <p:sp>
        <p:nvSpPr>
          <p:cNvPr id="26" name="Rectangle 25">
            <a:extLst>
              <a:ext uri="{FF2B5EF4-FFF2-40B4-BE49-F238E27FC236}">
                <a16:creationId xmlns:a16="http://schemas.microsoft.com/office/drawing/2014/main" id="{05066CF5-B897-422F-B882-2F97D308D979}"/>
              </a:ext>
            </a:extLst>
          </p:cNvPr>
          <p:cNvSpPr/>
          <p:nvPr/>
        </p:nvSpPr>
        <p:spPr>
          <a:xfrm>
            <a:off x="8289585" y="989065"/>
            <a:ext cx="3660949" cy="507041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Acts as a critical habitat and shelters fish, produces large amounts of organic carbon to marine food webs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Fish abundance, growth and survival are higher in seagrass beds than unsheltered habitats.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Protect calcifying organisms from destructive effects of ocean acidification.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Value addition of nutrient cycling was estimated at US$19,004/ha/year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137CA5-EC7F-4D3D-B2FC-D9BADA517075}"/>
              </a:ext>
            </a:extLst>
          </p:cNvPr>
          <p:cNvSpPr txBox="1"/>
          <p:nvPr/>
        </p:nvSpPr>
        <p:spPr>
          <a:xfrm>
            <a:off x="140954" y="6021409"/>
            <a:ext cx="374497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Ambo-Rappe et al. (2019); Barbier et al., (2011); Campagne et al. (2015); Cullen-Unsworth and Unsworth (2013); Dewsbury et al. (2016); Vasarri et al. (2021); Yuvaraj et al. (2012)</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B557274-6B69-4034-8A85-1D0F8D158FE5}"/>
              </a:ext>
            </a:extLst>
          </p:cNvPr>
          <p:cNvSpPr txBox="1"/>
          <p:nvPr/>
        </p:nvSpPr>
        <p:spPr>
          <a:xfrm>
            <a:off x="4212734" y="6024233"/>
            <a:ext cx="3610332" cy="461665"/>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Barbier et al., (2011); Cullen-Unsworth and Unsworth (2013); Duarte et al., 2005; Pendleton et al., (2012)</a:t>
            </a:r>
          </a:p>
        </p:txBody>
      </p:sp>
      <p:sp>
        <p:nvSpPr>
          <p:cNvPr id="34" name="TextBox 33">
            <a:extLst>
              <a:ext uri="{FF2B5EF4-FFF2-40B4-BE49-F238E27FC236}">
                <a16:creationId xmlns:a16="http://schemas.microsoft.com/office/drawing/2014/main" id="{6979AD2C-908A-4A50-9CE3-03A75F1D1C39}"/>
              </a:ext>
            </a:extLst>
          </p:cNvPr>
          <p:cNvSpPr txBox="1"/>
          <p:nvPr/>
        </p:nvSpPr>
        <p:spPr>
          <a:xfrm>
            <a:off x="8289281" y="6024233"/>
            <a:ext cx="3412656" cy="461665"/>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Cullen-Unsworth and Unsworth (2013); Costanza  et al., 1997 cited by Dewsbury et al., (2016)</a:t>
            </a:r>
          </a:p>
        </p:txBody>
      </p:sp>
      <p:sp>
        <p:nvSpPr>
          <p:cNvPr id="7" name="TextBox 6">
            <a:extLst>
              <a:ext uri="{FF2B5EF4-FFF2-40B4-BE49-F238E27FC236}">
                <a16:creationId xmlns:a16="http://schemas.microsoft.com/office/drawing/2014/main" id="{6216BC99-42AA-48CC-82A9-51B878BDEC37}"/>
              </a:ext>
            </a:extLst>
          </p:cNvPr>
          <p:cNvSpPr txBox="1"/>
          <p:nvPr/>
        </p:nvSpPr>
        <p:spPr>
          <a:xfrm rot="16200000">
            <a:off x="-1546818" y="2388030"/>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Provisionary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DADBABDD-E967-4AA6-9BE5-DA2FFB0B6EBC}"/>
              </a:ext>
            </a:extLst>
          </p:cNvPr>
          <p:cNvSpPr txBox="1"/>
          <p:nvPr/>
        </p:nvSpPr>
        <p:spPr>
          <a:xfrm rot="16200000">
            <a:off x="2341556" y="2152144"/>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Regulating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192AC1D-1D55-4A56-8411-C2A141DE1ED0}"/>
              </a:ext>
            </a:extLst>
          </p:cNvPr>
          <p:cNvSpPr txBox="1"/>
          <p:nvPr/>
        </p:nvSpPr>
        <p:spPr>
          <a:xfrm rot="16200000">
            <a:off x="6315695" y="2203383"/>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Supporting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39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0" name="Oval 9">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5" name="Straight Connector 34">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fond marin&#10;&#10;Description générée automatiquement">
            <a:extLst>
              <a:ext uri="{FF2B5EF4-FFF2-40B4-BE49-F238E27FC236}">
                <a16:creationId xmlns:a16="http://schemas.microsoft.com/office/drawing/2014/main" id="{E01A6735-6B50-4CF8-80D0-DC0B1CE8C9BB}"/>
              </a:ext>
            </a:extLst>
          </p:cNvPr>
          <p:cNvPicPr>
            <a:picLocks noChangeAspect="1"/>
          </p:cNvPicPr>
          <p:nvPr/>
        </p:nvPicPr>
        <p:blipFill rotWithShape="1">
          <a:blip r:embed="rId2">
            <a:extLst>
              <a:ext uri="{28A0092B-C50C-407E-A947-70E740481C1C}">
                <a14:useLocalDpi xmlns:a14="http://schemas.microsoft.com/office/drawing/2010/main" val="0"/>
              </a:ext>
            </a:extLst>
          </a:blip>
          <a:srcRect t="25000"/>
          <a:stretch/>
        </p:blipFill>
        <p:spPr>
          <a:xfrm>
            <a:off x="20" y="1"/>
            <a:ext cx="12191980" cy="6857999"/>
          </a:xfrm>
          <a:prstGeom prst="rect">
            <a:avLst/>
          </a:prstGeom>
        </p:spPr>
      </p:pic>
      <p:sp>
        <p:nvSpPr>
          <p:cNvPr id="39"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28393"/>
            <a:ext cx="6155707" cy="3601213"/>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Rectangle 1">
            <a:extLst>
              <a:ext uri="{FF2B5EF4-FFF2-40B4-BE49-F238E27FC236}">
                <a16:creationId xmlns:a16="http://schemas.microsoft.com/office/drawing/2014/main" id="{C7429680-F870-4560-AA44-8F36D0B03F4E}"/>
              </a:ext>
            </a:extLst>
          </p:cNvPr>
          <p:cNvSpPr/>
          <p:nvPr/>
        </p:nvSpPr>
        <p:spPr>
          <a:xfrm>
            <a:off x="565150" y="2035840"/>
            <a:ext cx="5022050" cy="1718589"/>
          </a:xfrm>
          <a:prstGeom prst="rect">
            <a:avLst/>
          </a:prstGeom>
        </p:spPr>
        <p:txBody>
          <a:bodyPr vert="horz" lIns="91440" tIns="45720" rIns="91440" bIns="45720" rtlCol="0" anchor="t">
            <a:normAutofit/>
          </a:bodyPr>
          <a:lstStyle/>
          <a:p>
            <a:pPr>
              <a:spcBef>
                <a:spcPct val="0"/>
              </a:spcBef>
              <a:spcAft>
                <a:spcPts val="600"/>
              </a:spcAft>
            </a:pPr>
            <a:r>
              <a:rPr lang="en-US" sz="5400" b="1" cap="none" spc="0">
                <a:ln w="13462">
                  <a:solidFill>
                    <a:schemeClr val="bg1"/>
                  </a:solidFill>
                  <a:prstDash val="solid"/>
                </a:ln>
                <a:effectLst>
                  <a:outerShdw dist="38100" dir="2700000" algn="bl" rotWithShape="0">
                    <a:schemeClr val="accent5"/>
                  </a:outerShdw>
                </a:effectLst>
                <a:latin typeface="+mj-lt"/>
                <a:ea typeface="+mj-ea"/>
                <a:cs typeface="+mj-cs"/>
              </a:rPr>
              <a:t>Thank You</a:t>
            </a:r>
          </a:p>
        </p:txBody>
      </p:sp>
      <p:grpSp>
        <p:nvGrpSpPr>
          <p:cNvPr id="41" name="Group 40">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42"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0751210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FA76-F391-4CEC-A13D-E731CB39C6FF}"/>
              </a:ext>
            </a:extLst>
          </p:cNvPr>
          <p:cNvSpPr>
            <a:spLocks noGrp="1"/>
          </p:cNvSpPr>
          <p:nvPr>
            <p:ph type="title"/>
          </p:nvPr>
        </p:nvSpPr>
        <p:spPr>
          <a:xfrm>
            <a:off x="829904" y="-570412"/>
            <a:ext cx="9833548" cy="1325563"/>
          </a:xfrm>
        </p:spPr>
        <p:txBody>
          <a:bodyPr anchor="b">
            <a:normAutofit/>
          </a:bodyPr>
          <a:lstStyle/>
          <a:p>
            <a:pPr algn="ctr"/>
            <a:r>
              <a:rPr lang="en-US" sz="3600" dirty="0">
                <a:solidFill>
                  <a:schemeClr val="tx2"/>
                </a:solidFill>
              </a:rPr>
              <a:t>Seaweed Ecosystem: Wild &amp; Farmed</a:t>
            </a:r>
            <a:endParaRPr lang="en-GB" sz="3600" dirty="0">
              <a:solidFill>
                <a:schemeClr val="tx2"/>
              </a:solidFill>
            </a:endParaRPr>
          </a:p>
        </p:txBody>
      </p:sp>
      <p:sp>
        <p:nvSpPr>
          <p:cNvPr id="4" name="Rectangle 3">
            <a:extLst>
              <a:ext uri="{FF2B5EF4-FFF2-40B4-BE49-F238E27FC236}">
                <a16:creationId xmlns:a16="http://schemas.microsoft.com/office/drawing/2014/main" id="{DDC7724C-2027-4A45-861B-30B6D052E8B4}"/>
              </a:ext>
            </a:extLst>
          </p:cNvPr>
          <p:cNvSpPr/>
          <p:nvPr/>
        </p:nvSpPr>
        <p:spPr>
          <a:xfrm>
            <a:off x="241466" y="939798"/>
            <a:ext cx="2766051" cy="5070416"/>
          </a:xfrm>
          <a:prstGeom prst="rect">
            <a:avLst/>
          </a:prstGeom>
          <a:solidFill>
            <a:srgbClr val="70AD47"/>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Food source for humans and animals, chemicals, biofuel, renewable products, etc.</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28.5 million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tonnes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annual production globally</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54,000 tons of cultivation in Americas and Europe worth $51 million</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2014 Global Estimations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Kelp: $1.4 billion ;</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Kappaphycus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&amp; Eucheuma: $1.9 billion;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Sargassum: $80 million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F48B021-406E-448B-9C72-A8C02859DE60}"/>
              </a:ext>
            </a:extLst>
          </p:cNvPr>
          <p:cNvSpPr/>
          <p:nvPr/>
        </p:nvSpPr>
        <p:spPr>
          <a:xfrm>
            <a:off x="3222783" y="939798"/>
            <a:ext cx="2766051" cy="5070416"/>
          </a:xfrm>
          <a:prstGeom prst="rect">
            <a:avLst/>
          </a:prstGeom>
          <a:solidFill>
            <a:srgbClr val="5B9BD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Carbon and Nitrogen sink: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65,000 tons of nitrogen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760,000 tons of carbon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panose="020F0502020204030204"/>
                <a:ea typeface="+mn-ea"/>
                <a:cs typeface="+mn-cs"/>
              </a:rPr>
              <a:t>CO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 Sink→ immediate refuge from ocean acidification → benefit  to calcifying organisms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Benefits of co-culture of bivalves and seaweed aquaculture</a:t>
            </a: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uptake of toxic substances like Nitrogen and Phosphorus → Fisheries improvement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5066CF5-B897-422F-B882-2F97D308D979}"/>
              </a:ext>
            </a:extLst>
          </p:cNvPr>
          <p:cNvSpPr/>
          <p:nvPr/>
        </p:nvSpPr>
        <p:spPr>
          <a:xfrm>
            <a:off x="6229449" y="939798"/>
            <a:ext cx="2766051" cy="5070416"/>
          </a:xfrm>
          <a:prstGeom prst="rect">
            <a:avLst/>
          </a:prstGeom>
          <a:solidFill>
            <a:srgbClr val="70AD47"/>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Habitat to fisheries and potential biofuel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habitat for fish and small mobile species and immobile species → impact on fishing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due to potential use for biofuel production → potential CO2 mitigation in terms of avoided emissions from fossil fuels = 1,500 tons </a:t>
            </a:r>
            <a:r>
              <a:rPr kumimoji="0" lang="en-US" sz="2400" b="0" i="0" u="none" strike="noStrike" kern="1200" cap="none" spc="0" normalizeH="0" baseline="30000" noProof="0" dirty="0">
                <a:ln>
                  <a:noFill/>
                </a:ln>
                <a:solidFill>
                  <a:prstClr val="white"/>
                </a:solidFill>
                <a:effectLst/>
                <a:uLnTx/>
                <a:uFillTx/>
                <a:latin typeface="Calibri" panose="020F0502020204030204"/>
                <a:ea typeface="+mn-ea"/>
                <a:cs typeface="+mn-cs"/>
              </a:rPr>
              <a:t>CO</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km²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27A755F-B08C-4CA6-83F5-3AB558D3F9FF}"/>
              </a:ext>
            </a:extLst>
          </p:cNvPr>
          <p:cNvSpPr/>
          <p:nvPr/>
        </p:nvSpPr>
        <p:spPr>
          <a:xfrm>
            <a:off x="9266675" y="939798"/>
            <a:ext cx="2766051" cy="5070416"/>
          </a:xfrm>
          <a:prstGeom prst="rect">
            <a:avLst/>
          </a:prstGeom>
          <a:solidFill>
            <a:srgbClr val="5B9BD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Business opportunities , research, biodiversity affected due to seaweed farms</a:t>
            </a:r>
          </a:p>
          <a:p>
            <a:pPr marL="0" marR="0" lvl="0" indent="0" algn="just"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impact on recreational values: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impact on aesthetic values, ii) disturbing temporary activities</a:t>
            </a:r>
          </a:p>
          <a:p>
            <a:pPr marL="0" marR="0" lvl="0" indent="0" algn="just"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Positive impact on water quality, which benefits recreational fishing</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137CA5-EC7F-4D3D-B2FC-D9BADA517075}"/>
              </a:ext>
            </a:extLst>
          </p:cNvPr>
          <p:cNvSpPr txBox="1"/>
          <p:nvPr/>
        </p:nvSpPr>
        <p:spPr>
          <a:xfrm>
            <a:off x="241466" y="6021391"/>
            <a:ext cx="19747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Kim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(2017);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Mac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Monagail</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(2017)</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B557274-6B69-4034-8A85-1D0F8D158FE5}"/>
              </a:ext>
            </a:extLst>
          </p:cNvPr>
          <p:cNvSpPr txBox="1"/>
          <p:nvPr/>
        </p:nvSpPr>
        <p:spPr>
          <a:xfrm>
            <a:off x="3171414" y="6036799"/>
            <a:ext cx="2885745"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Hasselström et al. (2018)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Kim et al. (2017)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Xiao et al. (2021)</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979AD2C-908A-4A50-9CE3-03A75F1D1C39}"/>
              </a:ext>
            </a:extLst>
          </p:cNvPr>
          <p:cNvSpPr txBox="1"/>
          <p:nvPr/>
        </p:nvSpPr>
        <p:spPr>
          <a:xfrm>
            <a:off x="6169603" y="6027000"/>
            <a:ext cx="2885745" cy="461665"/>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Duarte et al. (2017)</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Hasselström et al. (2018)</a:t>
            </a:r>
          </a:p>
        </p:txBody>
      </p:sp>
      <p:sp>
        <p:nvSpPr>
          <p:cNvPr id="35" name="TextBox 34">
            <a:extLst>
              <a:ext uri="{FF2B5EF4-FFF2-40B4-BE49-F238E27FC236}">
                <a16:creationId xmlns:a16="http://schemas.microsoft.com/office/drawing/2014/main" id="{AB3E83A7-F547-47A0-A3CF-F621E4C4D26C}"/>
              </a:ext>
            </a:extLst>
          </p:cNvPr>
          <p:cNvSpPr txBox="1"/>
          <p:nvPr/>
        </p:nvSpPr>
        <p:spPr>
          <a:xfrm>
            <a:off x="9180649" y="6010214"/>
            <a:ext cx="2885745" cy="1200329"/>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Cabral, P. et al. (2016)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Hasselström et al. (2018)</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6216BC99-42AA-48CC-82A9-51B878BDEC37}"/>
              </a:ext>
            </a:extLst>
          </p:cNvPr>
          <p:cNvSpPr txBox="1"/>
          <p:nvPr/>
        </p:nvSpPr>
        <p:spPr>
          <a:xfrm rot="16200000">
            <a:off x="-1546818" y="2388030"/>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Provisionary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DADBABDD-E967-4AA6-9BE5-DA2FFB0B6EBC}"/>
              </a:ext>
            </a:extLst>
          </p:cNvPr>
          <p:cNvSpPr txBox="1"/>
          <p:nvPr/>
        </p:nvSpPr>
        <p:spPr>
          <a:xfrm rot="16200000">
            <a:off x="1403907" y="2295092"/>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Regulating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192AC1D-1D55-4A56-8411-C2A141DE1ED0}"/>
              </a:ext>
            </a:extLst>
          </p:cNvPr>
          <p:cNvSpPr txBox="1"/>
          <p:nvPr/>
        </p:nvSpPr>
        <p:spPr>
          <a:xfrm rot="16200000">
            <a:off x="4443298" y="2295092"/>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Supporting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0CE5F96-E083-4247-8F46-088EB5E9E729}"/>
              </a:ext>
            </a:extLst>
          </p:cNvPr>
          <p:cNvSpPr txBox="1"/>
          <p:nvPr/>
        </p:nvSpPr>
        <p:spPr>
          <a:xfrm rot="16200000">
            <a:off x="7450510" y="2186228"/>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Cultural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5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2" grpId="0" animBg="1"/>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6AFA76-F391-4CEC-A13D-E731CB39C6FF}"/>
              </a:ext>
            </a:extLst>
          </p:cNvPr>
          <p:cNvSpPr>
            <a:spLocks noGrp="1"/>
          </p:cNvSpPr>
          <p:nvPr>
            <p:ph type="title"/>
          </p:nvPr>
        </p:nvSpPr>
        <p:spPr>
          <a:xfrm>
            <a:off x="829904" y="-570412"/>
            <a:ext cx="9833548" cy="1325563"/>
          </a:xfrm>
        </p:spPr>
        <p:txBody>
          <a:bodyPr anchor="b">
            <a:normAutofit/>
          </a:bodyPr>
          <a:lstStyle/>
          <a:p>
            <a:pPr algn="ctr"/>
            <a:r>
              <a:rPr lang="en-US" sz="3600" dirty="0">
                <a:solidFill>
                  <a:schemeClr val="tx2"/>
                </a:solidFill>
              </a:rPr>
              <a:t>Fish and Fisheries</a:t>
            </a:r>
            <a:endParaRPr lang="en-GB" sz="3600" dirty="0">
              <a:solidFill>
                <a:schemeClr val="tx2"/>
              </a:solidFill>
            </a:endParaRPr>
          </a:p>
        </p:txBody>
      </p:sp>
      <p:grpSp>
        <p:nvGrpSpPr>
          <p:cNvPr id="21" name="Group 2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8" name="Freeform: Shape 2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DDC7724C-2027-4A45-861B-30B6D052E8B4}"/>
              </a:ext>
            </a:extLst>
          </p:cNvPr>
          <p:cNvSpPr/>
          <p:nvPr/>
        </p:nvSpPr>
        <p:spPr>
          <a:xfrm>
            <a:off x="241466" y="939798"/>
            <a:ext cx="2766051" cy="507041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Aquaculture production and wild catch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53.4 million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tonnes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in 2017 ($139.7 billion)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67 million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tonnes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of wild caught fish traded in 2018 ($164 billion)</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F48B021-406E-448B-9C72-A8C02859DE60}"/>
              </a:ext>
            </a:extLst>
          </p:cNvPr>
          <p:cNvSpPr/>
          <p:nvPr/>
        </p:nvSpPr>
        <p:spPr>
          <a:xfrm>
            <a:off x="3222783" y="939798"/>
            <a:ext cx="2766051" cy="507041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Regulation of food web dynamics, nutrient recycling, maintenance of sediment processes, maintenance of genetic biodiversity</a:t>
            </a:r>
          </a:p>
          <a:p>
            <a:pPr marL="0" marR="0" lvl="0" indent="0" algn="just"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release of </a:t>
            </a:r>
            <a:r>
              <a:rPr kumimoji="0" lang="en-US" sz="2800" b="0" i="0" u="none" strike="noStrike" kern="1200" cap="none" spc="0" normalizeH="0" baseline="30000" noProof="0" dirty="0">
                <a:ln>
                  <a:noFill/>
                </a:ln>
                <a:solidFill>
                  <a:prstClr val="white"/>
                </a:solidFill>
                <a:effectLst/>
                <a:uLnTx/>
                <a:uFillTx/>
                <a:latin typeface="Calibri" panose="020F0502020204030204"/>
                <a:ea typeface="+mn-ea"/>
                <a:cs typeface="+mn-cs"/>
              </a:rPr>
              <a:t>CO</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(0.73 billion Mt) since 1950 </a:t>
            </a:r>
          </a:p>
          <a:p>
            <a:pPr marL="0" marR="0" lvl="0" indent="0" algn="just" defTabSz="914400" rtl="0" eaLnBrk="1" fontAlgn="t"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Carbon in faeces, respiration contribution to marine snow</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nutrients and byproducts generated by finfish mariculture used  for polyculture </a:t>
            </a:r>
          </a:p>
        </p:txBody>
      </p:sp>
      <p:sp>
        <p:nvSpPr>
          <p:cNvPr id="26" name="Rectangle 25">
            <a:extLst>
              <a:ext uri="{FF2B5EF4-FFF2-40B4-BE49-F238E27FC236}">
                <a16:creationId xmlns:a16="http://schemas.microsoft.com/office/drawing/2014/main" id="{05066CF5-B897-422F-B882-2F97D308D979}"/>
              </a:ext>
            </a:extLst>
          </p:cNvPr>
          <p:cNvSpPr/>
          <p:nvPr/>
        </p:nvSpPr>
        <p:spPr>
          <a:xfrm>
            <a:off x="6229449" y="939798"/>
            <a:ext cx="2766051" cy="507041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Daily, yearly migration patterns; linkage of different ecosystems due to consumption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enhancement of primary production in nutrient poor environments due to distribution of energy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mariculture facilities as small-scale protected areas to exclude or restrict fishing activities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27A755F-B08C-4CA6-83F5-3AB558D3F9FF}"/>
              </a:ext>
            </a:extLst>
          </p:cNvPr>
          <p:cNvSpPr/>
          <p:nvPr/>
        </p:nvSpPr>
        <p:spPr>
          <a:xfrm>
            <a:off x="9266675" y="939798"/>
            <a:ext cx="2766051" cy="507041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Materials, techniques and symbolic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 the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artisanal fisheries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of some communities </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137CA5-EC7F-4D3D-B2FC-D9BADA517075}"/>
              </a:ext>
            </a:extLst>
          </p:cNvPr>
          <p:cNvSpPr txBox="1"/>
          <p:nvPr/>
        </p:nvSpPr>
        <p:spPr>
          <a:xfrm>
            <a:off x="241466" y="6021391"/>
            <a:ext cx="19747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FAO (2020)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Konar </a:t>
            </a:r>
            <a:r>
              <a:rPr kumimoji="0" lang="da-DK"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Tacon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B557274-6B69-4034-8A85-1D0F8D158FE5}"/>
              </a:ext>
            </a:extLst>
          </p:cNvPr>
          <p:cNvSpPr txBox="1"/>
          <p:nvPr/>
        </p:nvSpPr>
        <p:spPr>
          <a:xfrm>
            <a:off x="3171414" y="6036799"/>
            <a:ext cx="2885745"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Alleway</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(2019)</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Holmlund</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&amp; Hammer (1999)</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Mariani</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(2020)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University of Southampton (2021)</a:t>
            </a:r>
          </a:p>
        </p:txBody>
      </p:sp>
      <p:sp>
        <p:nvSpPr>
          <p:cNvPr id="34" name="TextBox 33">
            <a:extLst>
              <a:ext uri="{FF2B5EF4-FFF2-40B4-BE49-F238E27FC236}">
                <a16:creationId xmlns:a16="http://schemas.microsoft.com/office/drawing/2014/main" id="{6979AD2C-908A-4A50-9CE3-03A75F1D1C39}"/>
              </a:ext>
            </a:extLst>
          </p:cNvPr>
          <p:cNvSpPr txBox="1"/>
          <p:nvPr/>
        </p:nvSpPr>
        <p:spPr>
          <a:xfrm>
            <a:off x="6169603" y="6027000"/>
            <a:ext cx="2885745" cy="646331"/>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Calibri" panose="020F0502020204030204"/>
                <a:ea typeface="+mn-ea"/>
                <a:cs typeface="+mn-cs"/>
              </a:rPr>
              <a:t>Alleway</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(2019);</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Calibri" panose="020F0502020204030204"/>
                <a:ea typeface="+mn-ea"/>
                <a:cs typeface="+mn-cs"/>
              </a:rPr>
              <a:t>Holmlund</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&amp; Hammer (1999)</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AB3E83A7-F547-47A0-A3CF-F621E4C4D26C}"/>
              </a:ext>
            </a:extLst>
          </p:cNvPr>
          <p:cNvSpPr txBox="1"/>
          <p:nvPr/>
        </p:nvSpPr>
        <p:spPr>
          <a:xfrm>
            <a:off x="9180649" y="6010214"/>
            <a:ext cx="2885745" cy="276999"/>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Fish </a:t>
            </a:r>
            <a:r>
              <a:rPr kumimoji="0" lang="da-DK" sz="1200" b="0" i="1" u="none" strike="noStrike" kern="1200" cap="none" spc="0" normalizeH="0" baseline="0" noProof="0" dirty="0">
                <a:ln>
                  <a:noFill/>
                </a:ln>
                <a:solidFill>
                  <a:srgbClr val="000000"/>
                </a:solidFill>
                <a:effectLst/>
                <a:uLnTx/>
                <a:uFillTx/>
                <a:latin typeface="Calibri" panose="020F0502020204030204"/>
                <a:ea typeface="+mn-ea"/>
                <a:cs typeface="+mn-cs"/>
              </a:rPr>
              <a:t>et al. </a:t>
            </a:r>
            <a:r>
              <a:rPr kumimoji="0" lang="da-DK" sz="1200" b="0" i="0" u="none" strike="noStrike" kern="1200" cap="none" spc="0" normalizeH="0" baseline="0" noProof="0" dirty="0">
                <a:ln>
                  <a:noFill/>
                </a:ln>
                <a:solidFill>
                  <a:srgbClr val="000000"/>
                </a:solidFill>
                <a:effectLst/>
                <a:uLnTx/>
                <a:uFillTx/>
                <a:latin typeface="Calibri" panose="020F0502020204030204"/>
                <a:ea typeface="+mn-ea"/>
                <a:cs typeface="+mn-cs"/>
              </a:rPr>
              <a:t>(2016)</a:t>
            </a:r>
            <a:endPar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16BC99-42AA-48CC-82A9-51B878BDEC37}"/>
              </a:ext>
            </a:extLst>
          </p:cNvPr>
          <p:cNvSpPr txBox="1"/>
          <p:nvPr/>
        </p:nvSpPr>
        <p:spPr>
          <a:xfrm rot="16200000">
            <a:off x="-1546818" y="2388030"/>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Provisionary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DADBABDD-E967-4AA6-9BE5-DA2FFB0B6EBC}"/>
              </a:ext>
            </a:extLst>
          </p:cNvPr>
          <p:cNvSpPr txBox="1"/>
          <p:nvPr/>
        </p:nvSpPr>
        <p:spPr>
          <a:xfrm rot="16200000">
            <a:off x="1436085" y="2326838"/>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Regulating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192AC1D-1D55-4A56-8411-C2A141DE1ED0}"/>
              </a:ext>
            </a:extLst>
          </p:cNvPr>
          <p:cNvSpPr txBox="1"/>
          <p:nvPr/>
        </p:nvSpPr>
        <p:spPr>
          <a:xfrm rot="16200000">
            <a:off x="4443298" y="2295092"/>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Supporting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0CE5F96-E083-4247-8F46-088EB5E9E729}"/>
              </a:ext>
            </a:extLst>
          </p:cNvPr>
          <p:cNvSpPr txBox="1"/>
          <p:nvPr/>
        </p:nvSpPr>
        <p:spPr>
          <a:xfrm rot="16200000">
            <a:off x="7450510" y="2308695"/>
            <a:ext cx="3358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Cultural Services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6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2" grpId="0" animBg="1"/>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CC06-18AC-A127-052F-955F14A256D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C29A1CA-3797-1B41-D9E6-A266C3F0F544}"/>
              </a:ext>
            </a:extLst>
          </p:cNvPr>
          <p:cNvSpPr>
            <a:spLocks noGrp="1"/>
          </p:cNvSpPr>
          <p:nvPr>
            <p:ph type="subTitle" idx="1"/>
          </p:nvPr>
        </p:nvSpPr>
        <p:spPr/>
        <p:txBody>
          <a:bodyPr/>
          <a:lstStyle/>
          <a:p>
            <a:endParaRPr lang="en-US"/>
          </a:p>
        </p:txBody>
      </p:sp>
      <p:pic>
        <p:nvPicPr>
          <p:cNvPr id="5" name="Picture 4" descr="Graphical user interface, text, website&#10;&#10;Description automatically generated">
            <a:extLst>
              <a:ext uri="{FF2B5EF4-FFF2-40B4-BE49-F238E27FC236}">
                <a16:creationId xmlns:a16="http://schemas.microsoft.com/office/drawing/2014/main" id="{9709DCF3-D012-9152-8603-B25B14CF2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881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8" name="Oval 10">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13">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4">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5">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Oval 18">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9">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0">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21">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Oval 24">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25">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26">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6" name="Straight Connector 35">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D22072F-842D-63D5-CF24-9014E7A9D511}"/>
              </a:ext>
            </a:extLst>
          </p:cNvPr>
          <p:cNvPicPr>
            <a:picLocks noChangeAspect="1"/>
          </p:cNvPicPr>
          <p:nvPr/>
        </p:nvPicPr>
        <p:blipFill rotWithShape="1">
          <a:blip r:embed="rId2"/>
          <a:srcRect/>
          <a:stretch/>
        </p:blipFill>
        <p:spPr>
          <a:xfrm>
            <a:off x="20" y="1"/>
            <a:ext cx="12191980" cy="6857999"/>
          </a:xfrm>
          <a:prstGeom prst="rect">
            <a:avLst/>
          </a:prstGeom>
        </p:spPr>
      </p:pic>
      <p:sp>
        <p:nvSpPr>
          <p:cNvPr id="40" name="Rectangle">
            <a:extLst>
              <a:ext uri="{FF2B5EF4-FFF2-40B4-BE49-F238E27FC236}">
                <a16:creationId xmlns:a16="http://schemas.microsoft.com/office/drawing/2014/main" id="{8B80D579-AC08-8D49-BB6A-21123F80B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3" name="ZoneTexte 2">
            <a:extLst>
              <a:ext uri="{FF2B5EF4-FFF2-40B4-BE49-F238E27FC236}">
                <a16:creationId xmlns:a16="http://schemas.microsoft.com/office/drawing/2014/main" id="{5E0A1EDB-D1F4-45A3-8ED8-781EBD53079A}"/>
              </a:ext>
            </a:extLst>
          </p:cNvPr>
          <p:cNvSpPr txBox="1"/>
          <p:nvPr/>
        </p:nvSpPr>
        <p:spPr>
          <a:xfrm>
            <a:off x="565150" y="768334"/>
            <a:ext cx="6969505" cy="2866405"/>
          </a:xfrm>
          <a:prstGeom prst="rect">
            <a:avLst/>
          </a:prstGeom>
        </p:spPr>
        <p:txBody>
          <a:bodyPr vert="horz" lIns="91440" tIns="45720" rIns="91440" bIns="45720" rtlCol="0" anchor="t">
            <a:normAutofit/>
          </a:bodyPr>
          <a:lstStyle/>
          <a:p>
            <a:pPr marL="0" indent="0">
              <a:lnSpc>
                <a:spcPct val="90000"/>
              </a:lnSpc>
              <a:spcBef>
                <a:spcPct val="0"/>
              </a:spcBef>
              <a:spcAft>
                <a:spcPts val="600"/>
              </a:spcAft>
            </a:pPr>
            <a:r>
              <a:rPr lang="en-US" sz="5600" b="1" dirty="0">
                <a:latin typeface="+mj-lt"/>
                <a:ea typeface="+mj-ea"/>
                <a:cs typeface="+mj-cs"/>
              </a:rPr>
              <a:t>Marine ecosystems and their services as Blue Carbon</a:t>
            </a:r>
            <a:endParaRPr lang="en-US" sz="5600" b="1" dirty="0">
              <a:effectLst/>
              <a:latin typeface="+mj-lt"/>
              <a:ea typeface="+mj-ea"/>
              <a:cs typeface="+mj-cs"/>
            </a:endParaRPr>
          </a:p>
          <a:p>
            <a:pPr>
              <a:lnSpc>
                <a:spcPct val="90000"/>
              </a:lnSpc>
              <a:spcBef>
                <a:spcPct val="0"/>
              </a:spcBef>
              <a:spcAft>
                <a:spcPts val="600"/>
              </a:spcAft>
            </a:pPr>
            <a:endParaRPr lang="en-US" sz="5600" b="1" dirty="0">
              <a:latin typeface="+mj-lt"/>
              <a:ea typeface="+mj-ea"/>
              <a:cs typeface="+mj-cs"/>
            </a:endParaRPr>
          </a:p>
        </p:txBody>
      </p:sp>
      <p:cxnSp>
        <p:nvCxnSpPr>
          <p:cNvPr id="42" name="Straight Connector 41">
            <a:extLst>
              <a:ext uri="{FF2B5EF4-FFF2-40B4-BE49-F238E27FC236}">
                <a16:creationId xmlns:a16="http://schemas.microsoft.com/office/drawing/2014/main" id="{EC392F51-F23E-E242-9750-A5B1F128E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4" name="Group 43">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75"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ZoneTexte 1">
            <a:extLst>
              <a:ext uri="{FF2B5EF4-FFF2-40B4-BE49-F238E27FC236}">
                <a16:creationId xmlns:a16="http://schemas.microsoft.com/office/drawing/2014/main" id="{098E270F-8B66-D85B-3FEB-A15F94923987}"/>
              </a:ext>
            </a:extLst>
          </p:cNvPr>
          <p:cNvSpPr txBox="1"/>
          <p:nvPr/>
        </p:nvSpPr>
        <p:spPr>
          <a:xfrm>
            <a:off x="816556" y="3428999"/>
            <a:ext cx="4814595" cy="830997"/>
          </a:xfrm>
          <a:prstGeom prst="rect">
            <a:avLst/>
          </a:prstGeom>
          <a:noFill/>
        </p:spPr>
        <p:txBody>
          <a:bodyPr wrap="square" rtlCol="0">
            <a:spAutoFit/>
          </a:bodyPr>
          <a:lstStyle/>
          <a:p>
            <a:r>
              <a:rPr lang="fr-FR" sz="2400" i="1" dirty="0"/>
              <a:t>Dr Nathalie Hilmi</a:t>
            </a:r>
          </a:p>
          <a:p>
            <a:r>
              <a:rPr lang="fr-FR" sz="2400" i="1" dirty="0"/>
              <a:t>Centre scientifique de Monaco</a:t>
            </a:r>
          </a:p>
        </p:txBody>
      </p:sp>
      <p:sp>
        <p:nvSpPr>
          <p:cNvPr id="4" name="ZoneTexte 3">
            <a:extLst>
              <a:ext uri="{FF2B5EF4-FFF2-40B4-BE49-F238E27FC236}">
                <a16:creationId xmlns:a16="http://schemas.microsoft.com/office/drawing/2014/main" id="{0BA2399F-3134-EE55-502A-CEF652F12303}"/>
              </a:ext>
            </a:extLst>
          </p:cNvPr>
          <p:cNvSpPr txBox="1"/>
          <p:nvPr/>
        </p:nvSpPr>
        <p:spPr>
          <a:xfrm>
            <a:off x="2612571" y="6304002"/>
            <a:ext cx="3421225" cy="369332"/>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rPr>
              <a:t>SEERIL BIENNIAL CONFERENCE </a:t>
            </a:r>
            <a:endParaRPr lang="fr-FR" dirty="0"/>
          </a:p>
        </p:txBody>
      </p:sp>
      <p:sp>
        <p:nvSpPr>
          <p:cNvPr id="6" name="ZoneTexte 5">
            <a:extLst>
              <a:ext uri="{FF2B5EF4-FFF2-40B4-BE49-F238E27FC236}">
                <a16:creationId xmlns:a16="http://schemas.microsoft.com/office/drawing/2014/main" id="{374BAD79-DDCA-F624-4DE6-0E2BB663BF5E}"/>
              </a:ext>
            </a:extLst>
          </p:cNvPr>
          <p:cNvSpPr txBox="1"/>
          <p:nvPr/>
        </p:nvSpPr>
        <p:spPr>
          <a:xfrm>
            <a:off x="119155" y="5092097"/>
            <a:ext cx="8227823" cy="1200329"/>
          </a:xfrm>
          <a:prstGeom prst="rect">
            <a:avLst/>
          </a:prstGeom>
          <a:noFill/>
        </p:spPr>
        <p:txBody>
          <a:bodyPr wrap="square" rtlCol="0">
            <a:spAutoFit/>
          </a:bodyPr>
          <a:lstStyle/>
          <a:p>
            <a:pPr algn="ctr"/>
            <a:r>
              <a:rPr lang="es-UY" sz="1800" b="1" dirty="0">
                <a:solidFill>
                  <a:schemeClr val="tx2"/>
                </a:solidFill>
                <a:effectLst/>
                <a:latin typeface="Calibri" panose="020F0502020204030204" pitchFamily="34" charset="0"/>
                <a:ea typeface="Calibri" panose="020F0502020204030204" pitchFamily="34" charset="0"/>
              </a:rPr>
              <a:t>EHS COMMITTEE SESSION</a:t>
            </a:r>
          </a:p>
          <a:p>
            <a:pPr algn="ctr"/>
            <a:r>
              <a:rPr lang="en-GB" sz="1800" b="1" dirty="0">
                <a:effectLst/>
                <a:latin typeface="Calibri" panose="020F0502020204030204" pitchFamily="34" charset="0"/>
                <a:ea typeface="Calibri" panose="020F0502020204030204" pitchFamily="34" charset="0"/>
              </a:rPr>
              <a:t>Supercharging Ecosystems: Are Conservation Parks to become key in the future economic recovery?</a:t>
            </a:r>
            <a:endParaRPr lang="fr-FR" sz="1800" dirty="0">
              <a:effectLst/>
              <a:latin typeface="Calibri" panose="020F0502020204030204" pitchFamily="34" charset="0"/>
              <a:ea typeface="Calibri" panose="020F0502020204030204" pitchFamily="34" charset="0"/>
            </a:endParaRPr>
          </a:p>
          <a:p>
            <a:pPr algn="ctr"/>
            <a:endParaRPr lang="fr-F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016149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39" name="Oval 38">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Oval 41">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53" name="Straight Connector 52">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63282AD8-F916-0A08-17C2-AC8895820A76}"/>
              </a:ext>
            </a:extLst>
          </p:cNvPr>
          <p:cNvPicPr>
            <a:picLocks noChangeAspect="1"/>
          </p:cNvPicPr>
          <p:nvPr/>
        </p:nvPicPr>
        <p:blipFill rotWithShape="1">
          <a:blip r:embed="rId2"/>
          <a:srcRect/>
          <a:stretch/>
        </p:blipFill>
        <p:spPr>
          <a:xfrm>
            <a:off x="20" y="1"/>
            <a:ext cx="12191980" cy="6857999"/>
          </a:xfrm>
          <a:prstGeom prst="rect">
            <a:avLst/>
          </a:prstGeom>
        </p:spPr>
      </p:pic>
      <p:sp>
        <p:nvSpPr>
          <p:cNvPr id="57" name="Rectangle">
            <a:extLst>
              <a:ext uri="{FF2B5EF4-FFF2-40B4-BE49-F238E27FC236}">
                <a16:creationId xmlns:a16="http://schemas.microsoft.com/office/drawing/2014/main" id="{14ACB00F-615E-0E4F-9794-329E08F6E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50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ZoneTexte 1">
            <a:extLst>
              <a:ext uri="{FF2B5EF4-FFF2-40B4-BE49-F238E27FC236}">
                <a16:creationId xmlns:a16="http://schemas.microsoft.com/office/drawing/2014/main" id="{81CA7B05-3796-BCF4-3383-CF345CFDD06D}"/>
              </a:ext>
            </a:extLst>
          </p:cNvPr>
          <p:cNvSpPr txBox="1"/>
          <p:nvPr/>
        </p:nvSpPr>
        <p:spPr>
          <a:xfrm>
            <a:off x="565150" y="2160016"/>
            <a:ext cx="7335835" cy="3601212"/>
          </a:xfrm>
          <a:prstGeom prst="rect">
            <a:avLst/>
          </a:prstGeom>
        </p:spPr>
        <p:txBody>
          <a:bodyPr vert="horz" lIns="91440" tIns="45720" rIns="91440" bIns="45720" rtlCol="0">
            <a:normAutofit/>
          </a:bodyPr>
          <a:lstStyle/>
          <a:p>
            <a:pPr>
              <a:spcBef>
                <a:spcPts val="900"/>
              </a:spcBef>
            </a:pPr>
            <a:r>
              <a:rPr lang="en-US" sz="5600" b="1" dirty="0">
                <a:latin typeface="+mj-lt"/>
                <a:ea typeface="+mj-ea"/>
                <a:cs typeface="+mj-cs"/>
              </a:rPr>
              <a:t>What are ecosystem services?</a:t>
            </a:r>
          </a:p>
        </p:txBody>
      </p:sp>
      <p:cxnSp>
        <p:nvCxnSpPr>
          <p:cNvPr id="59" name="Straight Connector 58">
            <a:extLst>
              <a:ext uri="{FF2B5EF4-FFF2-40B4-BE49-F238E27FC236}">
                <a16:creationId xmlns:a16="http://schemas.microsoft.com/office/drawing/2014/main" id="{1D2BBFA3-6EA8-1C48-B3A5-DFCC389D28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35B55452-0B37-B747-9C68-70C4EF8F75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62" name="Freeform 41">
              <a:extLst>
                <a:ext uri="{FF2B5EF4-FFF2-40B4-BE49-F238E27FC236}">
                  <a16:creationId xmlns:a16="http://schemas.microsoft.com/office/drawing/2014/main" id="{CBBA7287-7E9D-884B-93D7-D56B52ADE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42">
              <a:extLst>
                <a:ext uri="{FF2B5EF4-FFF2-40B4-BE49-F238E27FC236}">
                  <a16:creationId xmlns:a16="http://schemas.microsoft.com/office/drawing/2014/main" id="{E09BD6CA-D4FC-1041-9A4A-5BD33DDED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43">
              <a:extLst>
                <a:ext uri="{FF2B5EF4-FFF2-40B4-BE49-F238E27FC236}">
                  <a16:creationId xmlns:a16="http://schemas.microsoft.com/office/drawing/2014/main" id="{60AFCEEC-E747-AF48-9591-58C67AF87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44">
              <a:extLst>
                <a:ext uri="{FF2B5EF4-FFF2-40B4-BE49-F238E27FC236}">
                  <a16:creationId xmlns:a16="http://schemas.microsoft.com/office/drawing/2014/main" id="{2290DF32-70FD-0E48-9258-0BD83EE62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45">
              <a:extLst>
                <a:ext uri="{FF2B5EF4-FFF2-40B4-BE49-F238E27FC236}">
                  <a16:creationId xmlns:a16="http://schemas.microsoft.com/office/drawing/2014/main" id="{61BFE2D7-8646-5943-87D5-C6A9CDF68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46">
              <a:extLst>
                <a:ext uri="{FF2B5EF4-FFF2-40B4-BE49-F238E27FC236}">
                  <a16:creationId xmlns:a16="http://schemas.microsoft.com/office/drawing/2014/main" id="{6FFCD48C-239D-ED44-879B-9E5DD00DE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47">
              <a:extLst>
                <a:ext uri="{FF2B5EF4-FFF2-40B4-BE49-F238E27FC236}">
                  <a16:creationId xmlns:a16="http://schemas.microsoft.com/office/drawing/2014/main" id="{55CCAE64-959A-BC4A-A123-FC9283192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3896622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9D7B101-DD8E-42A6-AFC5-B330DD1B4EEB}"/>
              </a:ext>
            </a:extLst>
          </p:cNvPr>
          <p:cNvGraphicFramePr>
            <a:graphicFrameLocks noGrp="1"/>
          </p:cNvGraphicFramePr>
          <p:nvPr/>
        </p:nvGraphicFramePr>
        <p:xfrm>
          <a:off x="2444622" y="1252471"/>
          <a:ext cx="7078824" cy="4569828"/>
        </p:xfrm>
        <a:graphic>
          <a:graphicData uri="http://schemas.openxmlformats.org/drawingml/2006/table">
            <a:tbl>
              <a:tblPr firstRow="1" firstCol="1" lastRow="1" lastCol="1" bandRow="1" bandCol="1"/>
              <a:tblGrid>
                <a:gridCol w="1155200">
                  <a:extLst>
                    <a:ext uri="{9D8B030D-6E8A-4147-A177-3AD203B41FA5}">
                      <a16:colId xmlns:a16="http://schemas.microsoft.com/office/drawing/2014/main" val="435375540"/>
                    </a:ext>
                  </a:extLst>
                </a:gridCol>
                <a:gridCol w="4534884">
                  <a:extLst>
                    <a:ext uri="{9D8B030D-6E8A-4147-A177-3AD203B41FA5}">
                      <a16:colId xmlns:a16="http://schemas.microsoft.com/office/drawing/2014/main" val="2429593840"/>
                    </a:ext>
                  </a:extLst>
                </a:gridCol>
                <a:gridCol w="1388740">
                  <a:extLst>
                    <a:ext uri="{9D8B030D-6E8A-4147-A177-3AD203B41FA5}">
                      <a16:colId xmlns:a16="http://schemas.microsoft.com/office/drawing/2014/main" val="4015056610"/>
                    </a:ext>
                  </a:extLst>
                </a:gridCol>
              </a:tblGrid>
              <a:tr h="341452">
                <a:tc>
                  <a:txBody>
                    <a:bodyPr/>
                    <a:lstStyle/>
                    <a:p>
                      <a:pPr marL="59055">
                        <a:spcBef>
                          <a:spcPts val="49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Service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a:spcBef>
                          <a:spcPts val="49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Definition</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785">
                        <a:spcBef>
                          <a:spcPts val="49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661622"/>
                  </a:ext>
                </a:extLst>
              </a:tr>
              <a:tr h="269144">
                <a:tc>
                  <a:txBody>
                    <a:bodyPr/>
                    <a:lstStyle/>
                    <a:p>
                      <a:pPr marL="59055">
                        <a:lnSpc>
                          <a:spcPts val="108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Provisioning</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57150">
                        <a:lnSpc>
                          <a:spcPts val="108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This service relates to any product derived as a result of</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57785">
                        <a:lnSpc>
                          <a:spcPts val="108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Millennium</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506349"/>
                  </a:ext>
                </a:extLst>
              </a:tr>
              <a:tr h="191213">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75"/>
                        </a:lnSpc>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the presence of the ecosystem. Examples of provisioning</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75"/>
                        </a:lnSpc>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Ecosystem</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2519597"/>
                  </a:ext>
                </a:extLst>
              </a:tr>
              <a:tr h="191213">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8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services include food, fresh water, wood etc.</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85"/>
                        </a:lnSpc>
                        <a:spcBef>
                          <a:spcPts val="1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Assessment</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72914127"/>
                  </a:ext>
                </a:extLst>
              </a:tr>
              <a:tr h="263520">
                <a:tc>
                  <a:txBody>
                    <a:bodyPr/>
                    <a:lstStyle/>
                    <a:p>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7785">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394532"/>
                  </a:ext>
                </a:extLst>
              </a:tr>
              <a:tr h="267537">
                <a:tc>
                  <a:txBody>
                    <a:bodyPr/>
                    <a:lstStyle/>
                    <a:p>
                      <a:pPr marL="59055">
                        <a:lnSpc>
                          <a:spcPts val="107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Regulating</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57150">
                        <a:lnSpc>
                          <a:spcPts val="1075"/>
                        </a:lnSpc>
                        <a:spcBef>
                          <a:spcPts val="49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The regulating service relates to all the benefits resulting</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57785">
                        <a:lnSpc>
                          <a:spcPts val="107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Millennium</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36053279"/>
                  </a:ext>
                </a:extLst>
              </a:tr>
              <a:tr h="190410">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7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from the ecosystem regulating other ecosystems.</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7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Ecosystem</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6964283"/>
                  </a:ext>
                </a:extLst>
              </a:tr>
              <a:tr h="191213">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8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Climate change mitigation, fresh water production,</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8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Assessment</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3071480"/>
                  </a:ext>
                </a:extLst>
              </a:tr>
              <a:tr h="191213">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75"/>
                        </a:lnSpc>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carbon sequestration are examples of regulating</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75"/>
                        </a:lnSpc>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6627361"/>
                  </a:ext>
                </a:extLst>
              </a:tr>
              <a:tr h="262716">
                <a:tc>
                  <a:txBody>
                    <a:bodyPr/>
                    <a:lstStyle/>
                    <a:p>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7150">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services.</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37459"/>
                  </a:ext>
                </a:extLst>
              </a:tr>
              <a:tr h="269144">
                <a:tc>
                  <a:txBody>
                    <a:bodyPr/>
                    <a:lstStyle/>
                    <a:p>
                      <a:pPr marL="59055">
                        <a:lnSpc>
                          <a:spcPts val="108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Supporting</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57150">
                        <a:lnSpc>
                          <a:spcPts val="108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The supporting services have an indirect impact on the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57785">
                        <a:lnSpc>
                          <a:spcPts val="108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Millennium</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6373060"/>
                  </a:ext>
                </a:extLst>
              </a:tr>
              <a:tr h="191213">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75"/>
                        </a:lnSpc>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people that rely on certain ecosystems. Examples of</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75"/>
                        </a:lnSpc>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Ecosystem</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58360637"/>
                  </a:ext>
                </a:extLst>
              </a:tr>
              <a:tr h="191213">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8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supporting services are primary production, production of</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8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Assessment</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6620292"/>
                  </a:ext>
                </a:extLst>
              </a:tr>
              <a:tr h="263520">
                <a:tc>
                  <a:txBody>
                    <a:bodyPr/>
                    <a:lstStyle/>
                    <a:p>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7150">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atmospheric oxygen, water cycling, etc.</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7785">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413247"/>
                  </a:ext>
                </a:extLst>
              </a:tr>
              <a:tr h="267537">
                <a:tc>
                  <a:txBody>
                    <a:bodyPr/>
                    <a:lstStyle/>
                    <a:p>
                      <a:pPr marL="59055">
                        <a:lnSpc>
                          <a:spcPts val="107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Cultural</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57150">
                        <a:lnSpc>
                          <a:spcPts val="107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This service is defined by a nonmaterial approach. It</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57785">
                        <a:lnSpc>
                          <a:spcPts val="1075"/>
                        </a:lnSpc>
                        <a:spcBef>
                          <a:spcPts val="49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Millennium</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47751328"/>
                  </a:ext>
                </a:extLst>
              </a:tr>
              <a:tr h="190410">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7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includes the aesthetics, the spiritual enrichment and</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7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Ecosystem</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1653324"/>
                  </a:ext>
                </a:extLst>
              </a:tr>
              <a:tr h="191213">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8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recreation due to the ecosystem. A major focus lies on</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85"/>
                        </a:lnSpc>
                        <a:spcBef>
                          <a:spcPts val="1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Assessment</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8705801"/>
                  </a:ext>
                </a:extLst>
              </a:tr>
              <a:tr h="190410">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70"/>
                        </a:lnSpc>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cultural, religious and educational values. These values</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785">
                        <a:lnSpc>
                          <a:spcPts val="1070"/>
                        </a:lnSpc>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2571774"/>
                  </a:ext>
                </a:extLst>
              </a:tr>
              <a:tr h="190410">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57150">
                        <a:lnSpc>
                          <a:spcPts val="1085"/>
                        </a:lnSpc>
                        <a:spcBef>
                          <a:spcPts val="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can differ between communities and are therefore harder</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4976671"/>
                  </a:ext>
                </a:extLst>
              </a:tr>
              <a:tr h="265127">
                <a:tc>
                  <a:txBody>
                    <a:bodyPr/>
                    <a:lstStyle/>
                    <a:p>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7150">
                        <a:spcBef>
                          <a:spcPts val="15"/>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to value.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909542"/>
                  </a:ext>
                </a:extLst>
              </a:tr>
            </a:tbl>
          </a:graphicData>
        </a:graphic>
      </p:graphicFrame>
      <p:sp>
        <p:nvSpPr>
          <p:cNvPr id="3" name="Rectangle 1">
            <a:extLst>
              <a:ext uri="{FF2B5EF4-FFF2-40B4-BE49-F238E27FC236}">
                <a16:creationId xmlns:a16="http://schemas.microsoft.com/office/drawing/2014/main" id="{C7020C13-4867-4CC5-8714-096CB4C50161}"/>
              </a:ext>
            </a:extLst>
          </p:cNvPr>
          <p:cNvSpPr>
            <a:spLocks noChangeArrowheads="1"/>
          </p:cNvSpPr>
          <p:nvPr/>
        </p:nvSpPr>
        <p:spPr bwMode="auto">
          <a:xfrm>
            <a:off x="2326859" y="236808"/>
            <a:ext cx="92679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Global ecosystem services were classified in four categories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by the Millennium Ecosystem Assessment </a:t>
            </a:r>
            <a:r>
              <a:rPr kumimoji="0" lang="en-US" altLang="fr-FR"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(MEA, 2005)</a:t>
            </a:r>
            <a:endParaRPr kumimoji="0" lang="fr-FR" altLang="fr-FR"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F29D732B-153C-442A-81D4-62C9CE0F9BA9}"/>
              </a:ext>
            </a:extLst>
          </p:cNvPr>
          <p:cNvSpPr>
            <a:spLocks noChangeArrowheads="1"/>
          </p:cNvSpPr>
          <p:nvPr/>
        </p:nvSpPr>
        <p:spPr bwMode="auto">
          <a:xfrm>
            <a:off x="0" y="58969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Line 2">
            <a:extLst>
              <a:ext uri="{FF2B5EF4-FFF2-40B4-BE49-F238E27FC236}">
                <a16:creationId xmlns:a16="http://schemas.microsoft.com/office/drawing/2014/main" id="{45059EB8-630D-4D93-A119-AF4979AE5C4D}"/>
              </a:ext>
            </a:extLst>
          </p:cNvPr>
          <p:cNvSpPr>
            <a:spLocks noChangeShapeType="1"/>
          </p:cNvSpPr>
          <p:nvPr/>
        </p:nvSpPr>
        <p:spPr bwMode="auto">
          <a:xfrm flipV="1">
            <a:off x="4965700" y="6646246"/>
            <a:ext cx="1622425" cy="1"/>
          </a:xfrm>
          <a:prstGeom prst="line">
            <a:avLst/>
          </a:prstGeom>
          <a:noFill/>
          <a:ln w="10668">
            <a:solidFill>
              <a:srgbClr val="1154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4">
            <a:extLst>
              <a:ext uri="{FF2B5EF4-FFF2-40B4-BE49-F238E27FC236}">
                <a16:creationId xmlns:a16="http://schemas.microsoft.com/office/drawing/2014/main" id="{B0973712-2783-4816-BE47-A8B720383F10}"/>
              </a:ext>
            </a:extLst>
          </p:cNvPr>
          <p:cNvSpPr>
            <a:spLocks noChangeArrowheads="1"/>
          </p:cNvSpPr>
          <p:nvPr/>
        </p:nvSpPr>
        <p:spPr bwMode="auto">
          <a:xfrm>
            <a:off x="2461688" y="6154092"/>
            <a:ext cx="74622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Millennium Ecosystem Assessment. (2005). Ecosystems and human well-being  (Vol.  5). Island press United States of America.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1154CC"/>
                </a:solidFill>
                <a:effectLst/>
                <a:latin typeface="Arial" panose="020B0604020202020204" pitchFamily="34" charset="0"/>
                <a:ea typeface="Times New Roman" panose="02020603050405020304" pitchFamily="18" charset="0"/>
                <a:hlinkClick r:id="rId2"/>
              </a:rPr>
              <a:t>http://www.bioquest.org/wp-</a:t>
            </a:r>
            <a:r>
              <a:rPr kumimoji="0" lang="en-US" altLang="fr-FR" sz="1000" b="0" i="0" u="none" strike="noStrike" cap="none" normalizeH="0" baseline="0" dirty="0">
                <a:ln>
                  <a:noFill/>
                </a:ln>
                <a:solidFill>
                  <a:srgbClr val="1154CC"/>
                </a:solidFill>
                <a:effectLst/>
                <a:latin typeface="Arial" panose="020B0604020202020204" pitchFamily="34" charset="0"/>
                <a:ea typeface="Times New Roman" panose="02020603050405020304" pitchFamily="18" charset="0"/>
              </a:rPr>
              <a:t> </a:t>
            </a:r>
            <a:r>
              <a:rPr kumimoji="0" lang="en-US" altLang="fr-FR" sz="1000" b="0" i="0" u="sng" strike="noStrike" cap="none" normalizeH="0" baseline="0" dirty="0">
                <a:ln>
                  <a:noFill/>
                </a:ln>
                <a:solidFill>
                  <a:srgbClr val="1154CC"/>
                </a:solidFill>
                <a:effectLst/>
                <a:latin typeface="Arial" panose="020B0604020202020204" pitchFamily="34" charset="0"/>
                <a:ea typeface="Times New Roman" panose="02020603050405020304" pitchFamily="18" charset="0"/>
              </a:rPr>
              <a:t>content/</a:t>
            </a:r>
            <a:r>
              <a:rPr kumimoji="0" lang="en-US" altLang="fr-FR" sz="1000" b="0" i="0" u="sng" strike="noStrike" cap="none" normalizeH="0" baseline="0" dirty="0" err="1">
                <a:ln>
                  <a:noFill/>
                </a:ln>
                <a:solidFill>
                  <a:srgbClr val="1154CC"/>
                </a:solidFill>
                <a:effectLst/>
                <a:latin typeface="Arial" panose="020B0604020202020204" pitchFamily="34" charset="0"/>
                <a:ea typeface="Times New Roman" panose="02020603050405020304" pitchFamily="18" charset="0"/>
              </a:rPr>
              <a:t>blogs.dir</a:t>
            </a:r>
            <a:r>
              <a:rPr kumimoji="0" lang="en-US" altLang="fr-FR" sz="1000" b="0" i="0" u="sng" strike="noStrike" cap="none" normalizeH="0" baseline="0" dirty="0">
                <a:ln>
                  <a:noFill/>
                </a:ln>
                <a:solidFill>
                  <a:srgbClr val="1154CC"/>
                </a:solidFill>
                <a:effectLst/>
                <a:latin typeface="Arial" panose="020B0604020202020204" pitchFamily="34" charset="0"/>
                <a:ea typeface="Times New Roman" panose="02020603050405020304" pitchFamily="18" charset="0"/>
              </a:rPr>
              <a:t>/files/2009/06/ecosystems-and-health.pdf</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460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B2D314B-A8EB-416A-9173-BE13D2CD4517}"/>
              </a:ext>
            </a:extLst>
          </p:cNvPr>
          <p:cNvSpPr txBox="1"/>
          <p:nvPr/>
        </p:nvSpPr>
        <p:spPr>
          <a:xfrm>
            <a:off x="2668945" y="2648592"/>
            <a:ext cx="6854110" cy="2171172"/>
          </a:xfrm>
          <a:prstGeom prst="rect">
            <a:avLst/>
          </a:prstGeom>
          <a:solidFill>
            <a:schemeClr val="bg1">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07000"/>
              </a:lnSpc>
              <a:spcAft>
                <a:spcPts val="800"/>
              </a:spcAft>
            </a:pPr>
            <a:r>
              <a:rPr lang="en-US" sz="3200" b="1" dirty="0">
                <a:solidFill>
                  <a:schemeClr val="bg1"/>
                </a:solidFill>
                <a:latin typeface="+mj-lt"/>
                <a:ea typeface="+mj-ea"/>
                <a:cs typeface="+mj-cs"/>
              </a:rPr>
              <a:t>The ocean plays a key role in global climate regulation through uptake and storage of heat and carbon dioxide</a:t>
            </a:r>
          </a:p>
        </p:txBody>
      </p:sp>
      <p:sp>
        <p:nvSpPr>
          <p:cNvPr id="4" name="Rectángulo 17">
            <a:extLst>
              <a:ext uri="{FF2B5EF4-FFF2-40B4-BE49-F238E27FC236}">
                <a16:creationId xmlns:a16="http://schemas.microsoft.com/office/drawing/2014/main" id="{7666F697-A3D8-45CC-9D3E-6C8ABE1676FF}"/>
              </a:ext>
            </a:extLst>
          </p:cNvPr>
          <p:cNvSpPr/>
          <p:nvPr/>
        </p:nvSpPr>
        <p:spPr>
          <a:xfrm>
            <a:off x="214301" y="6427113"/>
            <a:ext cx="1671710" cy="307777"/>
          </a:xfrm>
          <a:prstGeom prst="rect">
            <a:avLst/>
          </a:prstGeom>
        </p:spPr>
        <p:txBody>
          <a:bodyPr wrap="square">
            <a:spAutoFit/>
          </a:bodyPr>
          <a:lstStyle/>
          <a:p>
            <a:r>
              <a:rPr lang="en-GB" sz="700" b="1" dirty="0">
                <a:solidFill>
                  <a:schemeClr val="bg1">
                    <a:lumMod val="95000"/>
                  </a:schemeClr>
                </a:solidFill>
                <a:latin typeface="+mj-lt"/>
              </a:rPr>
              <a:t>©  Belén Benitez </a:t>
            </a:r>
          </a:p>
          <a:p>
            <a:r>
              <a:rPr lang="en-US" sz="700" b="1" dirty="0">
                <a:solidFill>
                  <a:schemeClr val="bg1">
                    <a:lumMod val="95000"/>
                  </a:schemeClr>
                </a:solidFill>
                <a:latin typeface="+mj-lt"/>
              </a:rPr>
              <a:t>Mediterranean Sea</a:t>
            </a:r>
          </a:p>
        </p:txBody>
      </p:sp>
      <p:sp>
        <p:nvSpPr>
          <p:cNvPr id="5" name="Rectángulo 17">
            <a:extLst>
              <a:ext uri="{FF2B5EF4-FFF2-40B4-BE49-F238E27FC236}">
                <a16:creationId xmlns:a16="http://schemas.microsoft.com/office/drawing/2014/main" id="{F1A26829-9CF8-43B4-9998-C102940B4F78}"/>
              </a:ext>
            </a:extLst>
          </p:cNvPr>
          <p:cNvSpPr/>
          <p:nvPr/>
        </p:nvSpPr>
        <p:spPr>
          <a:xfrm>
            <a:off x="1376351" y="12697313"/>
            <a:ext cx="1671710" cy="430887"/>
          </a:xfrm>
          <a:prstGeom prst="rect">
            <a:avLst/>
          </a:prstGeom>
        </p:spPr>
        <p:txBody>
          <a:bodyPr wrap="square">
            <a:spAutoFit/>
          </a:bodyPr>
          <a:lstStyle/>
          <a:p>
            <a:r>
              <a:rPr lang="en-GB" sz="1100" b="1" dirty="0">
                <a:solidFill>
                  <a:schemeClr val="bg1">
                    <a:lumMod val="95000"/>
                  </a:schemeClr>
                </a:solidFill>
                <a:latin typeface="+mj-lt"/>
              </a:rPr>
              <a:t>©  Belén Benitez </a:t>
            </a:r>
          </a:p>
          <a:p>
            <a:r>
              <a:rPr lang="en-US" sz="1100" b="1" dirty="0">
                <a:solidFill>
                  <a:schemeClr val="bg1">
                    <a:lumMod val="95000"/>
                  </a:schemeClr>
                </a:solidFill>
                <a:latin typeface="+mj-lt"/>
              </a:rPr>
              <a:t>Mediterranean Sea</a:t>
            </a:r>
          </a:p>
        </p:txBody>
      </p:sp>
    </p:spTree>
    <p:extLst>
      <p:ext uri="{BB962C8B-B14F-4D97-AF65-F5344CB8AC3E}">
        <p14:creationId xmlns:p14="http://schemas.microsoft.com/office/powerpoint/2010/main" val="196486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507E2-8858-42E8-9DAA-9E57398D6CB1}"/>
              </a:ext>
            </a:extLst>
          </p:cNvPr>
          <p:cNvSpPr>
            <a:spLocks noGrp="1"/>
          </p:cNvSpPr>
          <p:nvPr>
            <p:ph type="ctrTitle"/>
          </p:nvPr>
        </p:nvSpPr>
        <p:spPr>
          <a:xfrm>
            <a:off x="751777" y="766410"/>
            <a:ext cx="5995307" cy="683095"/>
          </a:xfrm>
        </p:spPr>
        <p:txBody>
          <a:bodyPr>
            <a:normAutofit/>
          </a:bodyPr>
          <a:lstStyle/>
          <a:p>
            <a:r>
              <a:rPr lang="en-US" sz="3200" dirty="0">
                <a:solidFill>
                  <a:schemeClr val="accent1">
                    <a:lumMod val="75000"/>
                  </a:schemeClr>
                </a:solidFill>
              </a:rPr>
              <a:t>WHAT IS BLUE CARBON…?</a:t>
            </a:r>
          </a:p>
        </p:txBody>
      </p:sp>
      <p:sp>
        <p:nvSpPr>
          <p:cNvPr id="3" name="Sous-titre 2">
            <a:extLst>
              <a:ext uri="{FF2B5EF4-FFF2-40B4-BE49-F238E27FC236}">
                <a16:creationId xmlns:a16="http://schemas.microsoft.com/office/drawing/2014/main" id="{4A14A7CB-B3A5-4788-B418-43E0978BAAEB}"/>
              </a:ext>
            </a:extLst>
          </p:cNvPr>
          <p:cNvSpPr>
            <a:spLocks noGrp="1"/>
          </p:cNvSpPr>
          <p:nvPr>
            <p:ph type="subTitle" idx="1"/>
          </p:nvPr>
        </p:nvSpPr>
        <p:spPr>
          <a:xfrm>
            <a:off x="753836" y="1598201"/>
            <a:ext cx="5066001" cy="1475177"/>
          </a:xfrm>
        </p:spPr>
        <p:txBody>
          <a:bodyPr>
            <a:normAutofit fontScale="85000" lnSpcReduction="20000"/>
          </a:bodyPr>
          <a:lstStyle/>
          <a:p>
            <a:pPr algn="ctr"/>
            <a:r>
              <a:rPr lang="en-US" dirty="0"/>
              <a:t>The term “blue carbon” refers to the carbon captured in coastal and marine ecosystems. This includes coastal vegetated ecosystems, such as mangroves forest, salt marshes, and seagrasses meadows as well as the open ocean from the surface to the deep-sea. </a:t>
            </a:r>
          </a:p>
        </p:txBody>
      </p:sp>
      <p:pic>
        <p:nvPicPr>
          <p:cNvPr id="7" name="Imagen 19" descr="Une image contenant clipart&#10;&#10;Description générée automatiquement">
            <a:extLst>
              <a:ext uri="{FF2B5EF4-FFF2-40B4-BE49-F238E27FC236}">
                <a16:creationId xmlns:a16="http://schemas.microsoft.com/office/drawing/2014/main" id="{1DC8C7A9-9A9F-4D06-8BC0-006561F36FB5}"/>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744644">
            <a:off x="78502" y="597447"/>
            <a:ext cx="819637" cy="819637"/>
          </a:xfrm>
          <a:prstGeom prst="rect">
            <a:avLst/>
          </a:prstGeom>
          <a:ln>
            <a:noFill/>
          </a:ln>
          <a:effectLst/>
          <a:scene3d>
            <a:camera prst="orthographicFront">
              <a:rot lat="0" lon="0" rev="0"/>
            </a:camera>
            <a:lightRig rig="contrasting" dir="t">
              <a:rot lat="0" lon="0" rev="7800000"/>
            </a:lightRig>
          </a:scene3d>
          <a:sp3d>
            <a:bevelT w="139700" h="139700" prst="angle"/>
          </a:sp3d>
        </p:spPr>
      </p:pic>
      <p:sp>
        <p:nvSpPr>
          <p:cNvPr id="8" name="Titre 1">
            <a:extLst>
              <a:ext uri="{FF2B5EF4-FFF2-40B4-BE49-F238E27FC236}">
                <a16:creationId xmlns:a16="http://schemas.microsoft.com/office/drawing/2014/main" id="{FAFBBB74-5678-4899-A401-8DDDB56FDB6D}"/>
              </a:ext>
            </a:extLst>
          </p:cNvPr>
          <p:cNvSpPr txBox="1">
            <a:spLocks/>
          </p:cNvSpPr>
          <p:nvPr/>
        </p:nvSpPr>
        <p:spPr>
          <a:xfrm>
            <a:off x="840016" y="3473951"/>
            <a:ext cx="5995307" cy="683095"/>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3200" dirty="0">
                <a:solidFill>
                  <a:schemeClr val="accent1">
                    <a:lumMod val="75000"/>
                  </a:schemeClr>
                </a:solidFill>
              </a:rPr>
              <a:t>NATURE-BASED SOLUTIONS…</a:t>
            </a:r>
          </a:p>
        </p:txBody>
      </p:sp>
      <p:pic>
        <p:nvPicPr>
          <p:cNvPr id="9" name="Image 8" descr="Solution - Free nature icons">
            <a:extLst>
              <a:ext uri="{FF2B5EF4-FFF2-40B4-BE49-F238E27FC236}">
                <a16:creationId xmlns:a16="http://schemas.microsoft.com/office/drawing/2014/main" id="{6980C74D-D22F-4146-814E-AF44869350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58655">
            <a:off x="214289" y="3330097"/>
            <a:ext cx="570230" cy="570230"/>
          </a:xfrm>
          <a:prstGeom prst="rect">
            <a:avLst/>
          </a:prstGeom>
          <a:noFill/>
          <a:ln>
            <a:noFill/>
          </a:ln>
        </p:spPr>
      </p:pic>
      <p:sp>
        <p:nvSpPr>
          <p:cNvPr id="10" name="Sous-titre 2">
            <a:extLst>
              <a:ext uri="{FF2B5EF4-FFF2-40B4-BE49-F238E27FC236}">
                <a16:creationId xmlns:a16="http://schemas.microsoft.com/office/drawing/2014/main" id="{464481D5-50D8-4B78-AE44-AC6E1845D5DD}"/>
              </a:ext>
            </a:extLst>
          </p:cNvPr>
          <p:cNvSpPr txBox="1">
            <a:spLocks/>
          </p:cNvSpPr>
          <p:nvPr/>
        </p:nvSpPr>
        <p:spPr>
          <a:xfrm>
            <a:off x="753836" y="3803904"/>
            <a:ext cx="5341772" cy="2125491"/>
          </a:xfrm>
          <a:prstGeom prst="rect">
            <a:avLst/>
          </a:prstGeom>
        </p:spPr>
        <p:txBody>
          <a:bodyPr vert="horz" lIns="91440" tIns="45720" rIns="91440" bIns="45720" rtlCol="0" anchor="b">
            <a:normAutofit fontScale="70000" lnSpcReduction="20000"/>
          </a:bodyPr>
          <a:lstStyle>
            <a:lvl1pPr marL="0" indent="0" algn="l" defTabSz="914400" rtl="0" eaLnBrk="1" latinLnBrk="0" hangingPunct="1">
              <a:lnSpc>
                <a:spcPct val="100000"/>
              </a:lnSpc>
              <a:spcBef>
                <a:spcPts val="900"/>
              </a:spcBef>
              <a:buFont typeface="Arial" panose="020B0604020202020204" pitchFamily="34" charset="0"/>
              <a:buNone/>
              <a:defRPr sz="2000" b="0" i="0" kern="1200">
                <a:solidFill>
                  <a:schemeClr val="tx1"/>
                </a:solidFill>
                <a:latin typeface="+mn-lt"/>
                <a:ea typeface="+mn-ea"/>
                <a:cs typeface="+mn-cs"/>
              </a:defRPr>
            </a:lvl1pPr>
            <a:lvl2pPr marL="457200" indent="0" algn="ctr" defTabSz="914400" rtl="0" eaLnBrk="1" latinLnBrk="0" hangingPunct="1">
              <a:lnSpc>
                <a:spcPct val="100000"/>
              </a:lnSpc>
              <a:spcBef>
                <a:spcPts val="9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100000"/>
              </a:lnSpc>
              <a:spcBef>
                <a:spcPts val="9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100000"/>
              </a:lnSpc>
              <a:spcBef>
                <a:spcPts val="9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100000"/>
              </a:lnSpc>
              <a:spcBef>
                <a:spcPts val="9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800"/>
              </a:spcAft>
            </a:pPr>
            <a:r>
              <a:rPr lang="en-GB" sz="2000" dirty="0">
                <a:effectLst/>
                <a:latin typeface="Lucida Bright" panose="02040602050505020304" pitchFamily="18" charset="0"/>
                <a:ea typeface="Calibri" panose="020F0502020204030204" pitchFamily="34" charset="0"/>
                <a:cs typeface="Arial" panose="020B0604020202020204" pitchFamily="34" charset="0"/>
              </a:rPr>
              <a:t>Nature-based Solutions (NBS) are defined by the IUCN (2016) as “actions to protect, sustainably manage, and restore natural or modified ecosystems”, as strategies for simultaneously solving both socioeconomic and environmental problems.</a:t>
            </a:r>
            <a:endParaRPr lang="fr-FR" sz="3200" dirty="0">
              <a:effectLst/>
              <a:latin typeface="Lucida Bright" panose="02040602050505020304" pitchFamily="18" charset="0"/>
              <a:ea typeface="Calibri" panose="020F0502020204030204" pitchFamily="34" charset="0"/>
              <a:cs typeface="Arial" panose="020B0604020202020204" pitchFamily="34" charset="0"/>
            </a:endParaRPr>
          </a:p>
          <a:p>
            <a:pPr algn="just">
              <a:spcAft>
                <a:spcPts val="800"/>
              </a:spcAft>
            </a:pPr>
            <a:r>
              <a:rPr lang="en-GB" sz="2000" dirty="0">
                <a:effectLst/>
                <a:latin typeface="Lucida Bright" panose="02040602050505020304" pitchFamily="18" charset="0"/>
                <a:ea typeface="Calibri" panose="020F0502020204030204" pitchFamily="34" charset="0"/>
                <a:cs typeface="Arial" panose="020B0604020202020204" pitchFamily="34" charset="0"/>
              </a:rPr>
              <a:t>They address societal challenges effectively and adaptively, alongside providing human well-being &amp; biodiversity benefits. NBS are cost-effective and helping to build resilience.</a:t>
            </a:r>
            <a:endParaRPr lang="fr-FR" sz="3200" dirty="0">
              <a:effectLst/>
              <a:latin typeface="Lucida Bright" panose="02040602050505020304" pitchFamily="18" charset="0"/>
              <a:ea typeface="Calibri" panose="020F0502020204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DBD51897-D6E7-4EFD-9C62-5A36EE9525AE}"/>
              </a:ext>
            </a:extLst>
          </p:cNvPr>
          <p:cNvPicPr>
            <a:picLocks noChangeAspect="1"/>
          </p:cNvPicPr>
          <p:nvPr/>
        </p:nvPicPr>
        <p:blipFill>
          <a:blip r:embed="rId5"/>
          <a:stretch>
            <a:fillRect/>
          </a:stretch>
        </p:blipFill>
        <p:spPr>
          <a:xfrm>
            <a:off x="6790243" y="1985731"/>
            <a:ext cx="4962525" cy="2762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957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2F020-E156-474A-9A10-E6CAE36D0129}"/>
              </a:ext>
            </a:extLst>
          </p:cNvPr>
          <p:cNvSpPr>
            <a:spLocks noGrp="1"/>
          </p:cNvSpPr>
          <p:nvPr>
            <p:ph type="title"/>
          </p:nvPr>
        </p:nvSpPr>
        <p:spPr>
          <a:xfrm>
            <a:off x="1952943" y="395318"/>
            <a:ext cx="8791501" cy="2502548"/>
          </a:xfrm>
        </p:spPr>
        <p:txBody>
          <a:bodyPr vert="horz" lIns="91440" tIns="45720" rIns="91440" bIns="45720" rtlCol="0" anchor="t">
            <a:noAutofit/>
          </a:bodyPr>
          <a:lstStyle/>
          <a:p>
            <a:pPr algn="ctr"/>
            <a:r>
              <a:rPr lang="en-US" sz="2000" dirty="0">
                <a:solidFill>
                  <a:srgbClr val="FFFFFF"/>
                </a:solidFill>
                <a:latin typeface="Arial Black" panose="020B0A04020102020204" pitchFamily="34" charset="0"/>
                <a:ea typeface="Times New Roman" panose="02020603050405020304" pitchFamily="18" charset="0"/>
                <a:cs typeface="Courier New" panose="02070309020205020404" pitchFamily="49" charset="0"/>
              </a:rPr>
              <a:t>THE FIFTH INTERNATIONAL WORKSHOP ON THE ECONOMICS OF OCEAN ACIDIFICATION:  SUMMARY FOR POLICY MAKERS </a:t>
            </a:r>
            <a:br>
              <a:rPr lang="en-GB" sz="2400" dirty="0">
                <a:solidFill>
                  <a:srgbClr val="FFFFFF"/>
                </a:solidFill>
                <a:latin typeface="Arial Black" panose="020B0A04020102020204" pitchFamily="34" charset="0"/>
                <a:ea typeface="Times New Roman" panose="02020603050405020304" pitchFamily="18" charset="0"/>
                <a:cs typeface="Courier New" panose="02070309020205020404" pitchFamily="49" charset="0"/>
              </a:rPr>
            </a:br>
            <a:br>
              <a:rPr lang="en-GB" sz="1800" dirty="0">
                <a:latin typeface="Times New Roman" panose="02020603050405020304" pitchFamily="18" charset="0"/>
                <a:ea typeface="Times New Roman" panose="02020603050405020304" pitchFamily="18" charset="0"/>
              </a:rPr>
            </a:br>
            <a:r>
              <a:rPr lang="en-GB" sz="1800" b="1" dirty="0">
                <a:solidFill>
                  <a:srgbClr val="FFFFFF"/>
                </a:solidFill>
                <a:latin typeface="Bahnschrift SemiLight SemiConde" panose="020B0502040204020203" pitchFamily="34" charset="0"/>
                <a:ea typeface="Times New Roman" panose="02020603050405020304" pitchFamily="18" charset="0"/>
                <a:cs typeface="Times New Roman" panose="02020603050405020304" pitchFamily="18" charset="0"/>
              </a:rPr>
              <a:t>Bridging the Gap between Ocean Acidification Impacts </a:t>
            </a:r>
            <a:br>
              <a:rPr lang="en-GB" sz="1800" b="1" dirty="0">
                <a:solidFill>
                  <a:srgbClr val="FFFFFF"/>
                </a:solidFill>
                <a:latin typeface="Bahnschrift SemiLight SemiConde" panose="020B0502040204020203" pitchFamily="34" charset="0"/>
                <a:ea typeface="Times New Roman" panose="02020603050405020304" pitchFamily="18" charset="0"/>
                <a:cs typeface="Times New Roman" panose="02020603050405020304" pitchFamily="18" charset="0"/>
              </a:rPr>
            </a:br>
            <a:r>
              <a:rPr lang="en-GB" sz="1800" b="1" dirty="0">
                <a:solidFill>
                  <a:srgbClr val="FFFFFF"/>
                </a:solidFill>
                <a:latin typeface="Bahnschrift SemiLight SemiConde" panose="020B0502040204020203" pitchFamily="34" charset="0"/>
                <a:ea typeface="Times New Roman" panose="02020603050405020304" pitchFamily="18" charset="0"/>
                <a:cs typeface="Times New Roman" panose="02020603050405020304" pitchFamily="18" charset="0"/>
              </a:rPr>
              <a:t>and Economic Valuation</a:t>
            </a:r>
            <a:br>
              <a:rPr lang="en-GB" sz="1800" b="1" dirty="0">
                <a:solidFill>
                  <a:srgbClr val="FFFFFF"/>
                </a:solidFill>
                <a:latin typeface="Bahnschrift SemiLight SemiConde" panose="020B0502040204020203" pitchFamily="34" charset="0"/>
                <a:ea typeface="Times New Roman" panose="02020603050405020304" pitchFamily="18" charset="0"/>
                <a:cs typeface="Times New Roman" panose="02020603050405020304" pitchFamily="18" charset="0"/>
              </a:rPr>
            </a:br>
            <a:br>
              <a:rPr lang="en-GB" sz="1600"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br>
            <a:endParaRPr lang="en-US" sz="2000" dirty="0"/>
          </a:p>
        </p:txBody>
      </p:sp>
      <p:pic>
        <p:nvPicPr>
          <p:cNvPr id="49" name="Imagen 10">
            <a:extLst>
              <a:ext uri="{FF2B5EF4-FFF2-40B4-BE49-F238E27FC236}">
                <a16:creationId xmlns:a16="http://schemas.microsoft.com/office/drawing/2014/main" id="{D488E6D6-CD3C-4382-A14D-5B3656F40DE9}"/>
              </a:ext>
            </a:extLst>
          </p:cNvPr>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565150" y="273750"/>
            <a:ext cx="1742450" cy="661589"/>
          </a:xfrm>
          <a:prstGeom prst="rect">
            <a:avLst/>
          </a:prstGeom>
        </p:spPr>
      </p:pic>
      <p:pic>
        <p:nvPicPr>
          <p:cNvPr id="47" name="Imagen 15">
            <a:extLst>
              <a:ext uri="{FF2B5EF4-FFF2-40B4-BE49-F238E27FC236}">
                <a16:creationId xmlns:a16="http://schemas.microsoft.com/office/drawing/2014/main" id="{856870D0-7A17-4231-8178-463DCEEC35B1}"/>
              </a:ext>
            </a:extLst>
          </p:cNvPr>
          <p:cNvPicPr>
            <a:picLocks noChangeAspect="1"/>
          </p:cNvPicPr>
          <p:nvPr/>
        </p:nvPicPr>
        <p:blipFill>
          <a:blip r:embed="rId4"/>
          <a:stretch>
            <a:fillRect/>
          </a:stretch>
        </p:blipFill>
        <p:spPr>
          <a:xfrm rot="1026740">
            <a:off x="8401791" y="3395350"/>
            <a:ext cx="3895387" cy="3416207"/>
          </a:xfrm>
          <a:prstGeom prst="rect">
            <a:avLst/>
          </a:prstGeom>
          <a:ln>
            <a:noFill/>
          </a:ln>
          <a:effectLst>
            <a:outerShdw blurRad="292100" dist="139700" dir="2700000" algn="tl" rotWithShape="0">
              <a:srgbClr val="333333">
                <a:alpha val="65000"/>
              </a:srgbClr>
            </a:outerShdw>
          </a:effectLst>
        </p:spPr>
      </p:pic>
      <p:pic>
        <p:nvPicPr>
          <p:cNvPr id="50" name="Imagen 16">
            <a:extLst>
              <a:ext uri="{FF2B5EF4-FFF2-40B4-BE49-F238E27FC236}">
                <a16:creationId xmlns:a16="http://schemas.microsoft.com/office/drawing/2014/main" id="{09D54B63-E759-408B-81AB-0C1A59C57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04278">
            <a:off x="8885979" y="1540015"/>
            <a:ext cx="2927010" cy="21952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8" name="CuadroTexto 12">
            <a:extLst>
              <a:ext uri="{FF2B5EF4-FFF2-40B4-BE49-F238E27FC236}">
                <a16:creationId xmlns:a16="http://schemas.microsoft.com/office/drawing/2014/main" id="{D9C351F2-25B6-4232-A8CB-AA80D5245E07}"/>
              </a:ext>
            </a:extLst>
          </p:cNvPr>
          <p:cNvSpPr txBox="1">
            <a:spLocks/>
          </p:cNvSpPr>
          <p:nvPr/>
        </p:nvSpPr>
        <p:spPr>
          <a:xfrm>
            <a:off x="164421" y="3637489"/>
            <a:ext cx="8310363" cy="2962299"/>
          </a:xfrm>
          <a:prstGeom prst="rect">
            <a:avLst/>
          </a:prstGeom>
          <a:solidFill>
            <a:schemeClr val="accent3">
              <a:alpha val="5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numCol="2" rtlCol="0">
            <a:noAutofit/>
          </a:bodyPr>
          <a:lstStyle>
            <a:lvl1pPr algn="l" defTabSz="1169975" rtl="0" eaLnBrk="1" latinLnBrk="0" hangingPunct="1">
              <a:lnSpc>
                <a:spcPct val="90000"/>
              </a:lnSpc>
              <a:spcBef>
                <a:spcPct val="0"/>
              </a:spcBef>
              <a:buNone/>
              <a:defRPr sz="563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1169975" rtl="0" eaLnBrk="1" fontAlgn="auto" latinLnBrk="0" hangingPunct="1">
              <a:lnSpc>
                <a:spcPct val="90000"/>
              </a:lnSpc>
              <a:spcBef>
                <a:spcPct val="0"/>
              </a:spcBef>
              <a:spcAft>
                <a:spcPts val="0"/>
              </a:spcAft>
              <a:buClrTx/>
              <a:buSzTx/>
              <a:buFontTx/>
              <a:buNone/>
              <a:tabLst/>
              <a:defRPr/>
            </a:pPr>
            <a:br>
              <a:rPr kumimoji="0" lang="en-GB" sz="1100" b="0" i="0" u="none" strike="noStrike" kern="1200" cap="none" spc="0" normalizeH="0" baseline="0" noProof="0" dirty="0">
                <a:ln>
                  <a:noFill/>
                </a:ln>
                <a:solidFill>
                  <a:srgbClr val="FFFFFF"/>
                </a:solidFill>
                <a:effectLst/>
                <a:uLnTx/>
                <a:uFillTx/>
                <a:latin typeface="Arial Black" panose="020B0A04020102020204" pitchFamily="34" charset="0"/>
                <a:ea typeface="Times New Roman" panose="02020603050405020304" pitchFamily="18" charset="0"/>
                <a:cs typeface="Courier New" panose="02070309020205020404" pitchFamily="49" charset="0"/>
              </a:rPr>
            </a:br>
            <a:r>
              <a:rPr kumimoji="0" lang="en-GB" sz="1100" b="0" i="0" u="none" strike="noStrike" kern="1200" cap="none" spc="0" normalizeH="0" baseline="0" noProof="0" dirty="0">
                <a:ln>
                  <a:noFill/>
                </a:ln>
                <a:solidFill>
                  <a:srgbClr val="FFFFFF"/>
                </a:solidFill>
                <a:effectLst/>
                <a:uLnTx/>
                <a:uFillTx/>
                <a:latin typeface="Arial Black" panose="020B0A04020102020204" pitchFamily="34" charset="0"/>
                <a:ea typeface="Times New Roman" panose="02020603050405020304" pitchFamily="18" charset="0"/>
                <a:cs typeface="Courier New" panose="02070309020205020404" pitchFamily="49" charset="0"/>
              </a:rPr>
              <a:t>PARTICIPANTS</a:t>
            </a:r>
          </a:p>
          <a:p>
            <a:pPr marL="0" marR="0" lvl="0" indent="0" algn="l" defTabSz="1169975" rtl="0" eaLnBrk="1" fontAlgn="auto" latinLnBrk="0" hangingPunct="1">
              <a:lnSpc>
                <a:spcPct val="90000"/>
              </a:lnSpc>
              <a:spcBef>
                <a:spcPct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Black" panose="020B0A04020102020204" pitchFamily="34" charset="0"/>
              <a:ea typeface="Times New Roman" panose="02020603050405020304" pitchFamily="18" charset="0"/>
              <a:cs typeface="Courier New" panose="02070309020205020404" pitchFamily="49" charset="0"/>
            </a:endParaRPr>
          </a:p>
          <a:p>
            <a:pPr marL="171450" lvl="0" indent="-171450" algn="just">
              <a:buFont typeface="Arial" panose="020B0604020202020204" pitchFamily="34" charset="0"/>
              <a:buChar char="•"/>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Denis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Allemand</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Scientific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Center</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of Monaco-Monaco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Maria Belén Benítez- Scientific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Center</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of Monaco-Monaco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Claude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Berthomieu</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CEMAFI INTERNATIONAL- France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Fabio Berzaghi-Laboratory of Climate and Environmental Sciences-France</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Laurent Bopp-Dynamic Meteorology Laboratory- France  </a:t>
            </a:r>
          </a:p>
          <a:p>
            <a:pPr marL="171450" lvl="0" indent="-171450" algn="just">
              <a:buFont typeface="Arial" panose="020B0604020202020204" pitchFamily="34" charset="0"/>
              <a:buChar char="•"/>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Sandra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Cassotta</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Department of Law </a:t>
            </a:r>
            <a:r>
              <a:rPr lang="en-GB" sz="900" dirty="0">
                <a:solidFill>
                  <a:srgbClr val="FFFFFF"/>
                </a:solidFill>
                <a:latin typeface="Bahnschrift SemiLight SemiConde" panose="020B0502040204020203" pitchFamily="34" charset="0"/>
              </a:rPr>
              <a:t>, </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Aalborg University </a:t>
            </a:r>
            <a:r>
              <a:rPr lang="en-GB" sz="900" dirty="0">
                <a:solidFill>
                  <a:srgbClr val="FFFFFF"/>
                </a:solidFill>
                <a:latin typeface="Bahnschrift SemiLight SemiConde" panose="020B0502040204020203" pitchFamily="34" charset="0"/>
              </a:rPr>
              <a:t>Aalborg-Denmark</a:t>
            </a:r>
            <a:endPar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endParaRPr>
          </a:p>
          <a:p>
            <a:pPr marL="171450" lvl="0" indent="-171450" algn="just">
              <a:buFont typeface="Arial" panose="020B0604020202020204" pitchFamily="34" charset="0"/>
              <a:buChar char="•"/>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Ralph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Chami</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-International </a:t>
            </a:r>
            <a:r>
              <a:rPr lang="en-GB" sz="900" dirty="0">
                <a:solidFill>
                  <a:srgbClr val="FFFFFF"/>
                </a:solidFill>
                <a:latin typeface="Bahnschrift SemiLight SemiConde" panose="020B0502040204020203" pitchFamily="34" charset="0"/>
              </a:rPr>
              <a:t>Monetary Fund-USA</a:t>
            </a:r>
            <a:endPar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endParaRP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Mine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Cinar</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-Loyola University Chicago-USA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Francisca Cortés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Solari</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-Filantropía Cortés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Solari</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(FCS)-Chile</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Florence Descroix-Comanducci- International Atomic Energy Agency (IAEA)- Monaco</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Salpie</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Djoundourian-Lebanese American University, Byblos – Lebanon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Laura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Elsler</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-World Maritime University-Sweden</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Ekkehard Ernst-Geneva Macro Labs-Switzerland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Shehoofeh</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Farahmand</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University of Isfahan-Iran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Christine Ferrier- Pagès- Scientific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Center</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of Monaco-Monaco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Françoise Gaill-Ocean Climate Platform-France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Lionel Guidi - Sorbonne University, CNRS, Villefanche Laboratory of Oceanography-France</a:t>
            </a:r>
          </a:p>
          <a:p>
            <a:pPr marL="171450" lvl="0" indent="-171450" algn="just">
              <a:buFont typeface="Arial" panose="020B0604020202020204" pitchFamily="34" charset="0"/>
              <a:buChar char="•"/>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Jason Hall-Spencer-University of Plymouth -School of Biological and Sciences-UK, and University of Tsukuba,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Shimoda</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Marine Research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Center</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 Japan</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Nathalie Hilmi- Scientific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Center</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of Monaco-Monaco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Yunne-Jai Shin-IPBES- IRD-MARBEC-France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Lara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Lebleu</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-Ocean Climate Platform-France</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Lisa Levin- </a:t>
            </a:r>
            <a:r>
              <a:rPr kumimoji="0" lang="en-US"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Scripps Institution of Oceanography, University of California, San Diego – USA</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Samir Maliki-Faculty of Economics and Management, University of Tlemcen - Algerie</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Pere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Masqué</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-International Atomic Energy Agency (IAEA)- Monaco</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Ana Maria Molina- MERI Foundation-Chile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Patricia Morales Errázuriz- Filantropía Cortés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Solari</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(FCS)-Chile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Dinah Neuburg-Blue Green Future-USA</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Hans Pörtner- Alfred-Wegener-Institute- Germany</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Astrid Claudel-</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Rusin</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Environment Department, Monaco Government-Monaco</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Alain Safa-Skill Partners-France</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Wassim Shahin-Lebanese American University, Byblos-Lebanon</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Lars Stemann-Villefranche-sur-Mer Oceanography Laboratory-France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Michael Sutherland- University of The West Indies- Trinidad &amp;Tobago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Mohamed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Trabelsi</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-International Monetary Fund-Kuwait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Jeroen Van de Water- Scientific </a:t>
            </a:r>
            <a:r>
              <a:rPr kumimoji="0" lang="en-GB"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Center</a:t>
            </a: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of Monaco-Monaco </a:t>
            </a:r>
          </a:p>
          <a:p>
            <a:pPr marL="171450" marR="0" lvl="0" indent="-171450" algn="just" defTabSz="1169975"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Mary Wisz-S</a:t>
            </a:r>
            <a:r>
              <a:rPr kumimoji="0" lang="en-US" sz="900" b="0" i="0" u="none" strike="noStrike" kern="1200" cap="none" spc="0" normalizeH="0" baseline="0" noProof="0" dirty="0" err="1">
                <a:ln>
                  <a:noFill/>
                </a:ln>
                <a:solidFill>
                  <a:srgbClr val="FFFFFF"/>
                </a:solidFill>
                <a:effectLst/>
                <a:uLnTx/>
                <a:uFillTx/>
                <a:latin typeface="Bahnschrift SemiLight SemiConde" panose="020B0502040204020203" pitchFamily="34" charset="0"/>
                <a:ea typeface="+mn-ea"/>
                <a:cs typeface="+mn-cs"/>
              </a:rPr>
              <a:t>asakawa</a:t>
            </a:r>
            <a:r>
              <a:rPr kumimoji="0" lang="en-US" sz="900" b="0" i="0" u="none" strike="noStrike" kern="1200" cap="none" spc="0" normalizeH="0" baseline="0" noProof="0" dirty="0">
                <a:ln>
                  <a:noFill/>
                </a:ln>
                <a:solidFill>
                  <a:srgbClr val="FFFFFF"/>
                </a:solidFill>
                <a:effectLst/>
                <a:uLnTx/>
                <a:uFillTx/>
                <a:latin typeface="Bahnschrift SemiLight SemiConde" panose="020B0502040204020203" pitchFamily="34" charset="0"/>
                <a:ea typeface="+mn-ea"/>
                <a:cs typeface="+mn-cs"/>
              </a:rPr>
              <a:t> Global Ocean Institute, World Maritime University, -  Sweden</a:t>
            </a:r>
            <a:r>
              <a:rPr kumimoji="0" lang="en-GB" sz="1399"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rPr>
              <a:t> </a:t>
            </a:r>
            <a:endParaRPr kumimoji="0" lang="en-GB" sz="2397"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pic>
        <p:nvPicPr>
          <p:cNvPr id="4" name="Image 3">
            <a:extLst>
              <a:ext uri="{FF2B5EF4-FFF2-40B4-BE49-F238E27FC236}">
                <a16:creationId xmlns:a16="http://schemas.microsoft.com/office/drawing/2014/main" id="{FCC4A7DD-2D6B-4840-BA2E-A92CC356820D}"/>
              </a:ext>
            </a:extLst>
          </p:cNvPr>
          <p:cNvPicPr>
            <a:picLocks noChangeAspect="1"/>
          </p:cNvPicPr>
          <p:nvPr/>
        </p:nvPicPr>
        <p:blipFill>
          <a:blip r:embed="rId6"/>
          <a:stretch>
            <a:fillRect/>
          </a:stretch>
        </p:blipFill>
        <p:spPr>
          <a:xfrm>
            <a:off x="294878" y="1056907"/>
            <a:ext cx="2012722" cy="2577808"/>
          </a:xfrm>
          <a:prstGeom prst="rect">
            <a:avLst/>
          </a:prstGeom>
          <a:ln>
            <a:noFill/>
          </a:ln>
          <a:effectLst>
            <a:softEdge rad="112500"/>
          </a:effectLst>
        </p:spPr>
      </p:pic>
    </p:spTree>
    <p:extLst>
      <p:ext uri="{BB962C8B-B14F-4D97-AF65-F5344CB8AC3E}">
        <p14:creationId xmlns:p14="http://schemas.microsoft.com/office/powerpoint/2010/main" val="278901332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EC02C-FFAE-4500-A713-7B11F200408B}"/>
              </a:ext>
            </a:extLst>
          </p:cNvPr>
          <p:cNvSpPr>
            <a:spLocks noGrp="1"/>
          </p:cNvSpPr>
          <p:nvPr>
            <p:ph type="title"/>
          </p:nvPr>
        </p:nvSpPr>
        <p:spPr>
          <a:xfrm>
            <a:off x="0" y="233861"/>
            <a:ext cx="9406165" cy="767624"/>
          </a:xfrm>
          <a:solidFill>
            <a:schemeClr val="bg1">
              <a:alpha val="45000"/>
            </a:schemeClr>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2800" dirty="0">
                <a:solidFill>
                  <a:schemeClr val="tx2">
                    <a:lumMod val="90000"/>
                    <a:lumOff val="10000"/>
                  </a:schemeClr>
                </a:solidFill>
              </a:rPr>
              <a:t>TROPICAL &amp; TEMPERATE COASTAL ECOSYSTEMS</a:t>
            </a:r>
          </a:p>
        </p:txBody>
      </p:sp>
      <p:pic>
        <p:nvPicPr>
          <p:cNvPr id="3074" name="Picture 2" descr="Managing ecosystem services in agricultural landscapes - Prairie Water -  Global Water Futures - University of Saskatchewan">
            <a:extLst>
              <a:ext uri="{FF2B5EF4-FFF2-40B4-BE49-F238E27FC236}">
                <a16:creationId xmlns:a16="http://schemas.microsoft.com/office/drawing/2014/main" id="{87C1A94C-794C-4BC3-A894-59DBD2982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458" y="1138863"/>
            <a:ext cx="4471644" cy="4760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8CF29A0-548A-4017-909A-4F409D4C1670}"/>
              </a:ext>
            </a:extLst>
          </p:cNvPr>
          <p:cNvSpPr txBox="1"/>
          <p:nvPr/>
        </p:nvSpPr>
        <p:spPr>
          <a:xfrm>
            <a:off x="4348843" y="6385437"/>
            <a:ext cx="3494314" cy="369332"/>
          </a:xfrm>
          <a:prstGeom prst="rect">
            <a:avLst/>
          </a:prstGeom>
          <a:noFill/>
        </p:spPr>
        <p:txBody>
          <a:bodyPr wrap="square">
            <a:spAutoFit/>
          </a:bodyPr>
          <a:lstStyle/>
          <a:p>
            <a:r>
              <a:rPr lang="en-US" sz="900" b="0" i="0" dirty="0">
                <a:solidFill>
                  <a:srgbClr val="767676"/>
                </a:solidFill>
                <a:effectLst/>
                <a:latin typeface="Open Sans" panose="020B0606030504020204" pitchFamily="34" charset="0"/>
              </a:rPr>
              <a:t>Source: Ontario Ministry of Natural Resources and Forestry. 2017</a:t>
            </a:r>
            <a:endParaRPr lang="en-US" sz="900" dirty="0"/>
          </a:p>
        </p:txBody>
      </p:sp>
      <p:sp>
        <p:nvSpPr>
          <p:cNvPr id="7" name="ZoneTexte 6">
            <a:extLst>
              <a:ext uri="{FF2B5EF4-FFF2-40B4-BE49-F238E27FC236}">
                <a16:creationId xmlns:a16="http://schemas.microsoft.com/office/drawing/2014/main" id="{4201953C-F221-4CC6-B1C5-06B60CCB30DB}"/>
              </a:ext>
            </a:extLst>
          </p:cNvPr>
          <p:cNvSpPr txBox="1"/>
          <p:nvPr/>
        </p:nvSpPr>
        <p:spPr>
          <a:xfrm>
            <a:off x="145144" y="1777230"/>
            <a:ext cx="3367314" cy="181588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GB"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Marine tropical &amp; temperate ecosystems include mangroves forests, tidal marshes, seagrasses meadows, kelp beds, rocky coastlines, sandy, muddy, and cobble shores</a:t>
            </a:r>
            <a:r>
              <a:rPr lang="en-GB" sz="14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 </a:t>
            </a:r>
            <a:endParaRPr lang="en-US" sz="14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1067B9B4-BA75-4ACC-BBE8-FB479EB3E637}"/>
              </a:ext>
            </a:extLst>
          </p:cNvPr>
          <p:cNvSpPr txBox="1"/>
          <p:nvPr/>
        </p:nvSpPr>
        <p:spPr>
          <a:xfrm>
            <a:off x="232229" y="4172829"/>
            <a:ext cx="3106057" cy="1323439"/>
          </a:xfrm>
          <a:prstGeom prst="rect">
            <a:avLst/>
          </a:prstGeom>
          <a:noFill/>
        </p:spPr>
        <p:txBody>
          <a:bodyPr wrap="square">
            <a:spAutoFit/>
          </a:bodyPr>
          <a:lstStyle/>
          <a:p>
            <a:pPr algn="ctr"/>
            <a:r>
              <a:rPr lang="en-GB"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These ecosystems sequester and store large quantities of carbon in both plants biomass and in sediments</a:t>
            </a:r>
            <a:endParaRPr lang="en-US"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6326B07E-2564-4DA4-A6B5-E138E8AB75F2}"/>
              </a:ext>
            </a:extLst>
          </p:cNvPr>
          <p:cNvSpPr txBox="1"/>
          <p:nvPr/>
        </p:nvSpPr>
        <p:spPr>
          <a:xfrm>
            <a:off x="8152164" y="2994931"/>
            <a:ext cx="3662465" cy="2308324"/>
          </a:xfrm>
          <a:prstGeom prst="rect">
            <a:avLst/>
          </a:prstGeom>
          <a:noFill/>
        </p:spPr>
        <p:txBody>
          <a:bodyPr wrap="square">
            <a:spAutoFit/>
          </a:bodyPr>
          <a:lstStyle/>
          <a:p>
            <a:pPr algn="ctr"/>
            <a:r>
              <a:rPr lang="en-GB" sz="18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Coastal vegetated ecosystems have been and are still currently being lost or degraded worldwide. Up to 67% of mangrove forests, 29% of seagrass meadows and 50% of tidal salt marshes have already been lost </a:t>
            </a:r>
            <a:endParaRPr lang="en-US" sz="18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endParaRPr>
          </a:p>
        </p:txBody>
      </p:sp>
      <p:sp>
        <p:nvSpPr>
          <p:cNvPr id="8" name="Rectángulo 17">
            <a:extLst>
              <a:ext uri="{FF2B5EF4-FFF2-40B4-BE49-F238E27FC236}">
                <a16:creationId xmlns:a16="http://schemas.microsoft.com/office/drawing/2014/main" id="{3D99EEC9-C4BF-4263-8F43-8C5AE35BE6C2}"/>
              </a:ext>
            </a:extLst>
          </p:cNvPr>
          <p:cNvSpPr/>
          <p:nvPr/>
        </p:nvSpPr>
        <p:spPr>
          <a:xfrm>
            <a:off x="214301" y="6427113"/>
            <a:ext cx="1671710" cy="307777"/>
          </a:xfrm>
          <a:prstGeom prst="rect">
            <a:avLst/>
          </a:prstGeom>
        </p:spPr>
        <p:txBody>
          <a:bodyPr wrap="square">
            <a:spAutoFit/>
          </a:bodyPr>
          <a:lstStyle/>
          <a:p>
            <a:r>
              <a:rPr lang="en-GB" sz="700" b="1" dirty="0">
                <a:solidFill>
                  <a:schemeClr val="bg1">
                    <a:lumMod val="95000"/>
                  </a:schemeClr>
                </a:solidFill>
                <a:latin typeface="+mj-lt"/>
              </a:rPr>
              <a:t>©  Belén Benitez </a:t>
            </a:r>
          </a:p>
          <a:p>
            <a:r>
              <a:rPr lang="en-US" sz="700" b="1" dirty="0">
                <a:solidFill>
                  <a:schemeClr val="bg1">
                    <a:lumMod val="95000"/>
                  </a:schemeClr>
                </a:solidFill>
                <a:latin typeface="+mj-lt"/>
              </a:rPr>
              <a:t>Mediterranean Sea</a:t>
            </a:r>
          </a:p>
        </p:txBody>
      </p:sp>
    </p:spTree>
    <p:extLst>
      <p:ext uri="{BB962C8B-B14F-4D97-AF65-F5344CB8AC3E}">
        <p14:creationId xmlns:p14="http://schemas.microsoft.com/office/powerpoint/2010/main" val="323148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3207110F-1067-4C4E-BA74-D9123504BDB6}"/>
              </a:ext>
            </a:extLst>
          </p:cNvPr>
          <p:cNvSpPr>
            <a:spLocks noGrp="1"/>
          </p:cNvSpPr>
          <p:nvPr>
            <p:ph type="title"/>
          </p:nvPr>
        </p:nvSpPr>
        <p:spPr>
          <a:xfrm>
            <a:off x="188686" y="262889"/>
            <a:ext cx="9406165" cy="767624"/>
          </a:xfrm>
          <a:solidFill>
            <a:schemeClr val="bg1">
              <a:alpha val="45000"/>
            </a:schemeClr>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2800" dirty="0">
                <a:solidFill>
                  <a:schemeClr val="tx2">
                    <a:lumMod val="90000"/>
                    <a:lumOff val="10000"/>
                  </a:schemeClr>
                </a:solidFill>
              </a:rPr>
              <a:t>OPEN WATER &amp; DEEP-SEA ECOSYSTEMS</a:t>
            </a:r>
          </a:p>
        </p:txBody>
      </p:sp>
      <p:pic>
        <p:nvPicPr>
          <p:cNvPr id="4098" name="Picture 2" descr="The biological carbon pump in the ocean. (a) Inorganic atmospheric carbon (CO 2 ) is transformed into organic carbon by phytoplankton in the euphotic zone. This carbon is then grazed on by heterotrophic organisms. A fraction of it is exported out of the surface layer as particulate organic carbon (such as dead organic material, faecal pellets produced by the zooplankton and aggregates of these materials) that sinks in the water column. Two other major processes help with the transfer of carbon below the surface layer: physical mixing of dissolved organic material (DOM) and transport by zooplankton vertical migration. (b) Different processes that can affect the decrease in the flux of particles in the ocean (adapted from [21]). The dimensions of the different areas represent the relative importance of phytoplankton fractions or rates of processes. The variation of the estimated flux with depth was modelled by fitting the Martin power relationship [22]. Carbon export is influenced by the phytoplankton composition in the euphotic zone: export is high when microphytoplankton (including diatoms) dominate the plankton community in the euphotic zone, while low export values correspond to systems dominated by picophytoplankton. Ze ¼ depth of the euphotic zone. Note that depth, organisms and particle sizes are not to scale.">
            <a:extLst>
              <a:ext uri="{FF2B5EF4-FFF2-40B4-BE49-F238E27FC236}">
                <a16:creationId xmlns:a16="http://schemas.microsoft.com/office/drawing/2014/main" id="{C936676F-09E6-4853-BC4C-9F733FC62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349" y="1440473"/>
            <a:ext cx="3732106" cy="4180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ZoneTexte 7">
            <a:extLst>
              <a:ext uri="{FF2B5EF4-FFF2-40B4-BE49-F238E27FC236}">
                <a16:creationId xmlns:a16="http://schemas.microsoft.com/office/drawing/2014/main" id="{55A3BBE0-A74A-4CAA-8437-2F2E6B816EE5}"/>
              </a:ext>
            </a:extLst>
          </p:cNvPr>
          <p:cNvSpPr txBox="1"/>
          <p:nvPr/>
        </p:nvSpPr>
        <p:spPr>
          <a:xfrm>
            <a:off x="4171560" y="5833903"/>
            <a:ext cx="2216150" cy="169277"/>
          </a:xfrm>
          <a:prstGeom prst="rect">
            <a:avLst/>
          </a:prstGeom>
          <a:noFill/>
        </p:spPr>
        <p:txBody>
          <a:bodyPr wrap="square">
            <a:spAutoFit/>
          </a:bodyPr>
          <a:lstStyle/>
          <a:p>
            <a:r>
              <a:rPr lang="en-US" sz="500" dirty="0" err="1">
                <a:solidFill>
                  <a:schemeClr val="bg1">
                    <a:lumMod val="95000"/>
                  </a:schemeClr>
                </a:solidFill>
              </a:rPr>
              <a:t>Benoiston</a:t>
            </a:r>
            <a:r>
              <a:rPr lang="en-US" sz="500" dirty="0">
                <a:solidFill>
                  <a:schemeClr val="bg1">
                    <a:lumMod val="95000"/>
                  </a:schemeClr>
                </a:solidFill>
              </a:rPr>
              <a:t>, Anne-Sophie et al. (2017) </a:t>
            </a:r>
          </a:p>
        </p:txBody>
      </p:sp>
      <p:sp>
        <p:nvSpPr>
          <p:cNvPr id="10" name="ZoneTexte 9">
            <a:extLst>
              <a:ext uri="{FF2B5EF4-FFF2-40B4-BE49-F238E27FC236}">
                <a16:creationId xmlns:a16="http://schemas.microsoft.com/office/drawing/2014/main" id="{A9317EAA-E65D-4133-A6F7-79DFF710841D}"/>
              </a:ext>
            </a:extLst>
          </p:cNvPr>
          <p:cNvSpPr txBox="1"/>
          <p:nvPr/>
        </p:nvSpPr>
        <p:spPr>
          <a:xfrm>
            <a:off x="70055" y="1497357"/>
            <a:ext cx="3444240" cy="1323439"/>
          </a:xfrm>
          <a:prstGeom prst="rect">
            <a:avLst/>
          </a:prstGeom>
          <a:noFill/>
        </p:spPr>
        <p:txBody>
          <a:bodyPr wrap="square">
            <a:spAutoFit/>
          </a:bodyPr>
          <a:lstStyle/>
          <a:p>
            <a:pPr algn="ctr"/>
            <a:r>
              <a:rPr lang="en-GB"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The deep sea is vast and remote. It includes areas within and beyond national jurisdictions covering over 85% of the ocean floor. </a:t>
            </a:r>
            <a:endParaRPr lang="en-US"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A7764691-1991-411E-8950-ABC76E06CC89}"/>
              </a:ext>
            </a:extLst>
          </p:cNvPr>
          <p:cNvSpPr txBox="1"/>
          <p:nvPr/>
        </p:nvSpPr>
        <p:spPr>
          <a:xfrm>
            <a:off x="7456564" y="2232995"/>
            <a:ext cx="4152123" cy="3274999"/>
          </a:xfrm>
          <a:prstGeom prst="rect">
            <a:avLst/>
          </a:prstGeom>
          <a:noFill/>
        </p:spPr>
        <p:txBody>
          <a:bodyPr wrap="square">
            <a:spAutoFit/>
          </a:bodyPr>
          <a:lstStyle/>
          <a:p>
            <a:pPr algn="just">
              <a:lnSpc>
                <a:spcPct val="107000"/>
              </a:lnSpc>
              <a:spcAft>
                <a:spcPts val="800"/>
              </a:spcAft>
            </a:pPr>
            <a:r>
              <a:rPr lang="en-GB"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The open ocean and deep-sea ecosystems:</a:t>
            </a:r>
            <a:endParaRPr lang="en-US"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endParaRPr>
          </a:p>
          <a:p>
            <a:pPr algn="just">
              <a:lnSpc>
                <a:spcPct val="107000"/>
              </a:lnSpc>
              <a:spcAft>
                <a:spcPts val="800"/>
              </a:spcAft>
            </a:pPr>
            <a:r>
              <a:rPr lang="en-GB"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-Are essential to the human-perturbed carbon cycle </a:t>
            </a:r>
            <a:endParaRPr lang="en-US"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endParaRPr>
          </a:p>
          <a:p>
            <a:pPr algn="just">
              <a:lnSpc>
                <a:spcPct val="107000"/>
              </a:lnSpc>
              <a:spcAft>
                <a:spcPts val="800"/>
              </a:spcAft>
            </a:pPr>
            <a:r>
              <a:rPr lang="en-GB"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-Are the largest stores of anthropogenic carbon after the atmosphere</a:t>
            </a:r>
          </a:p>
          <a:p>
            <a:pPr algn="just">
              <a:lnSpc>
                <a:spcPct val="107000"/>
              </a:lnSpc>
              <a:spcAft>
                <a:spcPts val="800"/>
              </a:spcAft>
            </a:pPr>
            <a:r>
              <a:rPr lang="en-US"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Play a crucial role in maintaining anthropogenic carbon in the Deep Ocean, thanks to the biological carbon pump</a:t>
            </a:r>
          </a:p>
        </p:txBody>
      </p:sp>
      <p:sp>
        <p:nvSpPr>
          <p:cNvPr id="17" name="ZoneTexte 16">
            <a:extLst>
              <a:ext uri="{FF2B5EF4-FFF2-40B4-BE49-F238E27FC236}">
                <a16:creationId xmlns:a16="http://schemas.microsoft.com/office/drawing/2014/main" id="{ABE4EF5A-6817-4366-9B9E-BDD54D80AC7C}"/>
              </a:ext>
            </a:extLst>
          </p:cNvPr>
          <p:cNvSpPr txBox="1"/>
          <p:nvPr/>
        </p:nvSpPr>
        <p:spPr>
          <a:xfrm>
            <a:off x="307501" y="3530530"/>
            <a:ext cx="3136739" cy="2062103"/>
          </a:xfrm>
          <a:prstGeom prst="rect">
            <a:avLst/>
          </a:prstGeom>
          <a:noFill/>
        </p:spPr>
        <p:txBody>
          <a:bodyPr wrap="square">
            <a:spAutoFit/>
          </a:bodyPr>
          <a:lstStyle/>
          <a:p>
            <a:pPr algn="ctr"/>
            <a:r>
              <a:rPr lang="en-GB"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The sequestration occurs in two ways: </a:t>
            </a:r>
          </a:p>
          <a:p>
            <a:pPr algn="ctr"/>
            <a:r>
              <a:rPr lang="en-GB"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rPr>
              <a:t>one physical which is dissolution of CO2 in the surface water and the biological carbon pump. Both have different impacts and at different scales</a:t>
            </a:r>
            <a:endParaRPr lang="en-US" sz="1600" dirty="0">
              <a:solidFill>
                <a:schemeClr val="bg1">
                  <a:lumMod val="95000"/>
                </a:schemeClr>
              </a:solidFill>
              <a:effectLst>
                <a:outerShdw blurRad="50800" dist="38100" dir="5400000" algn="t" rotWithShape="0">
                  <a:prstClr val="black">
                    <a:alpha val="40000"/>
                  </a:prstClr>
                </a:outerShdw>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53285156"/>
      </p:ext>
    </p:extLst>
  </p:cSld>
  <p:clrMapOvr>
    <a:masterClrMapping/>
  </p:clrMapOvr>
</p:sld>
</file>

<file path=ppt/theme/theme1.xml><?xml version="1.0" encoding="utf-8"?>
<a:theme xmlns:a="http://schemas.openxmlformats.org/drawingml/2006/main" name="PunchcardVTI">
  <a:themeElements>
    <a:clrScheme name="AnalogousFromDarkSeed_2SEEDS">
      <a:dk1>
        <a:srgbClr val="000000"/>
      </a:dk1>
      <a:lt1>
        <a:srgbClr val="FFFFFF"/>
      </a:lt1>
      <a:dk2>
        <a:srgbClr val="222C3B"/>
      </a:dk2>
      <a:lt2>
        <a:srgbClr val="E8E6E2"/>
      </a:lt2>
      <a:accent1>
        <a:srgbClr val="3B6BB1"/>
      </a:accent1>
      <a:accent2>
        <a:srgbClr val="4DAEC3"/>
      </a:accent2>
      <a:accent3>
        <a:srgbClr val="4E4DC3"/>
      </a:accent3>
      <a:accent4>
        <a:srgbClr val="B13B99"/>
      </a:accent4>
      <a:accent5>
        <a:srgbClr val="C34D79"/>
      </a:accent5>
      <a:accent6>
        <a:srgbClr val="B1403B"/>
      </a:accent6>
      <a:hlink>
        <a:srgbClr val="BF3FB2"/>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4974</Words>
  <Application>Microsoft Office PowerPoint</Application>
  <PresentationFormat>Widescreen</PresentationFormat>
  <Paragraphs>387</Paragraphs>
  <Slides>18</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Arial</vt:lpstr>
      <vt:lpstr>Arial Black</vt:lpstr>
      <vt:lpstr>Bahnschrift SemiLight SemiConde</vt:lpstr>
      <vt:lpstr>Calibri</vt:lpstr>
      <vt:lpstr>Calibri Light</vt:lpstr>
      <vt:lpstr>Cambria Math</vt:lpstr>
      <vt:lpstr>Century Gothic</vt:lpstr>
      <vt:lpstr>Lucida Bright</vt:lpstr>
      <vt:lpstr>Neue Haas Grotesk Text Pro</vt:lpstr>
      <vt:lpstr>Open Sans</vt:lpstr>
      <vt:lpstr>Times New Roman</vt:lpstr>
      <vt:lpstr>Verdana</vt:lpstr>
      <vt:lpstr>PunchcardVTI</vt:lpstr>
      <vt:lpstr>Office Theme</vt:lpstr>
      <vt:lpstr>1_Office Theme</vt:lpstr>
      <vt:lpstr>PowerPoint Presentation</vt:lpstr>
      <vt:lpstr>PowerPoint Presentation</vt:lpstr>
      <vt:lpstr>PowerPoint Presentation</vt:lpstr>
      <vt:lpstr>PowerPoint Presentation</vt:lpstr>
      <vt:lpstr>PowerPoint Presentation</vt:lpstr>
      <vt:lpstr>WHAT IS BLUE CARBON…?</vt:lpstr>
      <vt:lpstr>THE FIFTH INTERNATIONAL WORKSHOP ON THE ECONOMICS OF OCEAN ACIDIFICATION:  SUMMARY FOR POLICY MAKERS   Bridging the Gap between Ocean Acidification Impacts  and Economic Valuation  </vt:lpstr>
      <vt:lpstr>TROPICAL &amp; TEMPERATE COASTAL ECOSYSTEMS</vt:lpstr>
      <vt:lpstr>OPEN WATER &amp; DEEP-SEA ECOSYSTEMS</vt:lpstr>
      <vt:lpstr>Examples of ecosystems and processes along a gradient of actions that can have negative, neutral or positive effects on carbon storage. </vt:lpstr>
      <vt:lpstr>Coastal Ecosystem Services of Blue Carbon</vt:lpstr>
      <vt:lpstr>Mangrove Ecosystem</vt:lpstr>
      <vt:lpstr>Saltmarsh Ecosystem</vt:lpstr>
      <vt:lpstr>Seagrass Ecosystem</vt:lpstr>
      <vt:lpstr>PowerPoint Presentation</vt:lpstr>
      <vt:lpstr>Seaweed Ecosystem: Wild &amp; Farmed</vt:lpstr>
      <vt:lpstr>Fish and Fisheries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FIFTH INTERNATIONAL WORKSHOP ON THE ECONOMICS OF OCEAN ACIDIFICATION:  SUMMARY FOR POLICY MAKERS   Bridging the Gap between Ocean Acidification Impacts  and Economic Valuation  Monaco, 12-14 October 2021</dc:title>
  <dc:creator>Maria-Belen BENITEZ</dc:creator>
  <cp:lastModifiedBy>Julie Elliott</cp:lastModifiedBy>
  <cp:revision>19</cp:revision>
  <cp:lastPrinted>2022-05-11T15:55:39Z</cp:lastPrinted>
  <dcterms:created xsi:type="dcterms:W3CDTF">2022-03-12T18:41:02Z</dcterms:created>
  <dcterms:modified xsi:type="dcterms:W3CDTF">2022-05-16T10:23:32Z</dcterms:modified>
</cp:coreProperties>
</file>