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6" r:id="rId2"/>
    <p:sldId id="409" r:id="rId3"/>
    <p:sldId id="417" r:id="rId4"/>
    <p:sldId id="418" r:id="rId5"/>
    <p:sldId id="408" r:id="rId6"/>
    <p:sldId id="415" r:id="rId7"/>
    <p:sldId id="413" r:id="rId8"/>
    <p:sldId id="395" r:id="rId9"/>
    <p:sldId id="407" r:id="rId10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B37"/>
    <a:srgbClr val="FE860E"/>
    <a:srgbClr val="E88422"/>
    <a:srgbClr val="EA840C"/>
    <a:srgbClr val="994D01"/>
    <a:srgbClr val="FFFFFF"/>
    <a:srgbClr val="D96D01"/>
    <a:srgbClr val="FFFFCC"/>
    <a:srgbClr val="768BE6"/>
    <a:srgbClr val="795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9502" autoAdjust="0"/>
  </p:normalViewPr>
  <p:slideViewPr>
    <p:cSldViewPr>
      <p:cViewPr varScale="1">
        <p:scale>
          <a:sx n="66" d="100"/>
          <a:sy n="66" d="100"/>
        </p:scale>
        <p:origin x="13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8" y="-90"/>
      </p:cViewPr>
      <p:guideLst>
        <p:guide orient="horz" pos="2956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7" y="3"/>
            <a:ext cx="3076917" cy="4695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117" tIns="46058" rIns="92117" bIns="4605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95B46"/>
                </a:solidFill>
              </a:defRPr>
            </a:lvl1pPr>
          </a:lstStyle>
          <a:p>
            <a:r>
              <a:rPr lang="en-GB"/>
              <a:t>Hadef &amp; Partners UAE Legal Update For In-House Lawyers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4022387" y="3"/>
            <a:ext cx="3076916" cy="4695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117" tIns="46058" rIns="92117" bIns="4605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E9536E-311D-45B7-B5DD-CFF3D7C0BD36}" type="datetimeFigureOut">
              <a:rPr lang="en-US"/>
              <a:t>6/15/2022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7" y="8915743"/>
            <a:ext cx="3076917" cy="4695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95B46"/>
                </a:solidFill>
              </a:defRPr>
            </a:lvl1pPr>
          </a:lstStyle>
          <a:p>
            <a:r>
              <a:rPr lang="en-US"/>
              <a:t>www.hadefpartners.com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4022387" y="8915743"/>
            <a:ext cx="3076916" cy="4695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6B552B6-8CE3-4199-BDB3-CAA0DD07DE9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7" y="3"/>
            <a:ext cx="3076917" cy="469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en-US"/>
              <a:t>Hadef &amp; Partners UAE Legal Update For In-House Lawyers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2387" y="3"/>
            <a:ext cx="3076916" cy="469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8288EBD-D8D5-4353-80C2-84E1AB372912}" type="datetimeFigureOut">
              <a:rPr lang="en-US"/>
              <a:t>6/15/2022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203325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47128" y="4458620"/>
            <a:ext cx="5205047" cy="4223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7" y="8915743"/>
            <a:ext cx="3076917" cy="469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en-US"/>
              <a:t>www.hadefpartners.com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387" y="8915743"/>
            <a:ext cx="3076916" cy="469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39D9ABE-6C92-4128-ABDF-B07BD3B8F1D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15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4014216"/>
            <a:ext cx="4040188" cy="20790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89898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</a:t>
            </a:r>
          </a:p>
          <a:p>
            <a:pPr lvl="0"/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8793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6700" y="1841500"/>
            <a:ext cx="6578600" cy="41656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98989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  <a:p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879600"/>
            <a:ext cx="3213100" cy="4165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514350" indent="-514350">
              <a:buAutoNum type="arabicPeriod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457200">
              <a:defRPr sz="2400">
                <a:solidFill>
                  <a:srgbClr val="898989"/>
                </a:solidFill>
              </a:defRPr>
            </a:lvl2pPr>
            <a:lvl3pPr marL="457200" indent="-457200">
              <a:defRPr sz="2000">
                <a:solidFill>
                  <a:srgbClr val="898989"/>
                </a:solidFill>
              </a:defRPr>
            </a:lvl3pPr>
            <a:lvl4pPr>
              <a:defRPr sz="1800">
                <a:solidFill>
                  <a:srgbClr val="898989"/>
                </a:solidFill>
              </a:defRPr>
            </a:lvl4pPr>
            <a:lvl5pPr>
              <a:defRPr sz="1800">
                <a:solidFill>
                  <a:srgbClr val="89898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Click to edit Master text styles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Second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Third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Fourth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879600"/>
            <a:ext cx="32131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0129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72984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879600"/>
            <a:ext cx="3213100" cy="4165600"/>
          </a:xfrm>
          <a:prstGeom prst="rect">
            <a:avLst/>
          </a:prstGeom>
        </p:spPr>
        <p:txBody>
          <a:bodyPr/>
          <a:lstStyle>
            <a:lvl1pPr marL="514350" indent="-514350">
              <a:buAutoNum type="arabicPeriod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457200">
              <a:defRPr sz="2400">
                <a:solidFill>
                  <a:srgbClr val="898989"/>
                </a:solidFill>
              </a:defRPr>
            </a:lvl2pPr>
            <a:lvl3pPr marL="457200" indent="-457200">
              <a:defRPr sz="2000">
                <a:solidFill>
                  <a:srgbClr val="898989"/>
                </a:solidFill>
              </a:defRPr>
            </a:lvl3pPr>
            <a:lvl4pPr>
              <a:defRPr sz="1800">
                <a:solidFill>
                  <a:srgbClr val="898989"/>
                </a:solidFill>
              </a:defRPr>
            </a:lvl4pPr>
            <a:lvl5pPr>
              <a:defRPr sz="1800">
                <a:solidFill>
                  <a:srgbClr val="89898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Click to edit Master text styles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Second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Third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Fourth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879600"/>
            <a:ext cx="32131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7688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879600"/>
            <a:ext cx="3213100" cy="4165600"/>
          </a:xfrm>
          <a:prstGeom prst="rect">
            <a:avLst/>
          </a:prstGeom>
        </p:spPr>
        <p:txBody>
          <a:bodyPr/>
          <a:lstStyle>
            <a:lvl1pPr marL="514350" indent="-514350">
              <a:buAutoNum type="arabicPeriod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457200">
              <a:defRPr sz="2400">
                <a:solidFill>
                  <a:srgbClr val="898989"/>
                </a:solidFill>
              </a:defRPr>
            </a:lvl2pPr>
            <a:lvl3pPr marL="457200" indent="-457200">
              <a:defRPr sz="2000">
                <a:solidFill>
                  <a:srgbClr val="898989"/>
                </a:solidFill>
              </a:defRPr>
            </a:lvl3pPr>
            <a:lvl4pPr>
              <a:defRPr sz="1800">
                <a:solidFill>
                  <a:srgbClr val="898989"/>
                </a:solidFill>
              </a:defRPr>
            </a:lvl4pPr>
            <a:lvl5pPr>
              <a:defRPr sz="1800">
                <a:solidFill>
                  <a:srgbClr val="89898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Click to edit Master text styles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Second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Third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Fourth level</a:t>
            </a:r>
          </a:p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+mj-lt"/>
              <a:buAutoNum type="arabicPeriod"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1879600"/>
            <a:ext cx="32131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Clr>
                <a:srgbClr val="FE9B37"/>
              </a:buClr>
              <a:buFont typeface="Wingdings" pitchFamily="2" charset="2"/>
              <a:buChar char="§"/>
              <a:defRPr lang="en-US" sz="2400" kern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  <a:lvl2pPr>
              <a:defRPr sz="2000">
                <a:solidFill>
                  <a:srgbClr val="898989"/>
                </a:solidFill>
              </a:defRPr>
            </a:lvl2pPr>
            <a:lvl3pPr>
              <a:defRPr sz="1800">
                <a:solidFill>
                  <a:srgbClr val="898989"/>
                </a:solidFill>
              </a:defRPr>
            </a:lvl3pPr>
            <a:lvl4pPr>
              <a:defRPr sz="1600">
                <a:solidFill>
                  <a:srgbClr val="898989"/>
                </a:solidFill>
              </a:defRPr>
            </a:lvl4pPr>
            <a:lvl5pPr>
              <a:defRPr sz="1600">
                <a:solidFill>
                  <a:srgbClr val="8989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8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18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  <a:lvl2pPr>
              <a:defRPr sz="2000">
                <a:solidFill>
                  <a:srgbClr val="898989"/>
                </a:solidFill>
              </a:defRPr>
            </a:lvl2pPr>
            <a:lvl3pPr>
              <a:defRPr sz="1800">
                <a:solidFill>
                  <a:srgbClr val="898989"/>
                </a:solidFill>
              </a:defRPr>
            </a:lvl3pPr>
            <a:lvl4pPr>
              <a:defRPr sz="1600">
                <a:solidFill>
                  <a:srgbClr val="898989"/>
                </a:solidFill>
              </a:defRPr>
            </a:lvl4pPr>
            <a:lvl5pPr>
              <a:defRPr sz="1600">
                <a:solidFill>
                  <a:srgbClr val="89898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36" y="1500070"/>
            <a:ext cx="3008313" cy="90472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6" y="1484784"/>
            <a:ext cx="5111750" cy="4556969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rgbClr val="898989"/>
                </a:solidFill>
                <a:latin typeface="+mn-lt"/>
              </a:defRPr>
            </a:lvl1pPr>
            <a:lvl2pPr>
              <a:defRPr sz="2800" b="0">
                <a:solidFill>
                  <a:srgbClr val="898989"/>
                </a:solidFill>
                <a:latin typeface="+mn-lt"/>
              </a:defRPr>
            </a:lvl2pPr>
            <a:lvl3pPr>
              <a:defRPr sz="2400" b="0">
                <a:solidFill>
                  <a:srgbClr val="898989"/>
                </a:solidFill>
                <a:latin typeface="+mn-lt"/>
              </a:defRPr>
            </a:lvl3pPr>
            <a:lvl4pPr>
              <a:defRPr sz="2000" b="0">
                <a:solidFill>
                  <a:srgbClr val="898989"/>
                </a:solidFill>
                <a:latin typeface="+mn-lt"/>
              </a:defRPr>
            </a:lvl4pPr>
            <a:lvl5pPr>
              <a:defRPr sz="2000" b="0">
                <a:solidFill>
                  <a:srgbClr val="898989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136" y="2389504"/>
            <a:ext cx="3008313" cy="3652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898989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1114"/>
            <a:ext cx="5486400" cy="496223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360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rgbClr val="898989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8580"/>
            <a:ext cx="5486400" cy="70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898989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4113"/>
            <a:ext cx="6578600" cy="4751387"/>
          </a:xfrm>
          <a:prstGeom prst="rect">
            <a:avLst/>
          </a:prstGeom>
        </p:spPr>
        <p:txBody>
          <a:bodyPr vert="eaVert"/>
          <a:lstStyle>
            <a:lvl1pPr>
              <a:defRPr b="0">
                <a:solidFill>
                  <a:srgbClr val="898989"/>
                </a:solidFill>
              </a:defRPr>
            </a:lvl1pPr>
            <a:lvl2pPr>
              <a:defRPr b="0">
                <a:solidFill>
                  <a:srgbClr val="898989"/>
                </a:solidFill>
              </a:defRPr>
            </a:lvl2pPr>
            <a:lvl3pPr>
              <a:defRPr b="0">
                <a:solidFill>
                  <a:srgbClr val="898989"/>
                </a:solidFill>
              </a:defRPr>
            </a:lvl3pPr>
            <a:lvl4pPr>
              <a:defRPr b="0">
                <a:solidFill>
                  <a:srgbClr val="898989"/>
                </a:solidFill>
              </a:defRPr>
            </a:lvl4pPr>
            <a:lvl5pPr>
              <a:defRPr b="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803400"/>
            <a:ext cx="6578600" cy="416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400" y="1790700"/>
            <a:ext cx="3213100" cy="41656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98989"/>
                </a:solidFill>
                <a:latin typeface="+mn-lt"/>
              </a:defRPr>
            </a:lvl1pPr>
            <a:lvl2pPr>
              <a:defRPr b="0">
                <a:solidFill>
                  <a:srgbClr val="898989"/>
                </a:solidFill>
                <a:latin typeface="+mn-lt"/>
              </a:defRPr>
            </a:lvl2pPr>
            <a:lvl3pPr>
              <a:defRPr b="0">
                <a:solidFill>
                  <a:srgbClr val="898989"/>
                </a:solidFill>
                <a:latin typeface="+mn-lt"/>
              </a:defRPr>
            </a:lvl3pPr>
            <a:lvl4pPr>
              <a:defRPr b="0">
                <a:solidFill>
                  <a:srgbClr val="898989"/>
                </a:solidFill>
                <a:latin typeface="+mn-lt"/>
              </a:defRPr>
            </a:lvl4pPr>
            <a:lvl5pPr>
              <a:defRPr b="0">
                <a:solidFill>
                  <a:srgbClr val="89898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44900" y="1790700"/>
            <a:ext cx="3213100" cy="20066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98989"/>
                </a:solidFill>
                <a:latin typeface="+mn-lt"/>
              </a:defRPr>
            </a:lvl1pPr>
            <a:lvl2pPr>
              <a:defRPr b="0">
                <a:solidFill>
                  <a:srgbClr val="898989"/>
                </a:solidFill>
                <a:latin typeface="+mn-lt"/>
              </a:defRPr>
            </a:lvl2pPr>
            <a:lvl3pPr>
              <a:defRPr b="0">
                <a:solidFill>
                  <a:srgbClr val="898989"/>
                </a:solidFill>
                <a:latin typeface="+mn-lt"/>
              </a:defRPr>
            </a:lvl3pPr>
            <a:lvl4pPr>
              <a:defRPr b="0">
                <a:solidFill>
                  <a:srgbClr val="898989"/>
                </a:solidFill>
                <a:latin typeface="+mn-lt"/>
              </a:defRPr>
            </a:lvl4pPr>
            <a:lvl5pPr>
              <a:defRPr b="0">
                <a:solidFill>
                  <a:srgbClr val="89898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44900" y="3949700"/>
            <a:ext cx="3213100" cy="20066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98989"/>
                </a:solidFill>
                <a:latin typeface="+mn-lt"/>
              </a:defRPr>
            </a:lvl1pPr>
            <a:lvl2pPr>
              <a:defRPr b="0">
                <a:solidFill>
                  <a:srgbClr val="898989"/>
                </a:solidFill>
                <a:latin typeface="+mn-lt"/>
              </a:defRPr>
            </a:lvl2pPr>
            <a:lvl3pPr>
              <a:defRPr b="0">
                <a:solidFill>
                  <a:srgbClr val="898989"/>
                </a:solidFill>
                <a:latin typeface="+mn-lt"/>
              </a:defRPr>
            </a:lvl3pPr>
            <a:lvl4pPr>
              <a:defRPr b="0">
                <a:solidFill>
                  <a:srgbClr val="898989"/>
                </a:solidFill>
                <a:latin typeface="+mn-lt"/>
              </a:defRPr>
            </a:lvl4pPr>
            <a:lvl5pPr>
              <a:defRPr b="0">
                <a:solidFill>
                  <a:srgbClr val="89898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825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&lt;#&gt;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 userDrawn="1"/>
        </p:nvSpPr>
        <p:spPr>
          <a:xfrm>
            <a:off x="304800" y="971550"/>
            <a:ext cx="8348663" cy="0"/>
          </a:xfrm>
          <a:prstGeom prst="line">
            <a:avLst/>
          </a:prstGeom>
          <a:noFill/>
          <a:ln w="19050">
            <a:solidFill>
              <a:srgbClr val="FE9B37"/>
            </a:solidFill>
            <a:rou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>
          <a:xfrm>
            <a:off x="304800" y="6172200"/>
            <a:ext cx="8348663" cy="0"/>
          </a:xfrm>
          <a:prstGeom prst="line">
            <a:avLst/>
          </a:prstGeom>
          <a:noFill/>
          <a:ln w="19050">
            <a:solidFill>
              <a:srgbClr val="FE9B37"/>
            </a:solidFill>
            <a:rou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5" r:id="rId5"/>
    <p:sldLayoutId id="2147483654" r:id="rId6"/>
    <p:sldLayoutId id="2147483653" r:id="rId7"/>
    <p:sldLayoutId id="2147483651" r:id="rId8"/>
    <p:sldLayoutId id="2147483650" r:id="rId9"/>
    <p:sldLayoutId id="2147483649" r:id="rId10"/>
    <p:sldLayoutId id="2147483657" r:id="rId11"/>
    <p:sldLayoutId id="2147483656" r:id="rId12"/>
    <p:sldLayoutId id="2147483652" r:id="rId13"/>
    <p:sldLayoutId id="2147483662" r:id="rId14"/>
    <p:sldLayoutId id="2147483663" r:id="rId15"/>
    <p:sldLayoutId id="2147483664" r:id="rId16"/>
    <p:sldLayoutId id="2147483810" r:id="rId17"/>
    <p:sldLayoutId id="2147483812" r:id="rId18"/>
    <p:sldLayoutId id="214748381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B46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B46"/>
          </a:solidFill>
          <a:latin typeface="+mn-lt"/>
          <a:ea typeface="+mn-ea"/>
          <a:cs typeface="+mn-cs"/>
        </a:defRPr>
      </a:lvl1pPr>
      <a:lvl2pPr marL="792163" indent="-269875" algn="l" rtl="0" eaLnBrk="0" fontAlgn="base" hangingPunct="0">
        <a:spcBef>
          <a:spcPct val="20000"/>
        </a:spcBef>
        <a:spcAft>
          <a:spcPct val="0"/>
        </a:spcAft>
        <a:buFont typeface="Times"/>
        <a:buChar char="–"/>
        <a:defRPr>
          <a:solidFill>
            <a:srgbClr val="795B46"/>
          </a:solidFill>
          <a:latin typeface="+mn-lt"/>
          <a:ea typeface="+mn-ea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95B46"/>
          </a:solidFill>
          <a:latin typeface="+mn-lt"/>
          <a:ea typeface="+mn-ea"/>
        </a:defRPr>
      </a:lvl3pPr>
      <a:lvl4pPr marL="16081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795B46"/>
          </a:solidFill>
          <a:latin typeface="+mn-lt"/>
          <a:ea typeface="+mn-ea"/>
        </a:defRPr>
      </a:lvl4pPr>
      <a:lvl5pPr marL="20161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B46"/>
          </a:solidFill>
          <a:latin typeface="+mn-lt"/>
          <a:ea typeface="+mn-ea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5B46"/>
          </a:solidFill>
          <a:latin typeface="+mn-lt"/>
          <a:ea typeface="+mn-ea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5B46"/>
          </a:solidFill>
          <a:latin typeface="+mn-lt"/>
          <a:ea typeface="+mn-ea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5B46"/>
          </a:solidFill>
          <a:latin typeface="+mn-lt"/>
          <a:ea typeface="+mn-ea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5B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23528" y="440430"/>
            <a:ext cx="7560840" cy="29885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E88422"/>
                </a:solidFill>
              </a:rPr>
              <a:t>Understanding Construction Contracts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pPr lvl="0"/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6237312"/>
            <a:ext cx="2520280" cy="504055"/>
          </a:xfrm>
          <a:prstGeom prst="rect">
            <a:avLst/>
          </a:prstGeom>
          <a:solidFill>
            <a:schemeClr val="bg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FE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Hadef</a:t>
            </a:r>
            <a:r>
              <a:rPr lang="en-US" sz="1200" dirty="0">
                <a:solidFill>
                  <a:srgbClr val="FE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Partners – June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28800"/>
            <a:ext cx="3528391" cy="4032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84877" y="515144"/>
            <a:ext cx="846670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/>
              <a:t> </a:t>
            </a:r>
            <a:r>
              <a:rPr lang="en-US" sz="2000" b="1" dirty="0">
                <a:solidFill>
                  <a:srgbClr val="E88422"/>
                </a:solidFill>
              </a:rPr>
              <a:t>Your Speakers</a:t>
            </a: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sz="2000" b="1" dirty="0">
                <a:solidFill>
                  <a:schemeClr val="accent3"/>
                </a:solidFill>
              </a:rPr>
              <a:t>R SPEAKERS</a:t>
            </a:r>
            <a:endParaRPr lang="en-US" sz="2000" b="1" baseline="0" dirty="0">
              <a:solidFill>
                <a:schemeClr val="accent3"/>
              </a:solidFill>
            </a:endParaRPr>
          </a:p>
          <a:p>
            <a:pPr lvl="0">
              <a:spcBef>
                <a:spcPct val="0"/>
              </a:spcBef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4582" y="1052736"/>
            <a:ext cx="8136904" cy="0"/>
          </a:xfrm>
          <a:prstGeom prst="line">
            <a:avLst/>
          </a:prstGeom>
          <a:ln w="15875" cap="flat" algn="ctr">
            <a:solidFill>
              <a:srgbClr val="FE860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6874" y="5668712"/>
            <a:ext cx="221567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/>
            <a:r>
              <a:rPr lang="en-US" sz="13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Stefach</a:t>
            </a:r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 Gerlach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SGP Legal, </a:t>
            </a:r>
            <a:r>
              <a:rPr lang="de-DE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Munich</a:t>
            </a:r>
          </a:p>
          <a:p>
            <a:pPr marL="0" marR="0" algn="ctr"/>
            <a:r>
              <a:rPr lang="de-DE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Head </a:t>
            </a: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of Legal In-house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algn="ctr"/>
            <a:r>
              <a:rPr lang="en-US" sz="800" i="1" dirty="0"/>
              <a:t>Scholarship Officer</a:t>
            </a:r>
            <a:r>
              <a:rPr lang="de-DE" sz="800" i="1" dirty="0"/>
              <a:t>, IBA Real Estate Section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algn="ctr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3471" y="2915939"/>
            <a:ext cx="302489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/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Matthew Finn </a:t>
            </a:r>
          </a:p>
          <a:p>
            <a:pPr marL="0" marR="0" algn="ctr"/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Ankura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, London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A41265-46C1-4E1F-AE13-316994A3E484}"/>
              </a:ext>
            </a:extLst>
          </p:cNvPr>
          <p:cNvSpPr txBox="1"/>
          <p:nvPr/>
        </p:nvSpPr>
        <p:spPr>
          <a:xfrm>
            <a:off x="1903461" y="3033143"/>
            <a:ext cx="18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Romain </a:t>
            </a:r>
            <a:r>
              <a:rPr lang="en-US" sz="13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Berthon</a:t>
            </a:r>
            <a:endParaRPr lang="en-US"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LPA-CGR </a:t>
            </a:r>
            <a:r>
              <a:rPr lang="en-US" sz="1000" dirty="0" err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Avocats</a:t>
            </a:r>
            <a:r>
              <a:rPr lang="en-US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Casablanca</a:t>
            </a:r>
            <a:endParaRPr lang="en-US" sz="8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0232" y="4119910"/>
            <a:ext cx="1449993" cy="1445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A41265-46C1-4E1F-AE13-316994A3E484}"/>
              </a:ext>
            </a:extLst>
          </p:cNvPr>
          <p:cNvSpPr txBox="1"/>
          <p:nvPr/>
        </p:nvSpPr>
        <p:spPr>
          <a:xfrm>
            <a:off x="5940152" y="5584074"/>
            <a:ext cx="2736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Michael Lunjevich</a:t>
            </a:r>
            <a:endParaRPr lang="en-GB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Partner &amp; Head of Commercial &amp; Property</a:t>
            </a:r>
          </a:p>
          <a:p>
            <a:pPr algn="ctr"/>
            <a:r>
              <a:rPr lang="fr-FR" sz="1000" dirty="0" err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Hadef</a:t>
            </a:r>
            <a:r>
              <a:rPr lang="fr-FR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&amp; </a:t>
            </a:r>
            <a:r>
              <a:rPr lang="fr-FR" sz="1000" dirty="0" err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Partners</a:t>
            </a:r>
            <a:r>
              <a:rPr lang="fr-FR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LLC</a:t>
            </a:r>
          </a:p>
          <a:p>
            <a:pPr algn="ctr"/>
            <a:r>
              <a:rPr lang="fr-FR" sz="1000" dirty="0" err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Dubai</a:t>
            </a:r>
            <a:r>
              <a:rPr lang="fr-FR" sz="10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UAE</a:t>
            </a:r>
          </a:p>
          <a:p>
            <a:pPr algn="ctr"/>
            <a:r>
              <a:rPr lang="en-US" sz="800" i="1" dirty="0"/>
              <a:t>Co-Chair, IBA Real Estate Section</a:t>
            </a:r>
            <a:endParaRPr lang="en-GB" sz="8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 Stefan Gerlach, LL.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7" y="4116673"/>
            <a:ext cx="2054184" cy="13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in Berthon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05" y="1315297"/>
            <a:ext cx="1469836" cy="16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graph of Matthew Fin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58" y="1254424"/>
            <a:ext cx="1655974" cy="16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39894" y="3729741"/>
            <a:ext cx="302489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/>
            <a:r>
              <a:rPr lang="en-US" sz="1600" b="1" dirty="0">
                <a:solidFill>
                  <a:srgbClr val="E88422"/>
                </a:solidFill>
              </a:rPr>
              <a:t>Moderators</a:t>
            </a:r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algn="ctr">
              <a:lnSpc>
                <a:spcPct val="115000"/>
              </a:lnSpc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Image result for johane murray brod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0" y="4116673"/>
            <a:ext cx="1440041" cy="14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52493" y="5668712"/>
            <a:ext cx="24236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/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Johane Murray </a:t>
            </a:r>
            <a:endParaRPr lang="en-US" sz="13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algn="ctr"/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Partner, </a:t>
            </a:r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Brodies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Glasgow</a:t>
            </a:r>
          </a:p>
          <a:p>
            <a:pPr marL="0" marR="0" algn="ctr"/>
            <a:r>
              <a:rPr lang="en-US" sz="800" i="1" dirty="0"/>
              <a:t>Scholarship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Officer, IBA Real Estate 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Section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2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467544" y="332656"/>
            <a:ext cx="846670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E88422"/>
                </a:solidFill>
              </a:rPr>
              <a:t>What to look out for</a:t>
            </a:r>
            <a:r>
              <a:rPr lang="de-DE" sz="2000" b="1" dirty="0">
                <a:solidFill>
                  <a:srgbClr val="E88422"/>
                </a:solidFill>
              </a:rPr>
              <a:t> </a:t>
            </a:r>
            <a:r>
              <a:rPr lang="en-US" sz="2000" b="1" dirty="0">
                <a:solidFill>
                  <a:srgbClr val="E88422"/>
                </a:solidFill>
              </a:rPr>
              <a:t>when buying </a:t>
            </a:r>
            <a:r>
              <a:rPr lang="de-DE" sz="2000" b="1" dirty="0">
                <a:solidFill>
                  <a:srgbClr val="E88422"/>
                </a:solidFill>
              </a:rPr>
              <a:t>an </a:t>
            </a:r>
            <a:r>
              <a:rPr lang="en-US" sz="2000" b="1" dirty="0">
                <a:solidFill>
                  <a:srgbClr val="E88422"/>
                </a:solidFill>
              </a:rPr>
              <a:t>under construction project?</a:t>
            </a:r>
          </a:p>
          <a:p>
            <a:pPr lvl="0">
              <a:spcBef>
                <a:spcPct val="0"/>
              </a:spcBef>
            </a:pPr>
            <a:endParaRPr lang="en-US" sz="2000" b="1" baseline="0" dirty="0">
              <a:solidFill>
                <a:srgbClr val="E88422"/>
              </a:solidFill>
            </a:endParaRPr>
          </a:p>
          <a:p>
            <a:pPr lvl="0">
              <a:spcBef>
                <a:spcPct val="0"/>
              </a:spcBef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3</a:t>
            </a:fld>
            <a:endParaRPr lang="en-GB" sz="900"/>
          </a:p>
        </p:txBody>
      </p:sp>
      <p:sp>
        <p:nvSpPr>
          <p:cNvPr id="5" name="Content Placeholder 8"/>
          <p:cNvSpPr txBox="1"/>
          <p:nvPr/>
        </p:nvSpPr>
        <p:spPr>
          <a:xfrm>
            <a:off x="827584" y="1050192"/>
            <a:ext cx="5760640" cy="5403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endParaRPr lang="en-US" sz="1800" kern="0" dirty="0" smtClean="0"/>
          </a:p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endParaRPr lang="en-US" sz="1800" kern="0" dirty="0"/>
          </a:p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Type of Construction Contract. </a:t>
            </a:r>
          </a:p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FIDIC / JCT / VOBB / Other Templates.</a:t>
            </a:r>
          </a:p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Applicable Law.</a:t>
            </a:r>
          </a:p>
          <a:p>
            <a:endParaRPr lang="en-US" kern="0" dirty="0" smtClean="0"/>
          </a:p>
          <a:p>
            <a:pPr marL="1371600" lvl="1">
              <a:buClr>
                <a:srgbClr val="F97D01"/>
              </a:buClr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1265238" lvl="2" indent="-465138" algn="r"/>
            <a:r>
              <a:rPr lang="en-US" sz="1400" b="1" kern="0" dirty="0" smtClean="0">
                <a:solidFill>
                  <a:schemeClr val="tx1"/>
                </a:solidFill>
              </a:rPr>
              <a:t> </a:t>
            </a:r>
          </a:p>
          <a:p>
            <a:pPr marL="1265238" lvl="2" indent="-465138" algn="r"/>
            <a:endParaRPr lang="en-US" sz="1400" b="1" kern="0" dirty="0">
              <a:solidFill>
                <a:schemeClr val="tx1"/>
              </a:solidFill>
            </a:endParaRPr>
          </a:p>
        </p:txBody>
      </p:sp>
      <p:pic>
        <p:nvPicPr>
          <p:cNvPr id="7" name="Picture 4" descr="Subcontractors Association of the Metroplex (SAM) : News &amp; Event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6" y="1700808"/>
            <a:ext cx="2733624" cy="30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467544" y="332656"/>
            <a:ext cx="846670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E88422"/>
                </a:solidFill>
              </a:rPr>
              <a:t>Price?</a:t>
            </a:r>
            <a:endParaRPr lang="en-US" sz="2000" b="1" dirty="0">
              <a:solidFill>
                <a:srgbClr val="E88422"/>
              </a:solidFill>
            </a:endParaRPr>
          </a:p>
          <a:p>
            <a:pPr lvl="0">
              <a:spcBef>
                <a:spcPct val="0"/>
              </a:spcBef>
            </a:pPr>
            <a:endParaRPr lang="en-US" sz="2000" b="1" baseline="0" dirty="0">
              <a:solidFill>
                <a:srgbClr val="E88422"/>
              </a:solidFill>
            </a:endParaRPr>
          </a:p>
          <a:p>
            <a:pPr lvl="0">
              <a:spcBef>
                <a:spcPct val="0"/>
              </a:spcBef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4</a:t>
            </a:fld>
            <a:endParaRPr lang="en-GB" sz="900"/>
          </a:p>
        </p:txBody>
      </p:sp>
      <p:sp>
        <p:nvSpPr>
          <p:cNvPr id="5" name="Content Placeholder 8"/>
          <p:cNvSpPr txBox="1"/>
          <p:nvPr/>
        </p:nvSpPr>
        <p:spPr>
          <a:xfrm>
            <a:off x="827584" y="1050192"/>
            <a:ext cx="4968552" cy="5259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346075" lvl="0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Fixed </a:t>
            </a:r>
            <a:r>
              <a:rPr lang="en-US" sz="1800" kern="0" dirty="0"/>
              <a:t>price, cost plus, provisional sums. </a:t>
            </a:r>
          </a:p>
          <a:p>
            <a:pPr marL="346075" indent="-346075" algn="l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/>
              <a:t>Price re-openers:</a:t>
            </a:r>
          </a:p>
          <a:p>
            <a:pPr marL="971550" indent="-346075" algn="l">
              <a:spcAft>
                <a:spcPts val="1800"/>
              </a:spcAft>
              <a:buClr>
                <a:srgbClr val="FE860E"/>
              </a:buClr>
              <a:buFont typeface="Courier New" panose="02070309020205020404" pitchFamily="49" charset="0"/>
              <a:buChar char="o"/>
            </a:pPr>
            <a:r>
              <a:rPr lang="en-US" sz="1800" kern="0" dirty="0"/>
              <a:t>Variations</a:t>
            </a:r>
          </a:p>
          <a:p>
            <a:pPr marL="971550" indent="-346075" algn="l">
              <a:spcAft>
                <a:spcPts val="1800"/>
              </a:spcAft>
              <a:buClr>
                <a:srgbClr val="FE860E"/>
              </a:buClr>
              <a:buFont typeface="Courier New" panose="02070309020205020404" pitchFamily="49" charset="0"/>
              <a:buChar char="o"/>
            </a:pPr>
            <a:r>
              <a:rPr lang="en-US" sz="1800" kern="0" dirty="0"/>
              <a:t>Delays. </a:t>
            </a:r>
          </a:p>
          <a:p>
            <a:pPr marL="971550" indent="-346075" algn="l">
              <a:spcAft>
                <a:spcPts val="1800"/>
              </a:spcAft>
              <a:buClr>
                <a:srgbClr val="FE860E"/>
              </a:buClr>
              <a:buFont typeface="Courier New" panose="02070309020205020404" pitchFamily="49" charset="0"/>
              <a:buChar char="o"/>
            </a:pPr>
            <a:r>
              <a:rPr lang="en-US" sz="1800" kern="0" dirty="0"/>
              <a:t>Supply chain issues</a:t>
            </a:r>
          </a:p>
          <a:p>
            <a:pPr marL="971550" indent="-346075" algn="l">
              <a:spcAft>
                <a:spcPts val="1800"/>
              </a:spcAft>
              <a:buClr>
                <a:srgbClr val="FE860E"/>
              </a:buClr>
              <a:buFont typeface="Courier New" panose="02070309020205020404" pitchFamily="49" charset="0"/>
              <a:buChar char="o"/>
            </a:pPr>
            <a:r>
              <a:rPr lang="en-US" sz="1800" kern="0" dirty="0" err="1"/>
              <a:t>Covid</a:t>
            </a:r>
            <a:r>
              <a:rPr lang="en-US" sz="1800" kern="0" dirty="0"/>
              <a:t>. </a:t>
            </a:r>
          </a:p>
          <a:p>
            <a:pPr marL="971550" indent="-346075" algn="l">
              <a:spcAft>
                <a:spcPts val="1800"/>
              </a:spcAft>
              <a:buClr>
                <a:srgbClr val="FE860E"/>
              </a:buClr>
              <a:buFont typeface="Courier New" panose="02070309020205020404" pitchFamily="49" charset="0"/>
              <a:buChar char="o"/>
            </a:pPr>
            <a:r>
              <a:rPr lang="en-US" sz="1800" kern="0" dirty="0"/>
              <a:t>Inflation.   </a:t>
            </a:r>
          </a:p>
          <a:p>
            <a:pPr marL="346075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/>
              <a:t>Geopolitical Risks – </a:t>
            </a:r>
            <a:r>
              <a:rPr lang="en-US" sz="1800" kern="0" dirty="0" err="1" smtClean="0"/>
              <a:t>labour</a:t>
            </a:r>
            <a:r>
              <a:rPr lang="en-US" sz="1800" kern="0" dirty="0" smtClean="0"/>
              <a:t> shortages, wars</a:t>
            </a:r>
            <a:r>
              <a:rPr lang="en-US" sz="1800" kern="0" dirty="0"/>
              <a:t>, </a:t>
            </a:r>
            <a:r>
              <a:rPr lang="en-US" sz="1800" kern="0" dirty="0" err="1"/>
              <a:t>Brexit</a:t>
            </a:r>
            <a:r>
              <a:rPr lang="en-US" sz="1800" kern="0" dirty="0"/>
              <a:t> </a:t>
            </a:r>
            <a:r>
              <a:rPr lang="en-US" sz="1800" kern="0" dirty="0" smtClean="0"/>
              <a:t>etc</a:t>
            </a:r>
            <a:r>
              <a:rPr lang="en-US" sz="1800" kern="0" dirty="0"/>
              <a:t>.</a:t>
            </a:r>
          </a:p>
          <a:p>
            <a:endParaRPr lang="en-US" kern="0" dirty="0" smtClean="0"/>
          </a:p>
          <a:p>
            <a:pPr marL="1371600" lvl="1">
              <a:buClr>
                <a:srgbClr val="F97D01"/>
              </a:buClr>
            </a:pPr>
            <a:endParaRPr lang="en-US" sz="1400" kern="0" dirty="0" smtClean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 smtClean="0">
              <a:solidFill>
                <a:schemeClr val="tx1"/>
              </a:solidFill>
            </a:endParaRPr>
          </a:p>
          <a:p>
            <a:pPr marL="1265238" lvl="2" indent="-465138" algn="r"/>
            <a:r>
              <a:rPr lang="en-US" sz="1400" b="1" kern="0" dirty="0" smtClean="0">
                <a:solidFill>
                  <a:schemeClr val="tx1"/>
                </a:solidFill>
              </a:rPr>
              <a:t> </a:t>
            </a:r>
          </a:p>
          <a:p>
            <a:pPr marL="1265238" lvl="2" indent="-465138" algn="r"/>
            <a:endParaRPr lang="en-US" sz="1400" b="1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46" y="1412776"/>
            <a:ext cx="2877069" cy="1850655"/>
          </a:xfrm>
          <a:prstGeom prst="rect">
            <a:avLst/>
          </a:prstGeom>
        </p:spPr>
      </p:pic>
      <p:pic>
        <p:nvPicPr>
          <p:cNvPr id="9" name="Picture 6" descr="Survey finds majority support for 2-week extension of lockdown t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2847" y="3409671"/>
            <a:ext cx="2877069" cy="151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5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/>
          <p:nvPr/>
        </p:nvSpPr>
        <p:spPr>
          <a:xfrm>
            <a:off x="391264" y="476672"/>
            <a:ext cx="83820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rgbClr val="E88422"/>
                </a:solidFill>
              </a:rPr>
              <a:t>Performance Bonds and Advance Payment Guarantees</a:t>
            </a:r>
          </a:p>
          <a:p>
            <a:r>
              <a:rPr lang="en-US" sz="2000" b="1" dirty="0">
                <a:solidFill>
                  <a:srgbClr val="E88422"/>
                </a:solidFill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2000" b="1" baseline="0" dirty="0">
              <a:solidFill>
                <a:srgbClr val="E88422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64" y="1556792"/>
            <a:ext cx="567294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endParaRPr lang="en-US" sz="1800" kern="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346075" lvl="0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800" kern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are these?</a:t>
            </a:r>
          </a:p>
          <a:p>
            <a:pPr marL="346075" lvl="0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What are the key issues to look out for?</a:t>
            </a:r>
          </a:p>
          <a:p>
            <a:pPr marL="346075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tint val="75000"/>
                  </a:schemeClr>
                </a:solidFill>
              </a:rPr>
              <a:t>Type of Bond - On-demand versus Default Bonds.</a:t>
            </a:r>
          </a:p>
          <a:p>
            <a:pPr marL="346075" lvl="0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Value of the bond.</a:t>
            </a:r>
          </a:p>
          <a:p>
            <a:pPr marL="346075" lvl="0" indent="-346075"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Assignment/Novation.</a:t>
            </a:r>
          </a:p>
        </p:txBody>
      </p:sp>
      <p:sp>
        <p:nvSpPr>
          <p:cNvPr id="11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5</a:t>
            </a:fld>
            <a:endParaRPr lang="en-GB" sz="9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556792"/>
            <a:ext cx="2323393" cy="34884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2200" y="6201308"/>
            <a:ext cx="2520280" cy="504055"/>
          </a:xfrm>
          <a:prstGeom prst="rect">
            <a:avLst/>
          </a:prstGeom>
          <a:solidFill>
            <a:schemeClr val="bg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rgbClr val="FE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Hadef</a:t>
            </a:r>
            <a:r>
              <a:rPr lang="en-US" sz="900" dirty="0">
                <a:solidFill>
                  <a:srgbClr val="FE86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Partners – June 2022</a:t>
            </a:r>
          </a:p>
        </p:txBody>
      </p:sp>
    </p:spTree>
    <p:extLst>
      <p:ext uri="{BB962C8B-B14F-4D97-AF65-F5344CB8AC3E}">
        <p14:creationId xmlns:p14="http://schemas.microsoft.com/office/powerpoint/2010/main" val="345153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38646" y="446970"/>
            <a:ext cx="846670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 </a:t>
            </a:r>
            <a:r>
              <a:rPr lang="en-US" sz="2000" b="1" dirty="0">
                <a:solidFill>
                  <a:srgbClr val="E88422"/>
                </a:solidFill>
              </a:rPr>
              <a:t>Construction Insurance</a:t>
            </a:r>
          </a:p>
          <a:p>
            <a:pPr lvl="0">
              <a:spcBef>
                <a:spcPct val="0"/>
              </a:spcBef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8"/>
          <p:cNvSpPr txBox="1"/>
          <p:nvPr/>
        </p:nvSpPr>
        <p:spPr>
          <a:xfrm>
            <a:off x="222242" y="1250146"/>
            <a:ext cx="5357870" cy="4123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US" dirty="0"/>
              <a:t>.</a:t>
            </a:r>
          </a:p>
          <a:p>
            <a:pPr marL="346075" lvl="0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/>
              <a:t>What are the main issues to identify?</a:t>
            </a:r>
          </a:p>
          <a:p>
            <a:pPr marL="346075" lvl="0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Coverage Limits.</a:t>
            </a:r>
          </a:p>
          <a:p>
            <a:pPr marL="346075" lvl="0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Allocation </a:t>
            </a:r>
            <a:r>
              <a:rPr lang="en-US" dirty="0"/>
              <a:t>of </a:t>
            </a:r>
            <a:r>
              <a:rPr lang="en-US" dirty="0" smtClean="0"/>
              <a:t>risks. Exclusions/Extensions.</a:t>
            </a:r>
          </a:p>
          <a:p>
            <a:pPr marL="346075" lvl="0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Premium payments, Claims history.</a:t>
            </a:r>
            <a:endParaRPr lang="en-US" dirty="0"/>
          </a:p>
          <a:p>
            <a:pPr marL="346075" lvl="0" indent="-346075" algn="l">
              <a:spcAft>
                <a:spcPts val="12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/>
              <a:t>How to ensure your client is covered by the insurance and becomes the loss payee</a:t>
            </a:r>
            <a:r>
              <a:rPr lang="en-US" kern="0" dirty="0"/>
              <a:t>? </a:t>
            </a:r>
          </a:p>
          <a:p>
            <a:pPr algn="l">
              <a:spcAft>
                <a:spcPts val="1200"/>
              </a:spcAft>
              <a:buClr>
                <a:srgbClr val="FE860E"/>
              </a:buClr>
            </a:pPr>
            <a:endParaRPr lang="en-US" kern="0" dirty="0"/>
          </a:p>
          <a:p>
            <a:endParaRPr lang="en-US" kern="0" dirty="0"/>
          </a:p>
          <a:p>
            <a:pPr marL="1371600" lvl="1">
              <a:buClr>
                <a:srgbClr val="F97D01"/>
              </a:buClr>
            </a:pPr>
            <a:endParaRPr lang="en-US" sz="1400" kern="0" dirty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1265238" lvl="2" indent="-465138" algn="r"/>
            <a:r>
              <a:rPr lang="en-US" sz="1400" b="1" kern="0" dirty="0">
                <a:solidFill>
                  <a:schemeClr val="tx1"/>
                </a:solidFill>
              </a:rPr>
              <a:t> </a:t>
            </a:r>
          </a:p>
          <a:p>
            <a:pPr marL="1265238" lvl="2" indent="-465138" algn="r"/>
            <a:endParaRPr lang="en-US" sz="1400" b="1" kern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6</a:t>
            </a:fld>
            <a:endParaRPr lang="en-GB" sz="9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87539" y="3501008"/>
            <a:ext cx="2592289" cy="21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63" y="1456414"/>
            <a:ext cx="2630765" cy="15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2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38646" y="446970"/>
            <a:ext cx="846670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 </a:t>
            </a:r>
            <a:r>
              <a:rPr lang="en-US" sz="2000" b="1" dirty="0">
                <a:solidFill>
                  <a:srgbClr val="E88422"/>
                </a:solidFill>
              </a:rPr>
              <a:t>Defects liability and Warranties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8"/>
          <p:cNvSpPr txBox="1"/>
          <p:nvPr/>
        </p:nvSpPr>
        <p:spPr>
          <a:xfrm>
            <a:off x="357737" y="1109963"/>
            <a:ext cx="5366391" cy="47673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Times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514350" lvl="0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/>
              <a:t>Statutory Protections versus Contractual</a:t>
            </a:r>
          </a:p>
          <a:p>
            <a:pPr marL="514350" lvl="0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dirty="0"/>
              <a:t>Workmanship </a:t>
            </a:r>
            <a:r>
              <a:rPr lang="en-US" dirty="0" smtClean="0"/>
              <a:t>vs </a:t>
            </a:r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– Are they treated differently?</a:t>
            </a:r>
          </a:p>
          <a:p>
            <a:pPr marL="514350" lvl="1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Consultant, Contractor, and Key Sub-Contractors? Collateral Warranties?</a:t>
            </a:r>
          </a:p>
          <a:p>
            <a:pPr marL="514350" lvl="1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+mn-cs"/>
              </a:rPr>
              <a:t>Records and importance relating to contra charges/abatements.</a:t>
            </a:r>
          </a:p>
          <a:p>
            <a:pPr marL="514350" lvl="1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+mn-cs"/>
              </a:rPr>
              <a:t>In the event of termination – replacement contractor (delay and quantum issues).</a:t>
            </a:r>
          </a:p>
          <a:p>
            <a:pPr marL="514350" lvl="1" indent="-514350" algn="l">
              <a:spcAft>
                <a:spcPts val="6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+mn-cs"/>
              </a:rPr>
              <a:t>Recovery of cost – rectification/cost to complete.</a:t>
            </a:r>
            <a:r>
              <a:rPr lang="en-US" dirty="0"/>
              <a:t> </a:t>
            </a:r>
            <a:endParaRPr lang="en-US" sz="1400" kern="0" dirty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>
              <a:solidFill>
                <a:schemeClr val="tx1"/>
              </a:solidFill>
            </a:endParaRPr>
          </a:p>
          <a:p>
            <a:pPr marL="404813" indent="-404813">
              <a:buClr>
                <a:srgbClr val="F97D01"/>
              </a:buClr>
            </a:pPr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404813" indent="-404813"/>
            <a:endParaRPr lang="en-GB" sz="1400" kern="0" dirty="0">
              <a:solidFill>
                <a:schemeClr val="tx1"/>
              </a:solidFill>
            </a:endParaRPr>
          </a:p>
          <a:p>
            <a:pPr marL="1265238" lvl="2" indent="-465138" algn="r"/>
            <a:r>
              <a:rPr lang="en-US" sz="1400" b="1" kern="0" dirty="0">
                <a:solidFill>
                  <a:schemeClr val="tx1"/>
                </a:solidFill>
              </a:rPr>
              <a:t> </a:t>
            </a:r>
          </a:p>
          <a:p>
            <a:pPr marL="1265238" lvl="2" indent="-465138" algn="r"/>
            <a:endParaRPr lang="en-US" sz="1400" b="1" kern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7</a:t>
            </a:fld>
            <a:endParaRPr lang="en-GB" sz="900"/>
          </a:p>
        </p:txBody>
      </p:sp>
      <p:pic>
        <p:nvPicPr>
          <p:cNvPr id="7" name="Picture 10" descr="Australian Contract Law | Julie Clar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18758" y="1268760"/>
            <a:ext cx="3225242" cy="143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645024"/>
            <a:ext cx="264589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1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/>
          <p:nvPr/>
        </p:nvSpPr>
        <p:spPr>
          <a:xfrm>
            <a:off x="391264" y="476672"/>
            <a:ext cx="83820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rgbClr val="E88422"/>
                </a:solidFill>
              </a:rPr>
              <a:t>Don’t Forget About the Consultants Contracts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8842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476" y="1340768"/>
            <a:ext cx="506062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898989"/>
                </a:solidFill>
                <a:ea typeface="+mn-ea"/>
              </a:rPr>
              <a:t>Design Contracts </a:t>
            </a:r>
          </a:p>
          <a:p>
            <a:pPr marL="514350" indent="-514350" eaLnBrk="0" hangingPunct="0">
              <a:spcBef>
                <a:spcPct val="20000"/>
              </a:spcBef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898989"/>
                </a:solidFill>
                <a:ea typeface="+mn-ea"/>
              </a:rPr>
              <a:t>Supervision Contracts</a:t>
            </a:r>
          </a:p>
          <a:p>
            <a:pPr marL="514350" indent="-514350" eaLnBrk="0" hangingPunct="0">
              <a:spcBef>
                <a:spcPct val="20000"/>
              </a:spcBef>
              <a:spcAft>
                <a:spcPts val="1800"/>
              </a:spcAft>
              <a:buClr>
                <a:srgbClr val="FE860E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898989"/>
                </a:solidFill>
                <a:ea typeface="+mn-ea"/>
              </a:rPr>
              <a:t>What are the big ticket items to look out for?</a:t>
            </a:r>
          </a:p>
        </p:txBody>
      </p:sp>
      <p:sp>
        <p:nvSpPr>
          <p:cNvPr id="10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8</a:t>
            </a:fld>
            <a:endParaRPr lang="en-GB" sz="900"/>
          </a:p>
        </p:txBody>
      </p:sp>
      <p:pic>
        <p:nvPicPr>
          <p:cNvPr id="2050" name="Picture 2" descr="Illinois Supreme Court Affirms School District Must Pay for Emergency  Construction | Barnes &amp; Thorn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64" y="1484784"/>
            <a:ext cx="2960976" cy="19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38858" y="535941"/>
            <a:ext cx="8682732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rgbClr val="E88422"/>
                </a:solidFill>
              </a:rPr>
              <a:t>Questions</a:t>
            </a:r>
            <a:r>
              <a:rPr lang="en-US" sz="2000" b="1" cap="all" dirty="0">
                <a:solidFill>
                  <a:srgbClr val="E88422"/>
                </a:solidFill>
              </a:rPr>
              <a:t>?</a:t>
            </a:r>
            <a:endParaRPr lang="en-GB" sz="2000" b="1" cap="all" dirty="0">
              <a:solidFill>
                <a:srgbClr val="E88422"/>
              </a:solidFill>
            </a:endParaRPr>
          </a:p>
        </p:txBody>
      </p:sp>
      <p:pic>
        <p:nvPicPr>
          <p:cNvPr id="2050" name="Picture 2" descr="Interview Questions and Answers – Phone Int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39752" y="1504079"/>
            <a:ext cx="3960440" cy="30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8278" y="6186747"/>
            <a:ext cx="2405374" cy="671253"/>
          </a:xfrm>
          <a:prstGeom prst="rect">
            <a:avLst/>
          </a:prstGeom>
          <a:solidFill>
            <a:schemeClr val="bg1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FE9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Hadef</a:t>
            </a:r>
            <a:r>
              <a:rPr lang="en-US" sz="1200" dirty="0">
                <a:solidFill>
                  <a:srgbClr val="FE9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Partners – June 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9912" y="5594325"/>
            <a:ext cx="2304256" cy="5924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b="1" dirty="0">
                <a:solidFill>
                  <a:srgbClr val="E88422"/>
                </a:solidFill>
              </a:rPr>
              <a:t>THANK YOU!</a:t>
            </a:r>
          </a:p>
        </p:txBody>
      </p:sp>
      <p:sp>
        <p:nvSpPr>
          <p:cNvPr id="6" name="Slide Number Placeholder 2"/>
          <p:cNvSpPr txBox="1"/>
          <p:nvPr/>
        </p:nvSpPr>
        <p:spPr>
          <a:xfrm>
            <a:off x="3515464" y="6453336"/>
            <a:ext cx="2133600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/>
            <a:fld id="{BF09DA43-D1D1-453F-8A63-B2F81B54EF6D}" type="slidenum">
              <a:rPr lang="en-GB" sz="900" smtClean="0"/>
              <a:t>9</a:t>
            </a:fld>
            <a:endParaRPr lang="en-GB" sz="90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1975" y="302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15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def tit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332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Arial Bold</vt:lpstr>
      <vt:lpstr>Courier New</vt:lpstr>
      <vt:lpstr>Open Sans</vt:lpstr>
      <vt:lpstr>Segoe UI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Lunjevich</dc:creator>
  <cp:lastModifiedBy>Michael Lunjevich</cp:lastModifiedBy>
  <cp:revision>42</cp:revision>
  <cp:lastPrinted>2020-05-22T16:36:02Z</cp:lastPrinted>
  <dcterms:created xsi:type="dcterms:W3CDTF">2020-05-22T16:36:02Z</dcterms:created>
  <dcterms:modified xsi:type="dcterms:W3CDTF">2022-06-14T22:25:28Z</dcterms:modified>
</cp:coreProperties>
</file>