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Relationships xmlns="http://schemas.openxmlformats.org/package/2006/relationships"><Relationship Type="http://schemas.openxmlformats.org/officeDocument/2006/relationships/officeDocument" Target="ppt/presentation.xml" Id="rId1" /><Relationship Type="http://schemas.openxmlformats.org/package/2006/relationships/metadata/core-properties" Target="docProps/core.xml" Id="rId3"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firstSlideNum="0" showSpecialPlsOnTitleSld="0" saveSubsetFonts="1">
  <p:sldMasterIdLst>
    <p:sldMasterId id="2147483814" r:id="rId1"/>
  </p:sldMasterIdLst>
  <p:notesMasterIdLst>
    <p:notesMasterId r:id="rId27"/>
  </p:notesMasterIdLst>
  <p:handoutMasterIdLst>
    <p:handoutMasterId r:id="rId28"/>
  </p:handoutMasterIdLst>
  <p:sldIdLst>
    <p:sldId id="375" r:id="rId2"/>
    <p:sldId id="393" r:id="rId3"/>
    <p:sldId id="397" r:id="rId4"/>
    <p:sldId id="398" r:id="rId5"/>
    <p:sldId id="396" r:id="rId6"/>
    <p:sldId id="399" r:id="rId7"/>
    <p:sldId id="400" r:id="rId8"/>
    <p:sldId id="401" r:id="rId9"/>
    <p:sldId id="390" r:id="rId10"/>
    <p:sldId id="379" r:id="rId11"/>
    <p:sldId id="380" r:id="rId12"/>
    <p:sldId id="381" r:id="rId13"/>
    <p:sldId id="382" r:id="rId14"/>
    <p:sldId id="383" r:id="rId15"/>
    <p:sldId id="384" r:id="rId16"/>
    <p:sldId id="385" r:id="rId17"/>
    <p:sldId id="391" r:id="rId18"/>
    <p:sldId id="386" r:id="rId19"/>
    <p:sldId id="387" r:id="rId20"/>
    <p:sldId id="392" r:id="rId21"/>
    <p:sldId id="388" r:id="rId22"/>
    <p:sldId id="389" r:id="rId23"/>
    <p:sldId id="402" r:id="rId24"/>
    <p:sldId id="403" r:id="rId25"/>
    <p:sldId id="404" r:id="rId26"/>
  </p:sldIdLst>
  <p:sldSz cx="10693400" cy="7561263"/>
  <p:notesSz cx="6794500" cy="99314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30">
          <p15:clr>
            <a:srgbClr val="A4A3A4"/>
          </p15:clr>
        </p15:guide>
        <p15:guide id="2" orient="horz" pos="4377">
          <p15:clr>
            <a:srgbClr val="A4A3A4"/>
          </p15:clr>
        </p15:guide>
        <p15:guide id="3" orient="horz" pos="414">
          <p15:clr>
            <a:srgbClr val="A4A3A4"/>
          </p15:clr>
        </p15:guide>
        <p15:guide id="4" pos="341">
          <p15:clr>
            <a:srgbClr val="A4A3A4"/>
          </p15:clr>
        </p15:guide>
        <p15:guide id="5" pos="6395">
          <p15:clr>
            <a:srgbClr val="A4A3A4"/>
          </p15:clr>
        </p15:guide>
        <p15:guide id="6" pos="3300">
          <p15:clr>
            <a:srgbClr val="A4A3A4"/>
          </p15:clr>
        </p15:guide>
        <p15:guide id="7" pos="3436">
          <p15:clr>
            <a:srgbClr val="A4A3A4"/>
          </p15:clr>
        </p15:guide>
        <p15:guide id="8" orient="horz" pos="13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28" autoAdjust="0"/>
  </p:normalViewPr>
  <p:slideViewPr>
    <p:cSldViewPr snapToGrid="0">
      <p:cViewPr varScale="1">
        <p:scale>
          <a:sx n="97" d="100"/>
          <a:sy n="97" d="100"/>
        </p:scale>
        <p:origin x="1452" y="90"/>
      </p:cViewPr>
      <p:guideLst>
        <p:guide orient="horz" pos="930"/>
        <p:guide orient="horz" pos="4377"/>
        <p:guide orient="horz" pos="414"/>
        <p:guide pos="341"/>
        <p:guide pos="6395"/>
        <p:guide pos="3300"/>
        <p:guide pos="3436"/>
        <p:guide orient="horz" pos="1326"/>
      </p:guideLst>
    </p:cSldViewPr>
  </p:slideViewPr>
  <p:notesTextViewPr>
    <p:cViewPr>
      <p:scale>
        <a:sx n="1" d="1"/>
        <a:sy n="1" d="1"/>
      </p:scale>
      <p:origin x="0" y="0"/>
    </p:cViewPr>
  </p:notesTextViewPr>
  <p:sorterViewPr>
    <p:cViewPr varScale="1">
      <p:scale>
        <a:sx n="100" d="100"/>
        <a:sy n="100" d="100"/>
      </p:scale>
      <p:origin x="0" y="-1590"/>
    </p:cViewPr>
  </p:sorterViewPr>
  <p:gridSpacing cx="36004" cy="36004"/>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notesMaster" Target="notesMasters/notesMaster1.xml" /><Relationship Id="rId28" Type="http://schemas.openxmlformats.org/officeDocument/2006/relationships/handoutMaster" Target="handoutMasters/handoutMaster1.xml" /><Relationship Id="rId29" Type="http://schemas.openxmlformats.org/officeDocument/2006/relationships/presProps" Target="presProps.xml" /><Relationship Id="rId3" Type="http://schemas.openxmlformats.org/officeDocument/2006/relationships/slide" Target="slides/slide2.xml" /><Relationship Id="rId30" Type="http://schemas.openxmlformats.org/officeDocument/2006/relationships/viewProps" Target="viewProps.xml" /><Relationship Id="rId31" Type="http://schemas.openxmlformats.org/officeDocument/2006/relationships/theme" Target="theme/theme2.xml" /><Relationship Id="rId32"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sp="http://schemas.microsoft.com/office/drawing/2008/diagram" xmlns:dgm="http://schemas.openxmlformats.org/drawingml/2006/diagram" xmlns:a="http://schemas.openxmlformats.org/drawingml/2006/main">
  <dgm:ptLst>
    <dgm:pt modelId="{F8687BE6-DEB5-4345-9FD8-42420AC00F6F}"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a:p>
      </dgm:t>
    </dgm:pt>
    <dgm:pt modelId="{D58FFA04-1565-4EBE-B3ED-BA3A053E1A3C}" type="parTrans" cxnId="{BBE615DF-0B77-496A-B0A4-01C272490EBA}">
      <dgm:prSet/>
      <dgm:spPr/>
      <dgm:t>
        <a:bodyPr/>
        <a:lstStyle/>
        <a:p>
          <a:endParaRPr lang="en-US"/>
        </a:p>
      </dgm:t>
    </dgm:pt>
    <dgm:pt modelId="{E27E1A46-8249-4F30-B455-E29A2FEEC18A}">
      <dgm:prSet phldrT="[Text]"/>
      <dgm:spPr/>
      <dgm:t>
        <a:bodyPr/>
        <a:lstStyle/>
        <a:p>
          <a:r>
            <a:rPr lang="en-US" dirty="1" smtClean="0"/>
            <a:t>Is the entity in scope?</a:t>
          </a:r>
          <a:endParaRPr lang="en-US"/>
        </a:p>
      </dgm:t>
    </dgm:pt>
    <dgm:pt modelId="{371B13FC-6457-43E5-91B5-17280C824AAD}" type="sibTrans" cxnId="{BBE615DF-0B77-496A-B0A4-01C272490EBA}">
      <dgm:prSet/>
      <dgm:spPr/>
      <dgm:t>
        <a:bodyPr/>
        <a:lstStyle/>
        <a:p>
          <a:endParaRPr lang="en-US"/>
        </a:p>
      </dgm:t>
    </dgm:pt>
    <dgm:pt modelId="{DBA9B44A-2F6C-457F-A164-F40BF3B94409}" type="parTrans" cxnId="{91527C93-3DEB-423F-ADAE-0B0A048C3D3F}">
      <dgm:prSet/>
      <dgm:spPr/>
      <dgm:t>
        <a:bodyPr/>
        <a:lstStyle/>
        <a:p>
          <a:endParaRPr lang="en-US"/>
        </a:p>
      </dgm:t>
    </dgm:pt>
    <dgm:pt modelId="{DB4173CD-CF6C-4D77-ADB4-CA23F4F7BE42}">
      <dgm:prSet phldrT="[Text]"/>
      <dgm:spPr>
        <a:solidFill>
          <a:schemeClr val="accent4">
            <a:lumMod val="75000"/>
          </a:schemeClr>
        </a:solidFill>
      </dgm:spPr>
      <dgm:t>
        <a:bodyPr/>
        <a:lstStyle/>
        <a:p>
          <a:r>
            <a:rPr lang="en-US" dirty="1" smtClean="0"/>
            <a:t>Self-assessment </a:t>
          </a:r>
          <a:endParaRPr lang="en-US"/>
        </a:p>
      </dgm:t>
    </dgm:pt>
    <dgm:pt modelId="{3AF6BC2C-E7F2-4236-A98B-73CE796BCF1F}" type="sibTrans" cxnId="{91527C93-3DEB-423F-ADAE-0B0A048C3D3F}">
      <dgm:prSet/>
      <dgm:spPr/>
      <dgm:t>
        <a:bodyPr/>
        <a:lstStyle/>
        <a:p>
          <a:endParaRPr lang="en-US"/>
        </a:p>
      </dgm:t>
    </dgm:pt>
    <dgm:pt modelId="{0EA62A9B-C1CD-42F1-9E85-056FA721BB8C}" type="parTrans" cxnId="{3D331326-E26D-47A4-98D0-B866B807F3C5}">
      <dgm:prSet/>
      <dgm:spPr/>
      <dgm:t>
        <a:bodyPr/>
        <a:lstStyle/>
        <a:p>
          <a:endParaRPr lang="en-US"/>
        </a:p>
      </dgm:t>
    </dgm:pt>
    <dgm:pt modelId="{D8F0D2C4-321B-49B9-9158-E74FF35119D0}">
      <dgm:prSet phldrT="[Text]"/>
      <dgm:spPr/>
      <dgm:t>
        <a:bodyPr/>
        <a:lstStyle/>
        <a:p>
          <a:r>
            <a:rPr lang="en-US" dirty="1" smtClean="0"/>
            <a:t>Does the entity cross all gateways?</a:t>
          </a:r>
          <a:endParaRPr lang="en-US"/>
        </a:p>
      </dgm:t>
    </dgm:pt>
    <dgm:pt modelId="{A6A4B283-FEF7-4404-B89A-495FA77B6821}" type="sibTrans" cxnId="{3D331326-E26D-47A4-98D0-B866B807F3C5}">
      <dgm:prSet/>
      <dgm:spPr/>
      <dgm:t>
        <a:bodyPr/>
        <a:lstStyle/>
        <a:p>
          <a:endParaRPr lang="en-US"/>
        </a:p>
      </dgm:t>
    </dgm:pt>
    <dgm:pt modelId="{3F228463-5CC9-4870-984C-9C8297C86C5C}" type="parTrans" cxnId="{4ABE40FF-0A19-497D-B4C5-D94480AA39EE}">
      <dgm:prSet/>
      <dgm:spPr/>
      <dgm:t>
        <a:bodyPr/>
        <a:lstStyle/>
        <a:p>
          <a:endParaRPr lang="en-US"/>
        </a:p>
      </dgm:t>
    </dgm:pt>
    <dgm:pt modelId="{655F4D18-CE02-433E-A12D-B77856478E74}">
      <dgm:prSet/>
      <dgm:spPr>
        <a:solidFill>
          <a:schemeClr val="accent4">
            <a:lumMod val="75000"/>
          </a:schemeClr>
        </a:solidFill>
      </dgm:spPr>
      <dgm:t>
        <a:bodyPr/>
        <a:lstStyle/>
        <a:p>
          <a:r>
            <a:rPr lang="en-US" dirty="1" smtClean="0"/>
            <a:t>Reporting</a:t>
          </a:r>
          <a:endParaRPr lang="en-US"/>
        </a:p>
      </dgm:t>
    </dgm:pt>
    <dgm:pt modelId="{433AC9B5-E573-4C9C-AE79-FDE63AD45A51}" type="sibTrans" cxnId="{4ABE40FF-0A19-497D-B4C5-D94480AA39EE}">
      <dgm:prSet/>
      <dgm:spPr/>
      <dgm:t>
        <a:bodyPr/>
        <a:lstStyle/>
        <a:p>
          <a:endParaRPr lang="en-US"/>
        </a:p>
      </dgm:t>
    </dgm:pt>
    <dgm:pt modelId="{4DF88985-1E34-4646-90ED-CAD6EA75E819}" type="parTrans" cxnId="{38155976-80A1-4D55-9267-48E11F723E49}">
      <dgm:prSet/>
      <dgm:spPr/>
      <dgm:t>
        <a:bodyPr/>
        <a:lstStyle/>
        <a:p>
          <a:endParaRPr lang="en-US"/>
        </a:p>
      </dgm:t>
    </dgm:pt>
    <dgm:pt modelId="{AECA9C82-86B1-4DD0-99FC-1CD29246AB8A}">
      <dgm:prSet/>
      <dgm:spPr/>
      <dgm:t>
        <a:bodyPr/>
        <a:lstStyle/>
        <a:p>
          <a:r>
            <a:rPr lang="en-US" dirty="1" smtClean="0"/>
            <a:t>Does the entity fail to meet all substance indicators and does not access rebuttal ?</a:t>
          </a:r>
          <a:endParaRPr lang="en-US"/>
        </a:p>
      </dgm:t>
    </dgm:pt>
    <dgm:pt modelId="{3316E648-5C59-4A64-A7AE-B3D709D9182B}" type="sibTrans" cxnId="{38155976-80A1-4D55-9267-48E11F723E49}">
      <dgm:prSet/>
      <dgm:spPr/>
      <dgm:t>
        <a:bodyPr/>
        <a:lstStyle/>
        <a:p>
          <a:endParaRPr lang="en-US"/>
        </a:p>
      </dgm:t>
    </dgm:pt>
    <dgm:pt modelId="{26101093-D9A0-4335-9AA9-270F76258706}" type="parTrans" cxnId="{5D12507D-35CD-412F-9C87-F52B08A9B7B6}">
      <dgm:prSet/>
      <dgm:spPr/>
      <dgm:t>
        <a:bodyPr/>
        <a:lstStyle/>
        <a:p>
          <a:endParaRPr lang="en-US"/>
        </a:p>
      </dgm:t>
    </dgm:pt>
    <dgm:pt modelId="{32E86E90-C4DE-4898-B88A-912B371570D7}">
      <dgm:prSet/>
      <dgm:spPr>
        <a:solidFill>
          <a:schemeClr val="accent4">
            <a:lumMod val="75000"/>
          </a:schemeClr>
        </a:solidFill>
      </dgm:spPr>
      <dgm:t>
        <a:bodyPr/>
        <a:lstStyle/>
        <a:p>
          <a:r>
            <a:rPr lang="en-US" dirty="1" smtClean="0"/>
            <a:t>Tax consequences</a:t>
          </a:r>
          <a:endParaRPr lang="en-US"/>
        </a:p>
      </dgm:t>
    </dgm:pt>
    <dgm:pt modelId="{B5C511A7-ACAB-4FD2-AB89-394DCCBF8CF1}" type="sibTrans" cxnId="{5D12507D-35CD-412F-9C87-F52B08A9B7B6}">
      <dgm:prSet/>
      <dgm:spPr/>
      <dgm:t>
        <a:bodyPr/>
        <a:lstStyle/>
        <a:p>
          <a:endParaRPr lang="en-US"/>
        </a:p>
      </dgm:t>
    </dgm:pt>
    <dgm:pt modelId="{6B60E33D-5926-4DEC-A053-AA252F1B1FFA}" type="pres">
      <dgm:prSet presAssocID="{F8687BE6-DEB5-4345-9FD8-42420AC00F6F}" presName="Name0" presStyleCnt="0">
        <dgm:presLayoutVars>
          <dgm:dir/>
          <dgm:resizeHandles val="exact"/>
        </dgm:presLayoutVars>
      </dgm:prSet>
      <dgm:spPr/>
      <dgm:t>
        <a:bodyPr/>
        <a:lstStyle/>
        <a:p>
          <a:endParaRPr/>
        </a:p>
      </dgm:t>
    </dgm:pt>
    <dgm:pt modelId="{C00200E3-EB72-4477-9DB5-B0F5523CF9BE}" type="pres">
      <dgm:prSet presAssocID="{E27E1A46-8249-4F30-B455-E29A2FEEC18A}" presName="node" presStyleLbl="node1" presStyleIdx="0" presStyleCnt="6">
        <dgm:presLayoutVars>
          <dgm:bulletEnabled val="1"/>
        </dgm:presLayoutVars>
      </dgm:prSet>
      <dgm:spPr/>
      <dgm:t>
        <a:bodyPr/>
        <a:lstStyle/>
        <a:p>
          <a:endParaRPr lang="en-US"/>
        </a:p>
      </dgm:t>
    </dgm:pt>
    <dgm:pt modelId="{C61D934D-B7E2-49DA-9B10-B83845F045D6}" type="pres">
      <dgm:prSet presAssocID="{371B13FC-6457-43E5-91B5-17280C824AAD}" presName="sibTrans" presStyleLbl="sibTrans2D1" presStyleIdx="0" presStyleCnt="5"/>
      <dgm:spPr/>
      <dgm:t>
        <a:bodyPr/>
        <a:lstStyle/>
        <a:p>
          <a:endParaRPr lang="en-US"/>
        </a:p>
      </dgm:t>
    </dgm:pt>
    <dgm:pt modelId="{161A54B0-A330-4816-BC15-80E900EEF050}" type="pres">
      <dgm:prSet presAssocID="{371B13FC-6457-43E5-91B5-17280C824AAD}" presName="connectorText" presStyleLbl="sibTrans2D1" presStyleIdx="0" presStyleCnt="5"/>
      <dgm:spPr/>
      <dgm:t>
        <a:bodyPr/>
        <a:lstStyle/>
        <a:p>
          <a:endParaRPr lang="en-US"/>
        </a:p>
      </dgm:t>
    </dgm:pt>
    <dgm:pt modelId="{F14D9A11-C61B-4D92-9411-AAFA963891B5}" type="pres">
      <dgm:prSet presAssocID="{DB4173CD-CF6C-4D77-ADB4-CA23F4F7BE42}" presName="node" presStyleLbl="node1" presStyleIdx="1" presStyleCnt="6">
        <dgm:presLayoutVars>
          <dgm:bulletEnabled val="1"/>
        </dgm:presLayoutVars>
      </dgm:prSet>
      <dgm:spPr/>
      <dgm:t>
        <a:bodyPr/>
        <a:lstStyle/>
        <a:p>
          <a:endParaRPr lang="en-US"/>
        </a:p>
      </dgm:t>
    </dgm:pt>
    <dgm:pt modelId="{E5B4E54C-84B4-4FC6-8379-A46853E28747}" type="pres">
      <dgm:prSet presAssocID="{3AF6BC2C-E7F2-4236-A98B-73CE796BCF1F}" presName="sibTrans" presStyleLbl="sibTrans2D1" presStyleIdx="1" presStyleCnt="5"/>
      <dgm:spPr/>
      <dgm:t>
        <a:bodyPr/>
        <a:lstStyle/>
        <a:p>
          <a:endParaRPr lang="en-US"/>
        </a:p>
      </dgm:t>
    </dgm:pt>
    <dgm:pt modelId="{28D87459-272C-45BB-BB0B-97E045F78260}" type="pres">
      <dgm:prSet presAssocID="{3AF6BC2C-E7F2-4236-A98B-73CE796BCF1F}" presName="connectorText" presStyleLbl="sibTrans2D1" presStyleIdx="1" presStyleCnt="5"/>
      <dgm:spPr/>
      <dgm:t>
        <a:bodyPr/>
        <a:lstStyle/>
        <a:p>
          <a:endParaRPr lang="en-US"/>
        </a:p>
      </dgm:t>
    </dgm:pt>
    <dgm:pt modelId="{B1C151E0-F15B-432B-AE85-4BA95CE2543B}" type="pres">
      <dgm:prSet presAssocID="{D8F0D2C4-321B-49B9-9158-E74FF35119D0}" presName="node" presStyleLbl="node1" presStyleIdx="2" presStyleCnt="6">
        <dgm:presLayoutVars>
          <dgm:bulletEnabled val="1"/>
        </dgm:presLayoutVars>
      </dgm:prSet>
      <dgm:spPr/>
      <dgm:t>
        <a:bodyPr/>
        <a:lstStyle/>
        <a:p>
          <a:endParaRPr lang="en-US"/>
        </a:p>
      </dgm:t>
    </dgm:pt>
    <dgm:pt modelId="{967C3A2F-B0F7-42FC-B943-60EFA12138D6}" type="pres">
      <dgm:prSet presAssocID="{A6A4B283-FEF7-4404-B89A-495FA77B6821}" presName="sibTrans" presStyleLbl="sibTrans2D1" presStyleIdx="2" presStyleCnt="5"/>
      <dgm:spPr/>
      <dgm:t>
        <a:bodyPr/>
        <a:lstStyle/>
        <a:p>
          <a:endParaRPr lang="en-US"/>
        </a:p>
      </dgm:t>
    </dgm:pt>
    <dgm:pt modelId="{C4ABA8D1-9C12-44C2-BDED-AD74F24B1E16}" type="pres">
      <dgm:prSet presAssocID="{A6A4B283-FEF7-4404-B89A-495FA77B6821}" presName="connectorText" presStyleLbl="sibTrans2D1" presStyleIdx="2" presStyleCnt="5"/>
      <dgm:spPr/>
      <dgm:t>
        <a:bodyPr/>
        <a:lstStyle/>
        <a:p>
          <a:endParaRPr lang="en-US"/>
        </a:p>
      </dgm:t>
    </dgm:pt>
    <dgm:pt modelId="{2C650548-C049-4C6A-BC30-9E73DFEE02DA}" type="pres">
      <dgm:prSet presAssocID="{655F4D18-CE02-433E-A12D-B77856478E74}" presName="node" presStyleLbl="node1" presStyleIdx="3" presStyleCnt="6">
        <dgm:presLayoutVars>
          <dgm:bulletEnabled val="1"/>
        </dgm:presLayoutVars>
      </dgm:prSet>
      <dgm:spPr/>
      <dgm:t>
        <a:bodyPr/>
        <a:lstStyle/>
        <a:p>
          <a:endParaRPr lang="en-US"/>
        </a:p>
      </dgm:t>
    </dgm:pt>
    <dgm:pt modelId="{59AB2DCC-DAEA-4EB2-95EE-3DE0F8FC1641}" type="pres">
      <dgm:prSet presAssocID="{433AC9B5-E573-4C9C-AE79-FDE63AD45A51}" presName="sibTrans" presStyleLbl="sibTrans2D1" presStyleIdx="3" presStyleCnt="5"/>
      <dgm:spPr/>
      <dgm:t>
        <a:bodyPr/>
        <a:lstStyle/>
        <a:p>
          <a:endParaRPr lang="en-US"/>
        </a:p>
      </dgm:t>
    </dgm:pt>
    <dgm:pt modelId="{23C29E28-B1D8-410C-9030-60EE303E1EFC}" type="pres">
      <dgm:prSet presAssocID="{433AC9B5-E573-4C9C-AE79-FDE63AD45A51}" presName="connectorText" presStyleLbl="sibTrans2D1" presStyleIdx="3" presStyleCnt="5"/>
      <dgm:spPr/>
      <dgm:t>
        <a:bodyPr/>
        <a:lstStyle/>
        <a:p>
          <a:endParaRPr lang="en-US"/>
        </a:p>
      </dgm:t>
    </dgm:pt>
    <dgm:pt modelId="{1069BDEF-AB64-4411-9597-14DBD42E5B20}" type="pres">
      <dgm:prSet presAssocID="{AECA9C82-86B1-4DD0-99FC-1CD29246AB8A}" presName="node" presStyleLbl="node1" presStyleIdx="4" presStyleCnt="6">
        <dgm:presLayoutVars>
          <dgm:bulletEnabled val="1"/>
        </dgm:presLayoutVars>
      </dgm:prSet>
      <dgm:spPr/>
      <dgm:t>
        <a:bodyPr/>
        <a:lstStyle/>
        <a:p>
          <a:endParaRPr lang="en-US"/>
        </a:p>
      </dgm:t>
    </dgm:pt>
    <dgm:pt modelId="{5EB4809E-BBDD-418C-9EBF-04033DA8F53D}" type="pres">
      <dgm:prSet presAssocID="{3316E648-5C59-4A64-A7AE-B3D709D9182B}" presName="sibTrans" presStyleLbl="sibTrans2D1" presStyleIdx="4" presStyleCnt="5"/>
      <dgm:spPr/>
      <dgm:t>
        <a:bodyPr/>
        <a:lstStyle/>
        <a:p>
          <a:endParaRPr lang="en-US"/>
        </a:p>
      </dgm:t>
    </dgm:pt>
    <dgm:pt modelId="{395AD83D-2AE2-491C-98A1-8118F4E23370}" type="pres">
      <dgm:prSet presAssocID="{3316E648-5C59-4A64-A7AE-B3D709D9182B}" presName="connectorText" presStyleLbl="sibTrans2D1" presStyleIdx="4" presStyleCnt="5"/>
      <dgm:spPr/>
      <dgm:t>
        <a:bodyPr/>
        <a:lstStyle/>
        <a:p>
          <a:endParaRPr lang="en-US"/>
        </a:p>
      </dgm:t>
    </dgm:pt>
    <dgm:pt modelId="{7B08731D-18D5-46A5-A978-5214B55DD891}" type="pres">
      <dgm:prSet presAssocID="{32E86E90-C4DE-4898-B88A-912B371570D7}" presName="node" presStyleLbl="node1" presStyleIdx="5" presStyleCnt="6" custLinFactNeighborX="1683" custLinFactNeighborY="931">
        <dgm:presLayoutVars>
          <dgm:bulletEnabled val="1"/>
        </dgm:presLayoutVars>
      </dgm:prSet>
      <dgm:spPr/>
      <dgm:t>
        <a:bodyPr/>
        <a:lstStyle/>
        <a:p>
          <a:endParaRPr lang="en-US"/>
        </a:p>
      </dgm:t>
    </dgm:pt>
  </dgm:ptLst>
  <dgm:cxnLst>
    <dgm:cxn modelId="{BBE615DF-0B77-496A-B0A4-01C272490EBA}" srcId="{F8687BE6-DEB5-4345-9FD8-42420AC00F6F}" destId="{E27E1A46-8249-4F30-B455-E29A2FEEC18A}" srcOrd="0" destOrd="0" parTransId="{D58FFA04-1565-4EBE-B3ED-BA3A053E1A3C}" sibTransId="{371B13FC-6457-43E5-91B5-17280C824AAD}"/>
    <dgm:cxn modelId="{91527C93-3DEB-423F-ADAE-0B0A048C3D3F}" srcId="{F8687BE6-DEB5-4345-9FD8-42420AC00F6F}" destId="{DB4173CD-CF6C-4D77-ADB4-CA23F4F7BE42}" srcOrd="1" destOrd="0" parTransId="{DBA9B44A-2F6C-457F-A164-F40BF3B94409}" sibTransId="{3AF6BC2C-E7F2-4236-A98B-73CE796BCF1F}"/>
    <dgm:cxn modelId="{3D331326-E26D-47A4-98D0-B866B807F3C5}" srcId="{F8687BE6-DEB5-4345-9FD8-42420AC00F6F}" destId="{D8F0D2C4-321B-49B9-9158-E74FF35119D0}" srcOrd="2" destOrd="0" parTransId="{0EA62A9B-C1CD-42F1-9E85-056FA721BB8C}" sibTransId="{A6A4B283-FEF7-4404-B89A-495FA77B6821}"/>
    <dgm:cxn modelId="{4ABE40FF-0A19-497D-B4C5-D94480AA39EE}" srcId="{F8687BE6-DEB5-4345-9FD8-42420AC00F6F}" destId="{655F4D18-CE02-433E-A12D-B77856478E74}" srcOrd="3" destOrd="0" parTransId="{3F228463-5CC9-4870-984C-9C8297C86C5C}" sibTransId="{433AC9B5-E573-4C9C-AE79-FDE63AD45A51}"/>
    <dgm:cxn modelId="{38155976-80A1-4D55-9267-48E11F723E49}" srcId="{F8687BE6-DEB5-4345-9FD8-42420AC00F6F}" destId="{AECA9C82-86B1-4DD0-99FC-1CD29246AB8A}" srcOrd="4" destOrd="0" parTransId="{4DF88985-1E34-4646-90ED-CAD6EA75E819}" sibTransId="{3316E648-5C59-4A64-A7AE-B3D709D9182B}"/>
    <dgm:cxn modelId="{5D12507D-35CD-412F-9C87-F52B08A9B7B6}" srcId="{F8687BE6-DEB5-4345-9FD8-42420AC00F6F}" destId="{32E86E90-C4DE-4898-B88A-912B371570D7}" srcOrd="5" destOrd="0" parTransId="{26101093-D9A0-4335-9AA9-270F76258706}" sibTransId="{B5C511A7-ACAB-4FD2-AB89-394DCCBF8CF1}"/>
    <dgm:cxn modelId="{040B1B0C-F63C-44E1-81D1-B638CD38A48E}" type="presOf" srcId="{F8687BE6-DEB5-4345-9FD8-42420AC00F6F}" destId="{6B60E33D-5926-4DEC-A053-AA252F1B1FFA}" srcOrd="0" destOrd="0" presId="urn:microsoft.com/office/officeart/2005/8/layout/process1"/>
    <dgm:cxn modelId="{22781945-7C55-4A4E-B6EF-F3822609B5E4}" type="presParOf" srcId="{6B60E33D-5926-4DEC-A053-AA252F1B1FFA}" destId="{C00200E3-EB72-4477-9DB5-B0F5523CF9BE}" srcOrd="0" destOrd="0" presId="urn:microsoft.com/office/officeart/2005/8/layout/process1"/>
    <dgm:cxn modelId="{B752CA74-C7DB-4CB4-A416-18378138C74F}" type="presOf" srcId="{E27E1A46-8249-4F30-B455-E29A2FEEC18A}" destId="{C00200E3-EB72-4477-9DB5-B0F5523CF9BE}" srcOrd="0" destOrd="0" presId="urn:microsoft.com/office/officeart/2005/8/layout/process1"/>
    <dgm:cxn modelId="{25334CF8-3447-4F11-BC44-251C6FAF9408}" type="presParOf" srcId="{6B60E33D-5926-4DEC-A053-AA252F1B1FFA}" destId="{C61D934D-B7E2-49DA-9B10-B83845F045D6}" srcOrd="1" destOrd="0" presId="urn:microsoft.com/office/officeart/2005/8/layout/process1"/>
    <dgm:cxn modelId="{CF99DF75-503E-4C51-8474-8E329B6FC9D0}" type="presOf" srcId="{371B13FC-6457-43E5-91B5-17280C824AAD}" destId="{C61D934D-B7E2-49DA-9B10-B83845F045D6}" srcOrd="0" destOrd="0" presId="urn:microsoft.com/office/officeart/2005/8/layout/process1"/>
    <dgm:cxn modelId="{920F4416-7831-445A-9AA5-4F7ADF0C3C04}" type="presParOf" srcId="{C61D934D-B7E2-49DA-9B10-B83845F045D6}" destId="{161A54B0-A330-4816-BC15-80E900EEF050}" srcOrd="0" destOrd="0" presId="urn:microsoft.com/office/officeart/2005/8/layout/process1"/>
    <dgm:cxn modelId="{5B154BC4-437A-4382-96A8-B4448F0B8E36}" type="presOf" srcId="{371B13FC-6457-43E5-91B5-17280C824AAD}" destId="{161A54B0-A330-4816-BC15-80E900EEF050}" srcOrd="1" destOrd="0" presId="urn:microsoft.com/office/officeart/2005/8/layout/process1"/>
    <dgm:cxn modelId="{71B1137D-29E6-4DAA-924F-F16F8868CC47}" type="presParOf" srcId="{6B60E33D-5926-4DEC-A053-AA252F1B1FFA}" destId="{F14D9A11-C61B-4D92-9411-AAFA963891B5}" srcOrd="2" destOrd="0" presId="urn:microsoft.com/office/officeart/2005/8/layout/process1"/>
    <dgm:cxn modelId="{CE2980AD-B62C-4E21-8A27-A805D7356679}" type="presOf" srcId="{DB4173CD-CF6C-4D77-ADB4-CA23F4F7BE42}" destId="{F14D9A11-C61B-4D92-9411-AAFA963891B5}" srcOrd="0" destOrd="0" presId="urn:microsoft.com/office/officeart/2005/8/layout/process1"/>
    <dgm:cxn modelId="{D2DD6A0B-421C-4DBB-A958-EBD88E7E1189}" type="presParOf" srcId="{6B60E33D-5926-4DEC-A053-AA252F1B1FFA}" destId="{E5B4E54C-84B4-4FC6-8379-A46853E28747}" srcOrd="3" destOrd="0" presId="urn:microsoft.com/office/officeart/2005/8/layout/process1"/>
    <dgm:cxn modelId="{FF0DCEFB-BC52-4B09-9CA5-2E7B0C28B953}" type="presOf" srcId="{3AF6BC2C-E7F2-4236-A98B-73CE796BCF1F}" destId="{E5B4E54C-84B4-4FC6-8379-A46853E28747}" srcOrd="0" destOrd="0" presId="urn:microsoft.com/office/officeart/2005/8/layout/process1"/>
    <dgm:cxn modelId="{3D8E9835-6C8A-4218-8723-40F74DCA64EA}" type="presParOf" srcId="{E5B4E54C-84B4-4FC6-8379-A46853E28747}" destId="{28D87459-272C-45BB-BB0B-97E045F78260}" srcOrd="0" destOrd="0" presId="urn:microsoft.com/office/officeart/2005/8/layout/process1"/>
    <dgm:cxn modelId="{772E2F62-9F4B-42A3-9AB3-5D3961235628}" type="presOf" srcId="{3AF6BC2C-E7F2-4236-A98B-73CE796BCF1F}" destId="{28D87459-272C-45BB-BB0B-97E045F78260}" srcOrd="1" destOrd="0" presId="urn:microsoft.com/office/officeart/2005/8/layout/process1"/>
    <dgm:cxn modelId="{1DE1F24B-7AB9-4090-82AB-4750E0EEFB2D}" type="presParOf" srcId="{6B60E33D-5926-4DEC-A053-AA252F1B1FFA}" destId="{B1C151E0-F15B-432B-AE85-4BA95CE2543B}" srcOrd="4" destOrd="0" presId="urn:microsoft.com/office/officeart/2005/8/layout/process1"/>
    <dgm:cxn modelId="{3E75F21C-4F57-4B1C-819C-0E6E5D950F87}" type="presOf" srcId="{D8F0D2C4-321B-49B9-9158-E74FF35119D0}" destId="{B1C151E0-F15B-432B-AE85-4BA95CE2543B}" srcOrd="0" destOrd="0" presId="urn:microsoft.com/office/officeart/2005/8/layout/process1"/>
    <dgm:cxn modelId="{AEC6640B-4073-42BF-922C-00414352ECED}" type="presParOf" srcId="{6B60E33D-5926-4DEC-A053-AA252F1B1FFA}" destId="{967C3A2F-B0F7-42FC-B943-60EFA12138D6}" srcOrd="5" destOrd="0" presId="urn:microsoft.com/office/officeart/2005/8/layout/process1"/>
    <dgm:cxn modelId="{D6B1B021-5D89-4BC4-B8BF-DF04415856B1}" type="presOf" srcId="{A6A4B283-FEF7-4404-B89A-495FA77B6821}" destId="{967C3A2F-B0F7-42FC-B943-60EFA12138D6}" srcOrd="0" destOrd="0" presId="urn:microsoft.com/office/officeart/2005/8/layout/process1"/>
    <dgm:cxn modelId="{43401EDA-78DE-4DBF-900D-7957611802D9}" type="presParOf" srcId="{967C3A2F-B0F7-42FC-B943-60EFA12138D6}" destId="{C4ABA8D1-9C12-44C2-BDED-AD74F24B1E16}" srcOrd="0" destOrd="0" presId="urn:microsoft.com/office/officeart/2005/8/layout/process1"/>
    <dgm:cxn modelId="{1B7C4379-1A3B-402F-89BA-9D483B188855}" type="presOf" srcId="{A6A4B283-FEF7-4404-B89A-495FA77B6821}" destId="{C4ABA8D1-9C12-44C2-BDED-AD74F24B1E16}" srcOrd="1" destOrd="0" presId="urn:microsoft.com/office/officeart/2005/8/layout/process1"/>
    <dgm:cxn modelId="{D7320534-62A0-457D-87D9-8F3BDCA2D1AC}" type="presParOf" srcId="{6B60E33D-5926-4DEC-A053-AA252F1B1FFA}" destId="{2C650548-C049-4C6A-BC30-9E73DFEE02DA}" srcOrd="6" destOrd="0" presId="urn:microsoft.com/office/officeart/2005/8/layout/process1"/>
    <dgm:cxn modelId="{02CDC3BF-453E-45BE-BF91-910EB53273CF}" type="presOf" srcId="{655F4D18-CE02-433E-A12D-B77856478E74}" destId="{2C650548-C049-4C6A-BC30-9E73DFEE02DA}" srcOrd="0" destOrd="0" presId="urn:microsoft.com/office/officeart/2005/8/layout/process1"/>
    <dgm:cxn modelId="{1B3EAC7B-1922-4C45-AE7F-4C7FE157D368}" type="presParOf" srcId="{6B60E33D-5926-4DEC-A053-AA252F1B1FFA}" destId="{59AB2DCC-DAEA-4EB2-95EE-3DE0F8FC1641}" srcOrd="7" destOrd="0" presId="urn:microsoft.com/office/officeart/2005/8/layout/process1"/>
    <dgm:cxn modelId="{F0D4DD43-B3D7-4438-9F8B-785AC0A71D3D}" type="presOf" srcId="{433AC9B5-E573-4C9C-AE79-FDE63AD45A51}" destId="{59AB2DCC-DAEA-4EB2-95EE-3DE0F8FC1641}" srcOrd="0" destOrd="0" presId="urn:microsoft.com/office/officeart/2005/8/layout/process1"/>
    <dgm:cxn modelId="{A840D21F-C662-4EB2-BDAC-131703FE9784}" type="presParOf" srcId="{59AB2DCC-DAEA-4EB2-95EE-3DE0F8FC1641}" destId="{23C29E28-B1D8-410C-9030-60EE303E1EFC}" srcOrd="0" destOrd="0" presId="urn:microsoft.com/office/officeart/2005/8/layout/process1"/>
    <dgm:cxn modelId="{22E8322B-B8D1-4D07-921D-4FBEEC5BEDF4}" type="presOf" srcId="{433AC9B5-E573-4C9C-AE79-FDE63AD45A51}" destId="{23C29E28-B1D8-410C-9030-60EE303E1EFC}" srcOrd="1" destOrd="0" presId="urn:microsoft.com/office/officeart/2005/8/layout/process1"/>
    <dgm:cxn modelId="{D454AD1C-E314-426D-8420-1C51A30861F7}" type="presParOf" srcId="{6B60E33D-5926-4DEC-A053-AA252F1B1FFA}" destId="{1069BDEF-AB64-4411-9597-14DBD42E5B20}" srcOrd="8" destOrd="0" presId="urn:microsoft.com/office/officeart/2005/8/layout/process1"/>
    <dgm:cxn modelId="{AC1034BC-1FB9-4173-A216-F429DC089EBE}" type="presOf" srcId="{AECA9C82-86B1-4DD0-99FC-1CD29246AB8A}" destId="{1069BDEF-AB64-4411-9597-14DBD42E5B20}" srcOrd="0" destOrd="0" presId="urn:microsoft.com/office/officeart/2005/8/layout/process1"/>
    <dgm:cxn modelId="{0EC65CCD-9A09-4F5D-9218-B1B8D9755A2C}" type="presParOf" srcId="{6B60E33D-5926-4DEC-A053-AA252F1B1FFA}" destId="{5EB4809E-BBDD-418C-9EBF-04033DA8F53D}" srcOrd="9" destOrd="0" presId="urn:microsoft.com/office/officeart/2005/8/layout/process1"/>
    <dgm:cxn modelId="{65544952-A7E7-4D48-8114-7F85B8A13D60}" type="presOf" srcId="{3316E648-5C59-4A64-A7AE-B3D709D9182B}" destId="{5EB4809E-BBDD-418C-9EBF-04033DA8F53D}" srcOrd="0" destOrd="0" presId="urn:microsoft.com/office/officeart/2005/8/layout/process1"/>
    <dgm:cxn modelId="{1EA5CA3C-9A7F-4C17-AF02-E28AF05E3B5F}" type="presParOf" srcId="{5EB4809E-BBDD-418C-9EBF-04033DA8F53D}" destId="{395AD83D-2AE2-491C-98A1-8118F4E23370}" srcOrd="0" destOrd="0" presId="urn:microsoft.com/office/officeart/2005/8/layout/process1"/>
    <dgm:cxn modelId="{D6F43A01-813E-41EB-929B-5E5445A1B02E}" type="presOf" srcId="{3316E648-5C59-4A64-A7AE-B3D709D9182B}" destId="{395AD83D-2AE2-491C-98A1-8118F4E23370}" srcOrd="1" destOrd="0" presId="urn:microsoft.com/office/officeart/2005/8/layout/process1"/>
    <dgm:cxn modelId="{369E6FDA-0B23-422D-9BDC-45436CD4CA10}" type="presParOf" srcId="{6B60E33D-5926-4DEC-A053-AA252F1B1FFA}" destId="{7B08731D-18D5-46A5-A978-5214B55DD891}" srcOrd="10" destOrd="0" presId="urn:microsoft.com/office/officeart/2005/8/layout/process1"/>
    <dgm:cxn modelId="{8112D22F-77E7-4D63-ABD6-5AE750FFD227}" type="presOf" srcId="{32E86E90-C4DE-4898-B88A-912B371570D7}" destId="{7B08731D-18D5-46A5-A978-5214B55DD891}"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200E3-EB72-4477-9DB5-B0F5523CF9BE}">
      <dsp:nvSpPr>
        <dsp:cNvPr id="0" name=""/>
        <dsp:cNvSpPr/>
      </dsp:nvSpPr>
      <dsp:spPr>
        <a:xfrm>
          <a:off x="0" y="1904504"/>
          <a:ext cx="1212754" cy="17530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Is the entity in scope?</a:t>
          </a:r>
          <a:endParaRPr lang="en-US" sz="1400" kern="1200" dirty="0"/>
        </a:p>
      </dsp:txBody>
      <dsp:txXfrm>
        <a:off x="35520" y="1940024"/>
        <a:ext cx="1141714" cy="1682005"/>
      </dsp:txXfrm>
    </dsp:sp>
    <dsp:sp modelId="{C61D934D-B7E2-49DA-9B10-B83845F045D6}">
      <dsp:nvSpPr>
        <dsp:cNvPr id="0" name=""/>
        <dsp:cNvSpPr/>
      </dsp:nvSpPr>
      <dsp:spPr>
        <a:xfrm>
          <a:off x="1334029" y="2630645"/>
          <a:ext cx="257103" cy="30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334029" y="2690798"/>
        <a:ext cx="179972" cy="180457"/>
      </dsp:txXfrm>
    </dsp:sp>
    <dsp:sp modelId="{F14D9A11-C61B-4D92-9411-AAFA963891B5}">
      <dsp:nvSpPr>
        <dsp:cNvPr id="0" name=""/>
        <dsp:cNvSpPr/>
      </dsp:nvSpPr>
      <dsp:spPr>
        <a:xfrm>
          <a:off x="1697855" y="1904504"/>
          <a:ext cx="1212754" cy="175304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Self-assessment </a:t>
          </a:r>
          <a:endParaRPr lang="en-US" sz="1400" kern="1200"/>
        </a:p>
      </dsp:txBody>
      <dsp:txXfrm>
        <a:off x="1733375" y="1940024"/>
        <a:ext cx="1141714" cy="1682005"/>
      </dsp:txXfrm>
    </dsp:sp>
    <dsp:sp modelId="{E5B4E54C-84B4-4FC6-8379-A46853E28747}">
      <dsp:nvSpPr>
        <dsp:cNvPr id="0" name=""/>
        <dsp:cNvSpPr/>
      </dsp:nvSpPr>
      <dsp:spPr>
        <a:xfrm>
          <a:off x="3031885" y="2630645"/>
          <a:ext cx="257103" cy="30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031885" y="2690798"/>
        <a:ext cx="179972" cy="180457"/>
      </dsp:txXfrm>
    </dsp:sp>
    <dsp:sp modelId="{B1C151E0-F15B-432B-AE85-4BA95CE2543B}">
      <dsp:nvSpPr>
        <dsp:cNvPr id="0" name=""/>
        <dsp:cNvSpPr/>
      </dsp:nvSpPr>
      <dsp:spPr>
        <a:xfrm>
          <a:off x="3395711" y="1904504"/>
          <a:ext cx="1212754" cy="17530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Does the entity cross all gateways?</a:t>
          </a:r>
          <a:endParaRPr lang="en-US" sz="1400" kern="1200"/>
        </a:p>
      </dsp:txBody>
      <dsp:txXfrm>
        <a:off x="3431231" y="1940024"/>
        <a:ext cx="1141714" cy="1682005"/>
      </dsp:txXfrm>
    </dsp:sp>
    <dsp:sp modelId="{967C3A2F-B0F7-42FC-B943-60EFA12138D6}">
      <dsp:nvSpPr>
        <dsp:cNvPr id="0" name=""/>
        <dsp:cNvSpPr/>
      </dsp:nvSpPr>
      <dsp:spPr>
        <a:xfrm>
          <a:off x="4729741" y="2630645"/>
          <a:ext cx="257103" cy="30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729741" y="2690798"/>
        <a:ext cx="179972" cy="180457"/>
      </dsp:txXfrm>
    </dsp:sp>
    <dsp:sp modelId="{2C650548-C049-4C6A-BC30-9E73DFEE02DA}">
      <dsp:nvSpPr>
        <dsp:cNvPr id="0" name=""/>
        <dsp:cNvSpPr/>
      </dsp:nvSpPr>
      <dsp:spPr>
        <a:xfrm>
          <a:off x="5093567" y="1904504"/>
          <a:ext cx="1212754" cy="175304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Reporting</a:t>
          </a:r>
          <a:endParaRPr lang="en-US" sz="1400" kern="1200"/>
        </a:p>
      </dsp:txBody>
      <dsp:txXfrm>
        <a:off x="5129087" y="1940024"/>
        <a:ext cx="1141714" cy="1682005"/>
      </dsp:txXfrm>
    </dsp:sp>
    <dsp:sp modelId="{59AB2DCC-DAEA-4EB2-95EE-3DE0F8FC1641}">
      <dsp:nvSpPr>
        <dsp:cNvPr id="0" name=""/>
        <dsp:cNvSpPr/>
      </dsp:nvSpPr>
      <dsp:spPr>
        <a:xfrm>
          <a:off x="6427596" y="2630645"/>
          <a:ext cx="257103" cy="30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6427596" y="2690798"/>
        <a:ext cx="179972" cy="180457"/>
      </dsp:txXfrm>
    </dsp:sp>
    <dsp:sp modelId="{1069BDEF-AB64-4411-9597-14DBD42E5B20}">
      <dsp:nvSpPr>
        <dsp:cNvPr id="0" name=""/>
        <dsp:cNvSpPr/>
      </dsp:nvSpPr>
      <dsp:spPr>
        <a:xfrm>
          <a:off x="6791423" y="1904504"/>
          <a:ext cx="1212754" cy="17530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Does the entity fail to meet all substance indicators and does not access rebuttal ?</a:t>
          </a:r>
          <a:endParaRPr lang="en-US" sz="1400" kern="1200"/>
        </a:p>
      </dsp:txBody>
      <dsp:txXfrm>
        <a:off x="6826943" y="1940024"/>
        <a:ext cx="1141714" cy="1682005"/>
      </dsp:txXfrm>
    </dsp:sp>
    <dsp:sp modelId="{5EB4809E-BBDD-418C-9EBF-04033DA8F53D}">
      <dsp:nvSpPr>
        <dsp:cNvPr id="0" name=""/>
        <dsp:cNvSpPr/>
      </dsp:nvSpPr>
      <dsp:spPr>
        <a:xfrm rot="33045">
          <a:off x="8125446" y="2638875"/>
          <a:ext cx="257115" cy="3007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8125448" y="2698657"/>
        <a:ext cx="179981" cy="180457"/>
      </dsp:txXfrm>
    </dsp:sp>
    <dsp:sp modelId="{7B08731D-18D5-46A5-A978-5214B55DD891}">
      <dsp:nvSpPr>
        <dsp:cNvPr id="0" name=""/>
        <dsp:cNvSpPr/>
      </dsp:nvSpPr>
      <dsp:spPr>
        <a:xfrm>
          <a:off x="8489278" y="1920825"/>
          <a:ext cx="1212754" cy="175304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Tax consequences</a:t>
          </a:r>
          <a:endParaRPr lang="en-US" sz="1400" kern="1200"/>
        </a:p>
      </dsp:txBody>
      <dsp:txXfrm>
        <a:off x="8524798" y="1956345"/>
        <a:ext cx="1141714" cy="168200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4970" cy="497997"/>
          </a:xfrm>
          <a:prstGeom prst="rect"/>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847946" y="3"/>
            <a:ext cx="2944970" cy="497997"/>
          </a:xfrm>
          <a:prstGeom prst="rect"/>
        </p:spPr>
        <p:txBody>
          <a:bodyPr vert="horz" lIns="91430" tIns="45716" rIns="91430" bIns="45716" rtlCol="0"/>
          <a:lstStyle>
            <a:lvl1pPr algn="r">
              <a:defRPr sz="1200"/>
            </a:lvl1pPr>
          </a:lstStyle>
          <a:p>
            <a:fld id="{71E1FC4A-AE5D-43B6-A457-BCE0BC686D70}" type="datetimeFigureOut">
              <a:rPr lang="en-US" smtClean="0"/>
              <a:t>2/25/2022</a:t>
            </a:fld>
            <a:endParaRPr lang="en-US"/>
          </a:p>
        </p:txBody>
      </p:sp>
      <p:sp>
        <p:nvSpPr>
          <p:cNvPr id="4" name="Footer Placeholder 3"/>
          <p:cNvSpPr>
            <a:spLocks noGrp="1"/>
          </p:cNvSpPr>
          <p:nvPr>
            <p:ph type="ftr" sz="quarter" idx="2"/>
          </p:nvPr>
        </p:nvSpPr>
        <p:spPr>
          <a:xfrm>
            <a:off x="2" y="9433403"/>
            <a:ext cx="2944970" cy="497997"/>
          </a:xfrm>
          <a:prstGeom prst="rect"/>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47946" y="9433403"/>
            <a:ext cx="2944970" cy="497997"/>
          </a:xfrm>
          <a:prstGeom prst="rect"/>
        </p:spPr>
        <p:txBody>
          <a:bodyPr vert="horz" lIns="91430" tIns="45716" rIns="91430" bIns="45716" rtlCol="0" anchor="b"/>
          <a:lstStyle>
            <a:lvl1pPr algn="r">
              <a:defRPr sz="1200"/>
            </a:lvl1pPr>
          </a:lstStyle>
          <a:p>
            <a:fld id="{173F4FA2-B2A8-45E0-9D0C-73D6283430C5}" type="slidenum">
              <a:rPr lang="en-US" smtClean="0"/>
              <a:t>‹#›</a:t>
            </a:fld>
            <a:endParaRPr lang="en-US"/>
          </a:p>
        </p:txBody>
      </p:sp>
    </p:spTree>
    <p:extLst>
      <p:ext uri="{BB962C8B-B14F-4D97-AF65-F5344CB8AC3E}">
        <p14:creationId xmlns:p14="http://schemas.microsoft.com/office/powerpoint/2010/main" val="36099530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2944970" cy="497997"/>
          </a:xfrm>
          <a:prstGeom prst="rect"/>
        </p:spPr>
        <p:txBody>
          <a:bodyPr vert="horz" lIns="91430" tIns="45716" rIns="91430" bIns="45716" rtlCol="0"/>
          <a:lstStyle>
            <a:lvl1pPr algn="l">
              <a:defRPr sz="1200"/>
            </a:lvl1pPr>
          </a:lstStyle>
          <a:p>
            <a:endParaRPr lang="en-US"/>
          </a:p>
        </p:txBody>
      </p:sp>
      <p:sp>
        <p:nvSpPr>
          <p:cNvPr id="3" name="Date Placeholder 2"/>
          <p:cNvSpPr>
            <a:spLocks noGrp="1"/>
          </p:cNvSpPr>
          <p:nvPr>
            <p:ph type="dt" idx="1"/>
          </p:nvPr>
        </p:nvSpPr>
        <p:spPr>
          <a:xfrm>
            <a:off x="3847946" y="3"/>
            <a:ext cx="2944970" cy="497997"/>
          </a:xfrm>
          <a:prstGeom prst="rect"/>
        </p:spPr>
        <p:txBody>
          <a:bodyPr vert="horz" lIns="91430" tIns="45716" rIns="91430" bIns="45716" rtlCol="0"/>
          <a:lstStyle>
            <a:lvl1pPr algn="r">
              <a:defRPr sz="1200"/>
            </a:lvl1pPr>
          </a:lstStyle>
          <a:p>
            <a:fld id="{976181C0-F8BD-4E42-A661-241D5B1203B9}" type="datetimeFigureOut">
              <a:rPr lang="en-US" smtClean="0"/>
              <a:t>2/25/2022</a:t>
            </a:fld>
            <a:endParaRPr lang="en-US"/>
          </a:p>
        </p:txBody>
      </p:sp>
      <p:sp>
        <p:nvSpPr>
          <p:cNvPr id="4" name="Slide Image Placeholder 3"/>
          <p:cNvSpPr>
            <a:spLocks noGrp="1" noRot="1" noChangeAspect="1"/>
          </p:cNvSpPr>
          <p:nvPr>
            <p:ph type="sldImg" idx="2"/>
          </p:nvPr>
        </p:nvSpPr>
        <p:spPr>
          <a:xfrm>
            <a:off x="1028700" y="1241425"/>
            <a:ext cx="4737100" cy="3351213"/>
          </a:xfrm>
          <a:prstGeom prst="rect"/>
          <a:noFill/>
          <a:ln w="12700">
            <a:solidFill>
              <a:prstClr val="black"/>
            </a:solidFill>
          </a:ln>
        </p:spPr>
        <p:txBody>
          <a:bodyPr vert="horz" lIns="91430" tIns="45716" rIns="91430" bIns="45716" rtlCol="0" anchor="ctr"/>
          <a:lstStyle/>
          <a:p>
            <a:endParaRPr lang="en-US"/>
          </a:p>
        </p:txBody>
      </p:sp>
      <p:sp>
        <p:nvSpPr>
          <p:cNvPr id="5" name="Notes Placeholder 4"/>
          <p:cNvSpPr>
            <a:spLocks noGrp="1"/>
          </p:cNvSpPr>
          <p:nvPr>
            <p:ph type="body" sz="quarter" idx="3"/>
          </p:nvPr>
        </p:nvSpPr>
        <p:spPr>
          <a:xfrm>
            <a:off x="679610" y="4780142"/>
            <a:ext cx="5435282" cy="3909438"/>
          </a:xfrm>
          <a:prstGeom prst="rect"/>
        </p:spPr>
        <p:txBody>
          <a:bodyPr vert="horz" lIns="91430" tIns="45716" rIns="91430" bIns="45716" rtlCol="0"/>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6" name="Footer Placeholder 5"/>
          <p:cNvSpPr>
            <a:spLocks noGrp="1"/>
          </p:cNvSpPr>
          <p:nvPr>
            <p:ph type="ftr" sz="quarter" idx="4"/>
          </p:nvPr>
        </p:nvSpPr>
        <p:spPr>
          <a:xfrm>
            <a:off x="2" y="9433403"/>
            <a:ext cx="2944970" cy="497997"/>
          </a:xfrm>
          <a:prstGeom prst="rect"/>
        </p:spPr>
        <p:txBody>
          <a:bodyPr vert="horz" lIns="91430" tIns="45716" rIns="91430"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47946" y="9433403"/>
            <a:ext cx="2944970" cy="497997"/>
          </a:xfrm>
          <a:prstGeom prst="rect"/>
        </p:spPr>
        <p:txBody>
          <a:bodyPr vert="horz" lIns="91430" tIns="45716" rIns="91430" bIns="45716" rtlCol="0" anchor="b"/>
          <a:lstStyle>
            <a:lvl1pPr algn="r">
              <a:defRPr sz="1200"/>
            </a:lvl1pPr>
          </a:lstStyle>
          <a:p>
            <a:fld id="{1598F54C-2A23-4688-BEF2-8B7CC76F9F35}" type="slidenum">
              <a:rPr lang="en-US" smtClean="0"/>
              <a:t>‹#›</a:t>
            </a:fld>
            <a:endParaRPr lang="en-US"/>
          </a:p>
        </p:txBody>
      </p:sp>
    </p:spTree>
    <p:extLst>
      <p:ext uri="{BB962C8B-B14F-4D97-AF65-F5344CB8AC3E}">
        <p14:creationId xmlns:p14="http://schemas.microsoft.com/office/powerpoint/2010/main" val="389921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notesSlide1.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0</a:t>
            </a:fld>
            <a:endParaRPr lang="en-GB"/>
          </a:p>
        </p:txBody>
      </p:sp>
    </p:spTree>
    <p:extLst>
      <p:ext uri="{BB962C8B-B14F-4D97-AF65-F5344CB8AC3E}">
        <p14:creationId xmlns:p14="http://schemas.microsoft.com/office/powerpoint/2010/main" val="2839323464"/>
      </p:ext>
    </p:extLst>
  </p:cSld>
  <p:clrMapOvr>
    <a:masterClrMapping/>
  </p:clrMapOvr>
</p:notes>
</file>

<file path=ppt/notesSlides/notesSlide2.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674446593"/>
      </p:ext>
    </p:extLst>
  </p:cSld>
  <p:clrMapOvr>
    <a:masterClrMapping/>
  </p:clrMapOvr>
</p:notes>
</file>

<file path=ppt/notesSlides/notesSlide3.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2461045275"/>
      </p:ext>
    </p:extLst>
  </p:cSld>
  <p:clrMapOvr>
    <a:masterClrMapping/>
  </p:clrMapOvr>
</p:notes>
</file>

<file path=ppt/notesSlides/notesSlide4.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3</a:t>
            </a:fld>
            <a:endParaRPr lang="en-GB"/>
          </a:p>
        </p:txBody>
      </p:sp>
    </p:spTree>
    <p:extLst>
      <p:ext uri="{BB962C8B-B14F-4D97-AF65-F5344CB8AC3E}">
        <p14:creationId xmlns:p14="http://schemas.microsoft.com/office/powerpoint/2010/main" val="3990835517"/>
      </p:ext>
    </p:extLst>
  </p:cSld>
  <p:clrMapOvr>
    <a:masterClrMapping/>
  </p:clrMapOvr>
</p:notes>
</file>

<file path=ppt/notesSlides/notesSlide5.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1425416124"/>
      </p:ext>
    </p:extLst>
  </p:cSld>
  <p:clrMapOvr>
    <a:masterClrMapping/>
  </p:clrMapOvr>
</p:notes>
</file>

<file path=ppt/notesSlides/notesSlide6.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1813508821"/>
      </p:ext>
    </p:extLst>
  </p:cSld>
  <p:clrMapOvr>
    <a:masterClrMapping/>
  </p:clrMapOvr>
</p:notes>
</file>

<file path=ppt/notesSlides/notesSlide7.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2866259495"/>
      </p:ext>
    </p:extLst>
  </p:cSld>
  <p:clrMapOvr>
    <a:masterClrMapping/>
  </p:clrMapOvr>
</p:notes>
</file>

<file path=ppt/notesSlides/notesSlide8.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BD5475B-9FCA-CF46-849D-01350348CD02}" type="slidenum">
              <a:rPr lang="en-US" smtClean="0"/>
              <a:t>7</a:t>
            </a:fld>
            <a:endParaRPr lang="en-US"/>
          </a:p>
        </p:txBody>
      </p:sp>
    </p:spTree>
    <p:extLst>
      <p:ext uri="{BB962C8B-B14F-4D97-AF65-F5344CB8AC3E}">
        <p14:creationId xmlns:p14="http://schemas.microsoft.com/office/powerpoint/2010/main" val="2071925645"/>
      </p:ext>
    </p:extLst>
  </p:cSld>
  <p:clrMapOvr>
    <a:masterClrMapping/>
  </p:clrMapOvr>
</p:notes>
</file>

<file path=ppt/notesSlides/notesSlide9.xml><?xml version="1.0" encoding="utf-8"?>
<p:notes xmlns:p14="http://schemas.microsoft.com/office/powerpoint/2010/main"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BD5475B-9FCA-CF46-849D-01350348CD02}" type="slidenum">
              <a:rPr lang="en-US" smtClean="0"/>
              <a:t>8</a:t>
            </a:fld>
            <a:endParaRPr lang="en-US"/>
          </a:p>
        </p:txBody>
      </p:sp>
    </p:spTree>
    <p:extLst>
      <p:ext uri="{BB962C8B-B14F-4D97-AF65-F5344CB8AC3E}">
        <p14:creationId xmlns:p14="http://schemas.microsoft.com/office/powerpoint/2010/main" val="513812996"/>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EE82DE5-3F2B-48AE-B0EE-5F899B2F7DEB}"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3400" y="7158039"/>
            <a:ext cx="2406650" cy="401637"/>
          </a:xfrm>
        </p:spPr>
        <p:txBody>
          <a:bodyPr/>
          <a:lstStyle>
            <a:lvl1pPr>
              <a:defRPr sz="1400">
                <a:solidFill>
                  <a:schemeClr val="tx1"/>
                </a:solidFill>
              </a:defRPr>
            </a:lvl1pPr>
          </a:lstStyle>
          <a:p>
            <a:fld id="{354F0E49-3BAE-452C-964C-57174B2FC0D0}" type="slidenum">
              <a:rPr lang="en-US" smtClean="0"/>
              <a:t>‹#›</a:t>
            </a:fld>
            <a:endParaRPr lang="en-US"/>
          </a:p>
        </p:txBody>
      </p:sp>
      <p:pic>
        <p:nvPicPr>
          <p:cNvPr id="7" name="Content Placeholder 3"/>
          <p:cNvPicPr>
            <a:picLocks noChangeAspect="1"/>
          </p:cNvPicPr>
          <p:nvPr userDrawn="1"/>
        </p:nvPicPr>
        <p:blipFill>
          <a:blip r:embed="rId2"/>
          <a:srcRect t="78236"/>
          <a:stretch>
            <a:fillRect/>
          </a:stretch>
        </p:blipFill>
        <p:spPr>
          <a:xfrm>
            <a:off x="0" y="2163481"/>
            <a:ext cx="10693400" cy="1309115"/>
          </a:xfrm>
          <a:prstGeom prst="rect"/>
        </p:spPr>
      </p:pic>
      <p:sp>
        <p:nvSpPr>
          <p:cNvPr id="2" name="Title 1"/>
          <p:cNvSpPr>
            <a:spLocks noGrp="1"/>
          </p:cNvSpPr>
          <p:nvPr>
            <p:ph type="ctrTitle"/>
          </p:nvPr>
        </p:nvSpPr>
        <p:spPr>
          <a:xfrm>
            <a:off x="1336675" y="1238250"/>
            <a:ext cx="8020050" cy="2632075"/>
          </a:xfrm>
        </p:spPr>
        <p:txBody>
          <a:bodyPr anchor="b"/>
          <a:lstStyle>
            <a:lvl1pPr algn="ctr">
              <a:defRPr sz="6000"/>
            </a:lvl1pPr>
          </a:lstStyle>
          <a:p>
            <a:r>
              <a:rPr lang="en-US" dirty="1"/>
              <a:t>Click to edit Master title style</a:t>
            </a:r>
          </a:p>
        </p:txBody>
      </p:sp>
      <p:sp>
        <p:nvSpPr>
          <p:cNvPr id="3" name="Subtitle 2"/>
          <p:cNvSpPr>
            <a:spLocks noGrp="1"/>
          </p:cNvSpPr>
          <p:nvPr>
            <p:ph type="subTitle" idx="1"/>
          </p:nvPr>
        </p:nvSpPr>
        <p:spPr>
          <a:xfrm>
            <a:off x="1336675" y="3971925"/>
            <a:ext cx="8020050"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1"/>
              <a:t>Click to edit Master subtitle style</a:t>
            </a:r>
          </a:p>
        </p:txBody>
      </p:sp>
    </p:spTree>
    <p:extLst>
      <p:ext uri="{BB962C8B-B14F-4D97-AF65-F5344CB8AC3E}">
        <p14:creationId xmlns:p14="http://schemas.microsoft.com/office/powerpoint/2010/main" val="874301817"/>
      </p:ext>
    </p:extLst>
  </p:cSld>
  <p:clrMapOvr>
    <a:masterClrMapping/>
  </p:clrMapOvr>
  <p:timing>
    <p:tnLst>
      <p:par>
        <p:cTn id="1" dur="indefinite" restart="never" nodeType="tmRoot"/>
      </p:par>
    </p:tnLst>
  </p:timing>
</p:sldLayout>
</file>

<file path=ppt/slideLayouts/slideLayout10.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Vertical Text Placeholder 2"/>
          <p:cNvSpPr>
            <a:spLocks noGrp="1"/>
          </p:cNvSpPr>
          <p:nvPr>
            <p:ph type="body" orient="vert" idx="1"/>
          </p:nvPr>
        </p:nvSpPr>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Date Placeholder 3"/>
          <p:cNvSpPr>
            <a:spLocks noGrp="1"/>
          </p:cNvSpPr>
          <p:nvPr>
            <p:ph type="dt" sz="half" idx="10"/>
          </p:nvPr>
        </p:nvSpPr>
        <p:spPr/>
        <p:txBody>
          <a:bodyPr/>
          <a:lstStyle/>
          <a:p>
            <a:fld id="{8DE408BA-8C08-444E-A0C0-DBEB90E23EF7}"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1128773134"/>
      </p:ext>
    </p:extLst>
  </p:cSld>
  <p:clrMapOvr>
    <a:masterClrMapping/>
  </p:clrMapOvr>
  <p:timing>
    <p:tnLst>
      <p:par>
        <p:cTn id="1" dur="indefinite" restart="never" nodeType="tmRoot"/>
      </p:par>
    </p:tnLst>
  </p:timing>
</p:sldLayout>
</file>

<file path=ppt/slideLayouts/slideLayout11.xml><?xml version="1.0" encoding="utf-8"?>
<p:sldLayout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3338" y="403225"/>
            <a:ext cx="2305050" cy="6407150"/>
          </a:xfrm>
        </p:spPr>
        <p:txBody>
          <a:bodyPr vert="eaVert"/>
          <a:lstStyle/>
          <a:p>
            <a:r>
              <a:rPr lang="en-US" dirty="1"/>
              <a:t>Click to edit Master title style</a:t>
            </a:r>
          </a:p>
        </p:txBody>
      </p:sp>
      <p:sp>
        <p:nvSpPr>
          <p:cNvPr id="3" name="Vertical Text Placeholder 2"/>
          <p:cNvSpPr>
            <a:spLocks noGrp="1"/>
          </p:cNvSpPr>
          <p:nvPr>
            <p:ph type="body" orient="vert" idx="1"/>
          </p:nvPr>
        </p:nvSpPr>
        <p:spPr>
          <a:xfrm>
            <a:off x="735013" y="403225"/>
            <a:ext cx="6765925" cy="6407150"/>
          </a:xfrm>
        </p:spPr>
        <p:txBody>
          <a:bodyPr vert="eaVert"/>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Date Placeholder 3"/>
          <p:cNvSpPr>
            <a:spLocks noGrp="1"/>
          </p:cNvSpPr>
          <p:nvPr>
            <p:ph type="dt" sz="half" idx="10"/>
          </p:nvPr>
        </p:nvSpPr>
        <p:spPr/>
        <p:txBody>
          <a:bodyPr/>
          <a:lstStyle/>
          <a:p>
            <a:fld id="{452C9FFC-BC96-44DB-9B9B-939399333C13}"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4107330110"/>
      </p:ext>
    </p:extLst>
  </p:cSld>
  <p:clrMapOvr>
    <a:masterClrMapping/>
  </p:clrMapOvr>
  <p:timing>
    <p:tnLst>
      <p:par>
        <p:cTn id="1" dur="indefinite" restart="never" nodeType="tmRoot"/>
      </p:par>
    </p:tnLst>
  </p:timing>
</p:sldLayout>
</file>

<file path=ppt/slideLayouts/slideLayout1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name="Single column text">
    <p:spTree>
      <p:nvGrpSpPr>
        <p:cNvPr id="1" name=""/>
        <p:cNvGrpSpPr/>
        <p:nvPr/>
      </p:nvGrpSpPr>
      <p:grpSpPr>
        <a:xfrm>
          <a:off x="0" y="0"/>
          <a:ext cx="0" cy="0"/>
          <a:chOff x="0" y="0"/>
          <a:chExt cx="0" cy="0"/>
        </a:xfrm>
      </p:grpSpPr>
      <p:sp>
        <p:nvSpPr>
          <p:cNvPr id="3" name="Footer Placeholder 2"/>
          <p:cNvSpPr>
            <a:spLocks noGrp="1"/>
          </p:cNvSpPr>
          <p:nvPr>
            <p:ph type="ftr" sz="quarter" idx="14"/>
          </p:nvPr>
        </p:nvSpPr>
        <p:spPr/>
        <p:txBody>
          <a:bodyPr/>
          <a:lstStyle>
            <a:lvl1pPr marL="0">
              <a:defRPr/>
            </a:lvl1pPr>
          </a:lstStyle>
          <a:p>
            <a:endParaRPr lang="en-GB"/>
          </a:p>
        </p:txBody>
      </p:sp>
      <p:sp>
        <p:nvSpPr>
          <p:cNvPr id="4" name="Slide Number Placeholder 3"/>
          <p:cNvSpPr>
            <a:spLocks noGrp="1"/>
          </p:cNvSpPr>
          <p:nvPr>
            <p:ph type="sldNum" sz="quarter" idx="15"/>
          </p:nvPr>
        </p:nvSpPr>
        <p:spPr/>
        <p:txBody>
          <a:bodyPr/>
          <a:lstStyle/>
          <a:p>
            <a:pPr marL="29703"/>
            <a:fld id="{81D60167-4931-47E6-BA6A-407CBD079E47}" type="slidenum">
              <a:rPr lang="en-US" smtClean="0"/>
              <a:t>‹#›</a:t>
            </a:fld>
            <a:endParaRPr lang="en-US"/>
          </a:p>
        </p:txBody>
      </p:sp>
      <p:cxnSp>
        <p:nvCxnSpPr>
          <p:cNvPr id="8" name="Straight Connector 7">
            <a:extLst>
              <a:ext uri="{FF2B5EF4-FFF2-40B4-BE49-F238E27FC236}">
                <a16:creationId xmlns:a16="http://schemas.microsoft.com/office/drawing/2014/main" id="{96F6FC22-E1D9-2341-A36A-B0B18A6F518E}"/>
              </a:ext>
            </a:extLst>
          </p:cNvPr>
          <p:cNvCxnSpPr/>
          <p:nvPr/>
        </p:nvCxnSpPr>
        <p:spPr>
          <a:xfrm>
            <a:off x="381906" y="6940590"/>
            <a:ext cx="9957214" cy="0"/>
          </a:xfrm>
          <a:prstGeom prst="line"/>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6697A5CC-915C-7C45-9E5E-CC221D0F2057}"/>
              </a:ext>
            </a:extLst>
          </p:cNvPr>
          <p:cNvSpPr>
            <a:spLocks noGrp="1"/>
          </p:cNvSpPr>
          <p:nvPr>
            <p:ph type="title" hasCustomPrompt="1"/>
          </p:nvPr>
        </p:nvSpPr>
        <p:spPr>
          <a:xfrm>
            <a:off x="406148" y="553643"/>
            <a:ext cx="9930805" cy="813407"/>
          </a:xfrm>
          <a:prstGeom prst="rect"/>
        </p:spPr>
        <p:txBody>
          <a:bodyPr vert="horz">
            <a:normAutofit/>
          </a:bodyPr>
          <a:lstStyle>
            <a:lvl1pPr>
              <a:defRPr sz="3274">
                <a:solidFill>
                  <a:srgbClr val="1D3544"/>
                </a:solidFill>
              </a:defRPr>
            </a:lvl1pPr>
          </a:lstStyle>
          <a:p>
            <a:r>
              <a:rPr lang="en-GB" dirty="1"/>
              <a:t>Single </a:t>
            </a:r>
            <a:r>
              <a:rPr lang="en-GB" dirty="1" smtClean="0"/>
              <a:t>column text</a:t>
            </a:r>
            <a:endParaRPr lang="en-US"/>
          </a:p>
        </p:txBody>
      </p:sp>
      <p:sp>
        <p:nvSpPr>
          <p:cNvPr id="10" name="Holder 3">
            <a:extLst>
              <a:ext uri="{FF2B5EF4-FFF2-40B4-BE49-F238E27FC236}">
                <a16:creationId xmlns:a16="http://schemas.microsoft.com/office/drawing/2014/main" id="{920A21CE-58D9-FF44-8196-650E0EAEF137}"/>
              </a:ext>
            </a:extLst>
          </p:cNvPr>
          <p:cNvSpPr>
            <a:spLocks noGrp="1"/>
          </p:cNvSpPr>
          <p:nvPr>
            <p:ph type="body" idx="1" hasCustomPrompt="1"/>
          </p:nvPr>
        </p:nvSpPr>
        <p:spPr>
          <a:xfrm>
            <a:off x="400553" y="1319259"/>
            <a:ext cx="9936400" cy="451893"/>
          </a:xfrm>
        </p:spPr>
        <p:txBody>
          <a:bodyPr lIns="0" tIns="0" rIns="0" bIns="0"/>
          <a:lstStyle>
            <a:lvl1pPr marL="0" marR="0" indent="0" defTabSz="1069299" eaLnBrk="1" fontAlgn="auto" latinLnBrk="0" hangingPunct="1">
              <a:lnSpc>
                <a:spcPct val="100000"/>
              </a:lnSpc>
              <a:spcBef>
                <a:spcPct val="0"/>
              </a:spcBef>
              <a:spcAft>
                <a:spcPct val="0"/>
              </a:spcAft>
              <a:buClrTx/>
              <a:buSzTx/>
              <a:buFontTx/>
              <a:buNone/>
              <a:defRPr sz="2339" b="0" i="0">
                <a:solidFill>
                  <a:srgbClr val="E17A38"/>
                </a:solidFill>
              </a:defRPr>
            </a:lvl1pPr>
          </a:lstStyle>
          <a:p>
            <a:r>
              <a:rPr lang="en-US" dirty="1"/>
              <a:t>Sub header style renditatur, ipicid etur 20pt Regular</a:t>
            </a:r>
          </a:p>
        </p:txBody>
      </p:sp>
      <p:sp>
        <p:nvSpPr>
          <p:cNvPr id="11" name="Text Placeholder 7"/>
          <p:cNvSpPr>
            <a:spLocks noGrp="1"/>
          </p:cNvSpPr>
          <p:nvPr>
            <p:ph type="body" sz="quarter" idx="16"/>
          </p:nvPr>
        </p:nvSpPr>
        <p:spPr>
          <a:xfrm>
            <a:off x="406573" y="2407762"/>
            <a:ext cx="9930381" cy="4221162"/>
          </a:xfrm>
        </p:spPr>
        <p:txBody>
          <a:bodyPr/>
          <a:lstStyle>
            <a:lvl1pPr marL="400987" indent="-400987">
              <a:spcAft>
                <a:spcPts val="702"/>
              </a:spcAft>
              <a:buClr>
                <a:srgbClr val="E17A38"/>
              </a:buClr>
              <a:buFont typeface="Arial" panose="020b0604020202020204" pitchFamily="34" charset="0"/>
              <a:buChar char="•"/>
              <a:defRPr sz="1403"/>
            </a:lvl1pPr>
            <a:lvl2pPr marL="841968" indent="-400987">
              <a:spcAft>
                <a:spcPts val="702"/>
              </a:spcAft>
              <a:buClr>
                <a:srgbClr val="E17A38"/>
              </a:buClr>
              <a:buFont typeface="Courier New" panose="02070309020205020404" pitchFamily="49" charset="0"/>
              <a:buChar char="o"/>
              <a:defRPr sz="1403"/>
            </a:lvl2pPr>
            <a:lvl3pPr marL="1262952" indent="-400987">
              <a:spcAft>
                <a:spcPts val="702"/>
              </a:spcAft>
              <a:buClr>
                <a:srgbClr val="E17A38"/>
              </a:buClr>
              <a:buFont typeface="Wingdings" panose="05000000000000000000" pitchFamily="2" charset="2"/>
              <a:buChar char="§"/>
              <a:defRPr sz="1403"/>
            </a:lvl3pPr>
            <a:lvl4pPr>
              <a:defRPr sz="1871"/>
            </a:lvl4pPr>
            <a:lvl5pPr>
              <a:defRPr sz="1871"/>
            </a:lvl5pPr>
          </a:lstStyle>
          <a:p>
            <a:pPr lvl="0"/>
            <a:r>
              <a:rPr lang="en-US" dirty="1" smtClean="0"/>
              <a:t>Click to edit Master text styles</a:t>
            </a:r>
          </a:p>
          <a:p>
            <a:pPr lvl="1"/>
            <a:r>
              <a:rPr lang="en-US" dirty="1" smtClean="0"/>
              <a:t>Second level</a:t>
            </a:r>
          </a:p>
          <a:p>
            <a:pPr lvl="2"/>
            <a:r>
              <a:rPr lang="en-US" dirty="1" smtClean="0"/>
              <a:t>Third level</a:t>
            </a:r>
          </a:p>
        </p:txBody>
      </p:sp>
    </p:spTree>
    <p:extLst>
      <p:ext uri="{BB962C8B-B14F-4D97-AF65-F5344CB8AC3E}">
        <p14:creationId xmlns:p14="http://schemas.microsoft.com/office/powerpoint/2010/main" val="2549877761"/>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name="Titel, Untertitel und Text">
    <p:spTree>
      <p:nvGrpSpPr>
        <p:cNvPr id="1" name=""/>
        <p:cNvGrpSpPr/>
        <p:nvPr/>
      </p:nvGrpSpPr>
      <p:grpSpPr>
        <a:xfrm>
          <a:off x="0" y="0"/>
          <a:ext cx="0" cy="0"/>
          <a:chOff x="0" y="0"/>
          <a:chExt cx="0" cy="0"/>
        </a:xfrm>
      </p:grpSpPr>
      <p:sp>
        <p:nvSpPr>
          <p:cNvPr id="2" name="Titel 1"/>
          <p:cNvSpPr>
            <a:spLocks noGrp="1"/>
          </p:cNvSpPr>
          <p:nvPr>
            <p:ph type="title"/>
          </p:nvPr>
        </p:nvSpPr>
        <p:spPr>
          <a:xfrm>
            <a:off x="666676" y="900897"/>
            <a:ext cx="9362877" cy="612129"/>
          </a:xfrm>
        </p:spPr>
        <p:txBody>
          <a:bodyPr/>
          <a:lstStyle/>
          <a:p>
            <a:r>
              <a:rPr lang="de-DE" dirty="1" smtClean="0"/>
              <a:t>Titelmasterformat durch Klicken bearbeiten</a:t>
            </a:r>
            <a:endParaRPr lang="de-DE"/>
          </a:p>
        </p:txBody>
      </p:sp>
      <p:sp>
        <p:nvSpPr>
          <p:cNvPr id="9" name="Untertitel 2"/>
          <p:cNvSpPr>
            <a:spLocks noGrp="1"/>
          </p:cNvSpPr>
          <p:nvPr>
            <p:ph type="subTitle" idx="13"/>
          </p:nvPr>
        </p:nvSpPr>
        <p:spPr>
          <a:xfrm>
            <a:off x="665262" y="0"/>
            <a:ext cx="9362877" cy="720151"/>
          </a:xfrm>
          <a:prstGeom prst="rect"/>
        </p:spPr>
        <p:txBody>
          <a:bodyPr vert="horz" lIns="0" tIns="36000" rIns="0" bIns="0" rtlCol="0" anchor="b" anchorCtr="0">
            <a:normAutofit/>
          </a:bodyPr>
          <a:lstStyle>
            <a:lvl1pPr>
              <a:defRPr lang="de-DE" sz="1000" b="0" cap="all">
                <a:latin typeface="Calibri" panose="020f0502020204030204" pitchFamily="34" charset="0"/>
              </a:defRPr>
            </a:lvl1pPr>
          </a:lstStyle>
          <a:p>
            <a:pPr lvl="0"/>
            <a:r>
              <a:rPr lang="de-DE" dirty="1" smtClean="0"/>
              <a:t>Formatvorlage des Untertitelmasters durch Klicken bearbeiten</a:t>
            </a:r>
            <a:endParaRPr lang="de-DE"/>
          </a:p>
        </p:txBody>
      </p:sp>
      <p:sp>
        <p:nvSpPr>
          <p:cNvPr id="12" name="Fußzeilenplatzhalter 4"/>
          <p:cNvSpPr>
            <a:spLocks noGrp="1"/>
          </p:cNvSpPr>
          <p:nvPr>
            <p:ph type="ftr" sz="quarter" idx="3"/>
          </p:nvPr>
        </p:nvSpPr>
        <p:spPr>
          <a:xfrm>
            <a:off x="1037218" y="7119120"/>
            <a:ext cx="7125014" cy="144030"/>
          </a:xfrm>
          <a:prstGeom prst="rect"/>
        </p:spPr>
        <p:txBody>
          <a:bodyPr vert="horz" lIns="0" tIns="0" rIns="0" bIns="0" rtlCol="0" anchor="t" anchorCtr="0"/>
          <a:lstStyle>
            <a:lvl1pPr algn="l">
              <a:defRPr sz="800">
                <a:solidFill>
                  <a:schemeClr val="accent3">
                    <a:lumMod val="75000"/>
                  </a:schemeClr>
                </a:solidFill>
              </a:defRPr>
            </a:lvl1pPr>
          </a:lstStyle>
          <a:p>
            <a:endParaRPr lang="de-DE"/>
          </a:p>
        </p:txBody>
      </p:sp>
      <p:sp>
        <p:nvSpPr>
          <p:cNvPr id="13" name="Foliennummernplatzhalter 5"/>
          <p:cNvSpPr>
            <a:spLocks noGrp="1"/>
          </p:cNvSpPr>
          <p:nvPr>
            <p:ph type="sldNum" sz="quarter" idx="4"/>
          </p:nvPr>
        </p:nvSpPr>
        <p:spPr>
          <a:xfrm>
            <a:off x="667644" y="7119123"/>
            <a:ext cx="369574" cy="438215"/>
          </a:xfrm>
          <a:prstGeom prst="rect"/>
        </p:spPr>
        <p:txBody>
          <a:bodyPr vert="horz" lIns="0" tIns="0" rIns="0" bIns="0" rtlCol="0" anchor="t" anchorCtr="0"/>
          <a:lstStyle>
            <a:lvl1pPr>
              <a:defRPr lang="de-DE" smtClean="0"/>
            </a:lvl1pPr>
          </a:lstStyle>
          <a:p>
            <a:fld id="{08F129D8-E853-45F8-91F3-2DD7F7F76A52}" type="slidenum">
              <a:rPr lang="de-DE" smtClean="0"/>
              <a:t>‹#›</a:t>
            </a:fld>
            <a:endParaRPr lang="de-DE"/>
          </a:p>
        </p:txBody>
      </p:sp>
      <p:sp>
        <p:nvSpPr>
          <p:cNvPr id="14" name="Datumsplatzhalter 3"/>
          <p:cNvSpPr>
            <a:spLocks noGrp="1"/>
          </p:cNvSpPr>
          <p:nvPr>
            <p:ph type="dt" sz="half" idx="2"/>
          </p:nvPr>
        </p:nvSpPr>
        <p:spPr>
          <a:xfrm>
            <a:off x="1037217" y="7281519"/>
            <a:ext cx="2406015" cy="144030"/>
          </a:xfrm>
          <a:prstGeom prst="rect"/>
        </p:spPr>
        <p:txBody>
          <a:bodyPr vert="horz" lIns="0" tIns="0" rIns="0" bIns="0" rtlCol="0" anchor="t" anchorCtr="0"/>
          <a:lstStyle>
            <a:lvl1pPr algn="l">
              <a:defRPr lang="de-DE" sz="800">
                <a:solidFill>
                  <a:schemeClr val="accent3">
                    <a:lumMod val="75000"/>
                  </a:schemeClr>
                </a:solidFill>
              </a:defRPr>
            </a:lvl1pPr>
          </a:lstStyle>
          <a:p>
            <a:endParaRPr lang="de-DE"/>
          </a:p>
        </p:txBody>
      </p:sp>
      <p:sp>
        <p:nvSpPr>
          <p:cNvPr id="10" name="Textplatzhalter 4">
            <a:extLst>
              <a:ext uri="{FF2B5EF4-FFF2-40B4-BE49-F238E27FC236}">
                <a16:creationId xmlns:a16="http://schemas.microsoft.com/office/drawing/2014/main" id="{0835EEEA-E465-440E-AA6F-F03A1976247F}"/>
              </a:ext>
            </a:extLst>
          </p:cNvPr>
          <p:cNvSpPr>
            <a:spLocks noGrp="1"/>
          </p:cNvSpPr>
          <p:nvPr>
            <p:ph type="body" sz="quarter" idx="14"/>
          </p:nvPr>
        </p:nvSpPr>
        <p:spPr>
          <a:xfrm>
            <a:off x="665262" y="2484961"/>
            <a:ext cx="9362877" cy="4391947"/>
          </a:xfrm>
        </p:spPr>
        <p:txBody>
          <a:bodyPr vert="horz" lIns="0" tIns="36000" rIns="0" bIns="0" rtlCol="0" anchor="t" anchorCtr="0">
            <a:noAutofit/>
          </a:bodyPr>
          <a:lstStyle>
            <a:lvl1pPr>
              <a:defRPr lang="de-DE"/>
            </a:lvl1pPr>
            <a:lvl2pPr>
              <a:defRPr lang="de-DE"/>
            </a:lvl2pPr>
            <a:lvl3pPr>
              <a:defRPr lang="de-DE"/>
            </a:lvl3pPr>
            <a:lvl4pPr>
              <a:defRPr lang="de-DE"/>
            </a:lvl4pPr>
            <a:lvl5pPr>
              <a:defRPr lang="de-DE"/>
            </a:lvl5pPr>
          </a:lstStyle>
          <a:p>
            <a:pPr lvl="0"/>
            <a:r>
              <a:rPr lang="de-DE" dirty="1" smtClean="0"/>
              <a:t>Formatvorlagen des Textmasters bearbeiten</a:t>
            </a:r>
          </a:p>
          <a:p>
            <a:pPr lvl="1"/>
            <a:r>
              <a:rPr lang="de-DE" dirty="1" smtClean="0"/>
              <a:t>Zweite Ebene</a:t>
            </a:r>
          </a:p>
          <a:p>
            <a:pPr lvl="2"/>
            <a:r>
              <a:rPr lang="de-DE" dirty="1" smtClean="0"/>
              <a:t>Dritte Ebene</a:t>
            </a:r>
          </a:p>
          <a:p>
            <a:pPr lvl="3"/>
            <a:r>
              <a:rPr lang="de-DE" dirty="1" smtClean="0"/>
              <a:t>Vierte Ebene</a:t>
            </a:r>
          </a:p>
          <a:p>
            <a:pPr lvl="4"/>
            <a:r>
              <a:rPr lang="de-DE" dirty="1" smtClean="0"/>
              <a:t>Fünfte Ebene</a:t>
            </a:r>
            <a:endParaRPr lang="de-DE"/>
          </a:p>
        </p:txBody>
      </p:sp>
      <p:sp>
        <p:nvSpPr>
          <p:cNvPr id="17" name="Textplatzhalter 2">
            <a:extLst>
              <a:ext uri="{FF2B5EF4-FFF2-40B4-BE49-F238E27FC236}">
                <a16:creationId xmlns:a16="http://schemas.microsoft.com/office/drawing/2014/main" id="{58655CBE-8C05-49C4-AB74-4243AD5AE14C}"/>
              </a:ext>
            </a:extLst>
          </p:cNvPr>
          <p:cNvSpPr>
            <a:spLocks noGrp="1"/>
          </p:cNvSpPr>
          <p:nvPr>
            <p:ph type="body" idx="15"/>
          </p:nvPr>
        </p:nvSpPr>
        <p:spPr>
          <a:xfrm>
            <a:off x="665262" y="1908401"/>
            <a:ext cx="9361389" cy="468098"/>
          </a:xfrm>
        </p:spPr>
        <p:txBody>
          <a:bodyPr tIns="90000" anchor="t" anchorCtr="0"/>
          <a:lstStyle>
            <a:lvl1pPr marL="0" indent="0">
              <a:lnSpc>
                <a:spcPts val="1600"/>
              </a:lnSpc>
              <a:spcAft>
                <a:spcPct val="0"/>
              </a:spcAft>
              <a:buNone/>
              <a:defRPr sz="1500" b="1">
                <a:latin typeface="Calibri" panose="020f0502020204030204" pitchFamily="34" charset="0"/>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de-DE" dirty="1" smtClean="0"/>
              <a:t>Formatvorlagen des Textmasters bearbeiten</a:t>
            </a:r>
          </a:p>
        </p:txBody>
      </p:sp>
      <p:cxnSp>
        <p:nvCxnSpPr>
          <p:cNvPr id="11" name="Text Placeholder 32_con_">
            <a:extLst>
              <a:ext uri="{FF2B5EF4-FFF2-40B4-BE49-F238E27FC236}">
                <a16:creationId xmlns:a16="http://schemas.microsoft.com/office/drawing/2014/main" id="{AE0D6B27-F27B-454E-A5BA-51A22FADCF27}"/>
              </a:ext>
            </a:extLst>
          </p:cNvPr>
          <p:cNvCxnSpPr/>
          <p:nvPr>
            <p:custDataLst>
              <p:tags r:id="rId1"/>
            </p:custDataLst>
          </p:nvPr>
        </p:nvCxnSpPr>
        <p:spPr>
          <a:xfrm>
            <a:off x="665262" y="1908401"/>
            <a:ext cx="9361389" cy="0"/>
          </a:xfrm>
          <a:prstGeom prst="straightConnector1"/>
          <a:ln w="9525">
            <a:solidFill>
              <a:srgbClr val="A48B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578414"/>
      </p:ext>
    </p:extLst>
  </p:cSld>
  <p:clrMapOvr>
    <a:masterClrMapping/>
  </p:clrMapOvr>
  <p:timing>
    <p:tnLst>
      <p:par>
        <p:cTn id="1" dur="indefinite" restart="never" nodeType="tmRoot"/>
      </p:par>
    </p:tnLst>
  </p:timing>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400"/>
            </a:lvl1pPr>
            <a:lvl2pPr marL="685800" indent="-228600">
              <a:buFont typeface="Wingdings" panose="05000000000000000000" pitchFamily="2" charset="2"/>
              <a:buChar char="Ø"/>
              <a:defRPr sz="2400"/>
            </a:lvl2pPr>
            <a:lvl3pPr marL="1143000" indent="-228600">
              <a:buFont typeface="Wingdings" panose="05000000000000000000" pitchFamily="2" charset="2"/>
              <a:buChar char="§"/>
              <a:defRPr sz="2000"/>
            </a:lvl3pPr>
            <a:lvl4pPr>
              <a:defRPr sz="2000"/>
            </a:lvl4pPr>
            <a:lvl5pPr>
              <a:defRPr sz="2000"/>
            </a:lvl5pPr>
          </a:lstStyle>
          <a:p>
            <a:pPr lvl="0"/>
            <a:r>
              <a:rPr lang="en-US" dirty="1"/>
              <a:t>Click to edit Master text styles</a:t>
            </a:r>
          </a:p>
          <a:p>
            <a:pPr lvl="1"/>
            <a:r>
              <a:rPr lang="en-US" dirty="1"/>
              <a:t>  Second level</a:t>
            </a:r>
          </a:p>
          <a:p>
            <a:pPr lvl="2"/>
            <a:r>
              <a:rPr lang="en-US" dirty="1"/>
              <a:t>Third level</a:t>
            </a:r>
          </a:p>
          <a:p>
            <a:pPr lvl="3"/>
            <a:r>
              <a:rPr lang="en-US" dirty="1"/>
              <a:t>Fourth level</a:t>
            </a:r>
          </a:p>
          <a:p>
            <a:pPr lvl="4"/>
            <a:r>
              <a:rPr lang="en-US" dirty="1"/>
              <a:t>Fifth level</a:t>
            </a:r>
          </a:p>
        </p:txBody>
      </p:sp>
      <p:sp>
        <p:nvSpPr>
          <p:cNvPr id="4" name="Date Placeholder 3"/>
          <p:cNvSpPr>
            <a:spLocks noGrp="1"/>
          </p:cNvSpPr>
          <p:nvPr>
            <p:ph type="dt" sz="half" idx="10"/>
          </p:nvPr>
        </p:nvSpPr>
        <p:spPr/>
        <p:txBody>
          <a:bodyPr/>
          <a:lstStyle/>
          <a:p>
            <a:fld id="{E5FBFA5E-0067-4B01-9144-7C6E7A7C7391}"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F0E49-3BAE-452C-964C-57174B2FC0D0}" type="slidenum">
              <a:rPr lang="en-US" smtClean="0"/>
              <a:t>‹#›</a:t>
            </a:fld>
            <a:endParaRPr lang="en-US"/>
          </a:p>
        </p:txBody>
      </p:sp>
      <p:pic>
        <p:nvPicPr>
          <p:cNvPr id="7" name="Content Placeholder 3"/>
          <p:cNvPicPr>
            <a:picLocks noChangeAspect="1"/>
          </p:cNvPicPr>
          <p:nvPr userDrawn="1"/>
        </p:nvPicPr>
        <p:blipFill>
          <a:blip r:embed="rId2"/>
          <a:srcRect t="78236"/>
          <a:stretch>
            <a:fillRect/>
          </a:stretch>
        </p:blipFill>
        <p:spPr>
          <a:xfrm>
            <a:off x="0" y="631828"/>
            <a:ext cx="10693400" cy="1309115"/>
          </a:xfrm>
          <a:prstGeom prst="rect"/>
        </p:spPr>
      </p:pic>
      <p:sp>
        <p:nvSpPr>
          <p:cNvPr id="2" name="Title 1"/>
          <p:cNvSpPr>
            <a:spLocks noGrp="1"/>
          </p:cNvSpPr>
          <p:nvPr>
            <p:ph type="title"/>
          </p:nvPr>
        </p:nvSpPr>
        <p:spPr>
          <a:xfrm>
            <a:off x="735012" y="152402"/>
            <a:ext cx="9223375" cy="1143000"/>
          </a:xfrm>
        </p:spPr>
        <p:txBody>
          <a:bodyPr>
            <a:normAutofit/>
          </a:bodyPr>
          <a:lstStyle>
            <a:lvl1pPr>
              <a:defRPr sz="2800" b="1">
                <a:latin typeface="+mn-lt"/>
              </a:defRPr>
            </a:lvl1pPr>
          </a:lstStyle>
          <a:p>
            <a:r>
              <a:rPr lang="en-US" dirty="1"/>
              <a:t>Click to edit Master title style</a:t>
            </a:r>
          </a:p>
        </p:txBody>
      </p:sp>
    </p:spTree>
    <p:extLst>
      <p:ext uri="{BB962C8B-B14F-4D97-AF65-F5344CB8AC3E}">
        <p14:creationId xmlns:p14="http://schemas.microsoft.com/office/powerpoint/2010/main" val="1591883845"/>
      </p:ext>
    </p:extLst>
  </p:cSld>
  <p:clrMapOvr>
    <a:masterClrMapping/>
  </p:clrMapOvr>
  <p:timing>
    <p:tnLst>
      <p:par>
        <p:cTn id="1" dur="indefinite" restart="never" nodeType="tmRoot"/>
      </p:par>
    </p:tnLst>
  </p:timing>
</p:sldLayout>
</file>

<file path=ppt/slideLayouts/slideLayout3.xml><?xml version="1.0" encoding="utf-8"?>
<p:sldLayout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1788" cy="3146425"/>
          </a:xfrm>
        </p:spPr>
        <p:txBody>
          <a:bodyPr anchor="b">
            <a:normAutofit/>
          </a:bodyPr>
          <a:lstStyle>
            <a:lvl1pPr>
              <a:defRPr sz="4400"/>
            </a:lvl1pPr>
          </a:lstStyle>
          <a:p>
            <a:r>
              <a:rPr lang="en-US" dirty="1"/>
              <a:t>Click to edit Master title style</a:t>
            </a:r>
          </a:p>
        </p:txBody>
      </p:sp>
      <p:sp>
        <p:nvSpPr>
          <p:cNvPr id="3" name="Text Placeholder 2"/>
          <p:cNvSpPr>
            <a:spLocks noGrp="1"/>
          </p:cNvSpPr>
          <p:nvPr>
            <p:ph type="body" idx="1"/>
          </p:nvPr>
        </p:nvSpPr>
        <p:spPr>
          <a:xfrm>
            <a:off x="730250" y="5059363"/>
            <a:ext cx="9221788" cy="16541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1"/>
              <a:t>Click to edit Master text styles</a:t>
            </a:r>
          </a:p>
        </p:txBody>
      </p:sp>
      <p:sp>
        <p:nvSpPr>
          <p:cNvPr id="4" name="Date Placeholder 3"/>
          <p:cNvSpPr>
            <a:spLocks noGrp="1"/>
          </p:cNvSpPr>
          <p:nvPr>
            <p:ph type="dt" sz="half" idx="10"/>
          </p:nvPr>
        </p:nvSpPr>
        <p:spPr/>
        <p:txBody>
          <a:bodyPr/>
          <a:lstStyle/>
          <a:p>
            <a:fld id="{9A88D912-04FC-467C-BEC9-0063B7897CE1}" type="datetime1">
              <a:rPr lang="en-US" smtClean="0"/>
              <a:t>2/25/2022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F0E49-3BAE-452C-964C-57174B2FC0D0}" type="slidenum">
              <a:rPr lang="en-US" smtClean="0"/>
              <a:t>‹#›</a:t>
            </a:fld>
            <a:endParaRPr lang="en-US"/>
          </a:p>
        </p:txBody>
      </p:sp>
      <p:pic>
        <p:nvPicPr>
          <p:cNvPr id="7" name="Content Placeholder 3"/>
          <p:cNvPicPr>
            <a:picLocks noChangeAspect="1"/>
          </p:cNvPicPr>
          <p:nvPr userDrawn="1"/>
        </p:nvPicPr>
        <p:blipFill>
          <a:blip r:embed="rId2"/>
          <a:srcRect t="78236"/>
          <a:stretch>
            <a:fillRect/>
          </a:stretch>
        </p:blipFill>
        <p:spPr>
          <a:xfrm>
            <a:off x="0" y="2656568"/>
            <a:ext cx="10693400" cy="1309115"/>
          </a:xfrm>
          <a:prstGeom prst="rect"/>
        </p:spPr>
      </p:pic>
    </p:spTree>
    <p:extLst>
      <p:ext uri="{BB962C8B-B14F-4D97-AF65-F5344CB8AC3E}">
        <p14:creationId xmlns:p14="http://schemas.microsoft.com/office/powerpoint/2010/main" val="3948276842"/>
      </p:ext>
    </p:extLst>
  </p:cSld>
  <p:clrMapOvr>
    <a:masterClrMapping/>
  </p:clrMapOvr>
  <p:timing>
    <p:tnLst>
      <p:par>
        <p:cTn id="1" dur="indefinite" restart="never" nodeType="tmRoot"/>
      </p:par>
    </p:tnLst>
  </p:timing>
</p:sldLayout>
</file>

<file path=ppt/slideLayouts/slideLayout4.xml><?xml version="1.0" encoding="utf-8"?>
<p:sldLayout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Content Placeholder 2"/>
          <p:cNvSpPr>
            <a:spLocks noGrp="1"/>
          </p:cNvSpPr>
          <p:nvPr>
            <p:ph sz="half" idx="1"/>
          </p:nvPr>
        </p:nvSpPr>
        <p:spPr>
          <a:xfrm>
            <a:off x="735013" y="2012950"/>
            <a:ext cx="4535487" cy="4797425"/>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Content Placeholder 3"/>
          <p:cNvSpPr>
            <a:spLocks noGrp="1"/>
          </p:cNvSpPr>
          <p:nvPr>
            <p:ph sz="half" idx="2"/>
          </p:nvPr>
        </p:nvSpPr>
        <p:spPr>
          <a:xfrm>
            <a:off x="5422900" y="2012950"/>
            <a:ext cx="4535488" cy="4797425"/>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5" name="Date Placeholder 4"/>
          <p:cNvSpPr>
            <a:spLocks noGrp="1"/>
          </p:cNvSpPr>
          <p:nvPr>
            <p:ph type="dt" sz="half" idx="10"/>
          </p:nvPr>
        </p:nvSpPr>
        <p:spPr/>
        <p:txBody>
          <a:bodyPr/>
          <a:lstStyle/>
          <a:p>
            <a:fld id="{867B1B80-3F96-4B64-A77F-650127ED421C}" type="datetime1">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1718496290"/>
      </p:ext>
    </p:extLst>
  </p:cSld>
  <p:clrMapOvr>
    <a:masterClrMapping/>
  </p:clrMapOvr>
  <p:timing>
    <p:tnLst>
      <p:par>
        <p:cTn id="1" dur="indefinite" restart="never" nodeType="tmRoot"/>
      </p:par>
    </p:tnLst>
  </p:timing>
</p:sldLayout>
</file>

<file path=ppt/slideLayouts/slideLayout5.xml><?xml version="1.0" encoding="utf-8"?>
<p:sldLayout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600" y="403225"/>
            <a:ext cx="9223375" cy="1460500"/>
          </a:xfrm>
        </p:spPr>
        <p:txBody>
          <a:bodyPr/>
          <a:lstStyle/>
          <a:p>
            <a:r>
              <a:rPr lang="en-US" dirty="1"/>
              <a:t>Click to edit Master title style</a:t>
            </a:r>
          </a:p>
        </p:txBody>
      </p:sp>
      <p:sp>
        <p:nvSpPr>
          <p:cNvPr id="3" name="Text Placeholder 2"/>
          <p:cNvSpPr>
            <a:spLocks noGrp="1"/>
          </p:cNvSpPr>
          <p:nvPr>
            <p:ph type="body" idx="1"/>
          </p:nvPr>
        </p:nvSpPr>
        <p:spPr>
          <a:xfrm>
            <a:off x="736600" y="1854200"/>
            <a:ext cx="4524375"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4" name="Content Placeholder 3"/>
          <p:cNvSpPr>
            <a:spLocks noGrp="1"/>
          </p:cNvSpPr>
          <p:nvPr>
            <p:ph sz="half" idx="2"/>
          </p:nvPr>
        </p:nvSpPr>
        <p:spPr>
          <a:xfrm>
            <a:off x="736600" y="2762250"/>
            <a:ext cx="4524375" cy="4062413"/>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5" name="Text Placeholder 4"/>
          <p:cNvSpPr>
            <a:spLocks noGrp="1"/>
          </p:cNvSpPr>
          <p:nvPr>
            <p:ph type="body" sz="quarter" idx="3"/>
          </p:nvPr>
        </p:nvSpPr>
        <p:spPr>
          <a:xfrm>
            <a:off x="5413375" y="1854200"/>
            <a:ext cx="4546600"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a:t>Click to edit Master text styles</a:t>
            </a:r>
          </a:p>
        </p:txBody>
      </p:sp>
      <p:sp>
        <p:nvSpPr>
          <p:cNvPr id="6" name="Content Placeholder 5"/>
          <p:cNvSpPr>
            <a:spLocks noGrp="1"/>
          </p:cNvSpPr>
          <p:nvPr>
            <p:ph sz="quarter" idx="4"/>
          </p:nvPr>
        </p:nvSpPr>
        <p:spPr>
          <a:xfrm>
            <a:off x="5413375" y="2762250"/>
            <a:ext cx="4546600" cy="4062413"/>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7" name="Date Placeholder 6"/>
          <p:cNvSpPr>
            <a:spLocks noGrp="1"/>
          </p:cNvSpPr>
          <p:nvPr>
            <p:ph type="dt" sz="half" idx="10"/>
          </p:nvPr>
        </p:nvSpPr>
        <p:spPr/>
        <p:txBody>
          <a:bodyPr/>
          <a:lstStyle/>
          <a:p>
            <a:fld id="{58B0818F-6C55-49C0-ADB6-B4EB5EA28915}" type="datetime1">
              <a:rPr lang="en-US" smtClean="0"/>
              <a:t>2/25/2022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302280107"/>
      </p:ext>
    </p:extLst>
  </p:cSld>
  <p:clrMapOvr>
    <a:masterClrMapping/>
  </p:clrMapOvr>
  <p:timing>
    <p:tnLst>
      <p:par>
        <p:cTn id="1" dur="indefinite" restart="never" nodeType="tmRoot"/>
      </p:par>
    </p:tnLst>
  </p:timing>
</p:sldLayout>
</file>

<file path=ppt/slideLayouts/slideLayout6.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Date Placeholder 2"/>
          <p:cNvSpPr>
            <a:spLocks noGrp="1"/>
          </p:cNvSpPr>
          <p:nvPr>
            <p:ph type="dt" sz="half" idx="10"/>
          </p:nvPr>
        </p:nvSpPr>
        <p:spPr/>
        <p:txBody>
          <a:bodyPr/>
          <a:lstStyle/>
          <a:p>
            <a:fld id="{E21ADC21-3BBE-45DB-B029-ACB3C494B76E}" type="datetime1">
              <a:rPr lang="en-US" smtClean="0"/>
              <a:t>2/25/2022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2561314836"/>
      </p:ext>
    </p:extLst>
  </p:cSld>
  <p:clrMapOvr>
    <a:masterClrMapping/>
  </p:clrMapOvr>
  <p:timing>
    <p:tnLst>
      <p:par>
        <p:cTn id="1" dur="indefinite" restart="never" nodeType="tmRoot"/>
      </p:par>
    </p:tnLst>
  </p:timing>
</p:sldLayout>
</file>

<file path=ppt/slideLayouts/slideLayout7.xml><?xml version="1.0" encoding="utf-8"?>
<p:sldLayout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D061C7-5A13-4911-A741-A25833A1FF04}" type="datetime1">
              <a:rPr lang="en-US" smtClean="0"/>
              <a:t>2/25/2022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1931320034"/>
      </p:ext>
    </p:extLst>
  </p:cSld>
  <p:clrMapOvr>
    <a:masterClrMapping/>
  </p:clrMapOvr>
  <p:timing>
    <p:tnLst>
      <p:par>
        <p:cTn id="1" dur="indefinite" restart="never" nodeType="tmRoot"/>
      </p:par>
    </p:tnLst>
  </p:timing>
</p:sldLayout>
</file>

<file path=ppt/slideLayouts/slideLayout8.xml><?xml version="1.0" encoding="utf-8"?>
<p:sldLayout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9638" cy="1763713"/>
          </a:xfrm>
        </p:spPr>
        <p:txBody>
          <a:bodyPr anchor="b"/>
          <a:lstStyle>
            <a:lvl1pPr>
              <a:defRPr sz="3200"/>
            </a:lvl1pPr>
          </a:lstStyle>
          <a:p>
            <a:r>
              <a:rPr lang="en-US" dirty="1"/>
              <a:t>Click to edit Master title style</a:t>
            </a:r>
          </a:p>
        </p:txBody>
      </p:sp>
      <p:sp>
        <p:nvSpPr>
          <p:cNvPr id="3" name="Content Placeholder 2"/>
          <p:cNvSpPr>
            <a:spLocks noGrp="1"/>
          </p:cNvSpPr>
          <p:nvPr>
            <p:ph idx="1"/>
          </p:nvPr>
        </p:nvSpPr>
        <p:spPr>
          <a:xfrm>
            <a:off x="4546600" y="1089025"/>
            <a:ext cx="5413375" cy="53736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Text Placeholder 3"/>
          <p:cNvSpPr>
            <a:spLocks noGrp="1"/>
          </p:cNvSpPr>
          <p:nvPr>
            <p:ph type="body" sz="half" idx="2"/>
          </p:nvPr>
        </p:nvSpPr>
        <p:spPr>
          <a:xfrm>
            <a:off x="736600" y="2268538"/>
            <a:ext cx="3449638"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Click to edit Master text styles</a:t>
            </a:r>
          </a:p>
        </p:txBody>
      </p:sp>
      <p:sp>
        <p:nvSpPr>
          <p:cNvPr id="5" name="Date Placeholder 4"/>
          <p:cNvSpPr>
            <a:spLocks noGrp="1"/>
          </p:cNvSpPr>
          <p:nvPr>
            <p:ph type="dt" sz="half" idx="10"/>
          </p:nvPr>
        </p:nvSpPr>
        <p:spPr/>
        <p:txBody>
          <a:bodyPr/>
          <a:lstStyle/>
          <a:p>
            <a:fld id="{0E254D7F-DAF5-44C9-85EF-705DC975E66A}" type="datetime1">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1992476354"/>
      </p:ext>
    </p:extLst>
  </p:cSld>
  <p:clrMapOvr>
    <a:masterClrMapping/>
  </p:clrMapOvr>
  <p:timing>
    <p:tnLst>
      <p:par>
        <p:cTn id="1" dur="indefinite" restart="never" nodeType="tmRoot"/>
      </p:par>
    </p:tnLst>
  </p:timing>
</p:sldLayout>
</file>

<file path=ppt/slideLayouts/slideLayout9.xml><?xml version="1.0" encoding="utf-8"?>
<p:sldLayout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4825"/>
            <a:ext cx="3449638" cy="1763713"/>
          </a:xfrm>
        </p:spPr>
        <p:txBody>
          <a:bodyPr anchor="b"/>
          <a:lstStyle>
            <a:lvl1pPr>
              <a:defRPr sz="3200"/>
            </a:lvl1pPr>
          </a:lstStyle>
          <a:p>
            <a:r>
              <a:rPr lang="en-US" dirty="1"/>
              <a:t>Click to edit Master title style</a:t>
            </a:r>
          </a:p>
        </p:txBody>
      </p:sp>
      <p:sp>
        <p:nvSpPr>
          <p:cNvPr id="3" name="Picture Placeholder 2"/>
          <p:cNvSpPr>
            <a:spLocks noGrp="1"/>
          </p:cNvSpPr>
          <p:nvPr>
            <p:ph type="pic" idx="1"/>
          </p:nvPr>
        </p:nvSpPr>
        <p:spPr>
          <a:xfrm>
            <a:off x="4546600" y="1089025"/>
            <a:ext cx="5413375" cy="5373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36600" y="2268538"/>
            <a:ext cx="3449638" cy="42021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1"/>
              <a:t>Click to edit Master text styles</a:t>
            </a:r>
          </a:p>
        </p:txBody>
      </p:sp>
      <p:sp>
        <p:nvSpPr>
          <p:cNvPr id="5" name="Date Placeholder 4"/>
          <p:cNvSpPr>
            <a:spLocks noGrp="1"/>
          </p:cNvSpPr>
          <p:nvPr>
            <p:ph type="dt" sz="half" idx="10"/>
          </p:nvPr>
        </p:nvSpPr>
        <p:spPr/>
        <p:txBody>
          <a:bodyPr/>
          <a:lstStyle/>
          <a:p>
            <a:fld id="{D116189D-73B5-441B-BEF8-2F78CC8CEA1E}" type="datetime1">
              <a:rPr lang="en-US" smtClean="0"/>
              <a:t>2/25/2022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F0E49-3BAE-452C-964C-57174B2FC0D0}" type="slidenum">
              <a:rPr lang="en-US" smtClean="0"/>
              <a:t>‹#›</a:t>
            </a:fld>
            <a:endParaRPr lang="en-US"/>
          </a:p>
        </p:txBody>
      </p:sp>
    </p:spTree>
    <p:extLst>
      <p:ext uri="{BB962C8B-B14F-4D97-AF65-F5344CB8AC3E}">
        <p14:creationId xmlns:p14="http://schemas.microsoft.com/office/powerpoint/2010/main" val="3252607288"/>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2.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reserve="1">
  <p:cSld name="">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13" y="403225"/>
            <a:ext cx="9223375" cy="1460500"/>
          </a:xfrm>
          <a:prstGeom prst="rect"/>
        </p:spPr>
        <p:txBody>
          <a:bodyPr vert="horz" lIns="91440" tIns="45720" rIns="91440" bIns="45720" rtlCol="0" anchor="ctr">
            <a:normAutofit/>
          </a:bodyPr>
          <a:lstStyle/>
          <a:p>
            <a:r>
              <a:rPr lang="en-US" dirty="1"/>
              <a:t>Click to edit Master title style</a:t>
            </a:r>
          </a:p>
        </p:txBody>
      </p:sp>
      <p:sp>
        <p:nvSpPr>
          <p:cNvPr id="3" name="Text Placeholder 2"/>
          <p:cNvSpPr>
            <a:spLocks noGrp="1"/>
          </p:cNvSpPr>
          <p:nvPr>
            <p:ph type="body" idx="1"/>
          </p:nvPr>
        </p:nvSpPr>
        <p:spPr>
          <a:xfrm>
            <a:off x="735013" y="2012950"/>
            <a:ext cx="9223375" cy="4797425"/>
          </a:xfrm>
          <a:prstGeom prst="rect"/>
        </p:spPr>
        <p:txBody>
          <a:bodyPr vert="horz" lIns="91440" tIns="45720" rIns="91440" bIns="45720" rtlCol="0">
            <a:normAutofit/>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Date Placeholder 3"/>
          <p:cNvSpPr>
            <a:spLocks noGrp="1"/>
          </p:cNvSpPr>
          <p:nvPr>
            <p:ph type="dt" sz="half" idx="2"/>
          </p:nvPr>
        </p:nvSpPr>
        <p:spPr>
          <a:xfrm>
            <a:off x="735013" y="7008813"/>
            <a:ext cx="2406650" cy="401637"/>
          </a:xfrm>
          <a:prstGeom prst="rect"/>
        </p:spPr>
        <p:txBody>
          <a:bodyPr vert="horz" lIns="91440" tIns="45720" rIns="91440" bIns="45720" rtlCol="0" anchor="ctr"/>
          <a:lstStyle>
            <a:lvl1pPr algn="l">
              <a:defRPr sz="1200">
                <a:solidFill>
                  <a:schemeClr val="tx1">
                    <a:tint val="75000"/>
                  </a:schemeClr>
                </a:solidFill>
              </a:defRPr>
            </a:lvl1pPr>
          </a:lstStyle>
          <a:p>
            <a:fld id="{28DA8D21-865D-4AB5-A20A-BCC8AE622609}" type="datetime1">
              <a:rPr lang="en-US" smtClean="0"/>
              <a:t>2/25/2022</a:t>
            </a:fld>
            <a:endParaRPr lang="en-US"/>
          </a:p>
        </p:txBody>
      </p:sp>
      <p:sp>
        <p:nvSpPr>
          <p:cNvPr id="5" name="Footer Placeholder 4"/>
          <p:cNvSpPr>
            <a:spLocks noGrp="1"/>
          </p:cNvSpPr>
          <p:nvPr>
            <p:ph type="ftr" sz="quarter" idx="3"/>
          </p:nvPr>
        </p:nvSpPr>
        <p:spPr>
          <a:xfrm>
            <a:off x="3541713" y="7008813"/>
            <a:ext cx="3609975" cy="401637"/>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06909" y="7125382"/>
            <a:ext cx="2406650" cy="401637"/>
          </a:xfrm>
          <a:prstGeom prst="rect"/>
        </p:spPr>
        <p:txBody>
          <a:bodyPr vert="horz" lIns="91440" tIns="45720" rIns="91440" bIns="45720" rtlCol="0" anchor="ctr"/>
          <a:lstStyle>
            <a:lvl1pPr algn="r">
              <a:defRPr sz="1400">
                <a:solidFill>
                  <a:schemeClr val="tx1"/>
                </a:solidFill>
              </a:defRPr>
            </a:lvl1pPr>
          </a:lstStyle>
          <a:p>
            <a:fld id="{354F0E49-3BAE-452C-964C-57174B2FC0D0}" type="slidenum">
              <a:rPr lang="en-US" smtClean="0"/>
              <a:t>‹#›</a:t>
            </a:fld>
            <a:endParaRPr lang="en-US"/>
          </a:p>
        </p:txBody>
      </p:sp>
    </p:spTree>
    <p:extLst>
      <p:ext uri="{BB962C8B-B14F-4D97-AF65-F5344CB8AC3E}">
        <p14:creationId xmlns:p14="http://schemas.microsoft.com/office/powerpoint/2010/main" val="1140759517"/>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3" name="Title 2" descr="" title=""/>
          <p:cNvSpPr>
            <a:spLocks noGrp="1"/>
          </p:cNvSpPr>
          <p:nvPr>
            <p:ph type="ctrTitle"/>
          </p:nvPr>
        </p:nvSpPr>
        <p:spPr>
          <a:xfrm>
            <a:off x="1336675" y="2821209"/>
            <a:ext cx="8020050" cy="2040041"/>
          </a:xfrm>
        </p:spPr>
        <p:txBody>
          <a:bodyPr>
            <a:normAutofit/>
          </a:bodyPr>
          <a:lstStyle/>
          <a:p>
            <a:r>
              <a:rPr lang="en-US" sz="4400" dirty="1"/>
              <a:t>11th Annual IBA Finance </a:t>
            </a:r>
            <a:r>
              <a:rPr lang="en-US" sz="4400" dirty="1" smtClean="0"/>
              <a:t>&amp; </a:t>
            </a:r>
            <a:r>
              <a:rPr lang="en-US" sz="4400" dirty="1"/>
              <a:t>Capital Markets Tax Virtual Conference </a:t>
            </a:r>
            <a:r>
              <a:rPr lang="en-US" sz="4400" dirty="1" smtClean="0"/>
              <a:t>– </a:t>
            </a:r>
            <a:br>
              <a:rPr lang="en-US" sz="4400" dirty="1" smtClean="0"/>
            </a:br>
            <a:r>
              <a:rPr lang="en-US" sz="4400" dirty="1" smtClean="0"/>
              <a:t>Update </a:t>
            </a:r>
            <a:r>
              <a:rPr lang="en-US" sz="4400" dirty="1"/>
              <a:t>on M&amp;A</a:t>
            </a:r>
          </a:p>
        </p:txBody>
      </p:sp>
      <p:sp>
        <p:nvSpPr>
          <p:cNvPr id="4" name="Subtitle 3" descr="" title=""/>
          <p:cNvSpPr>
            <a:spLocks noGrp="1"/>
          </p:cNvSpPr>
          <p:nvPr>
            <p:ph type="subTitle" idx="1"/>
          </p:nvPr>
        </p:nvSpPr>
        <p:spPr>
          <a:xfrm>
            <a:off x="1336675" y="4892410"/>
            <a:ext cx="8020050" cy="426039"/>
          </a:xfrm>
        </p:spPr>
        <p:txBody>
          <a:bodyPr/>
          <a:lstStyle/>
          <a:p>
            <a:r>
              <a:rPr lang="nl-NL" dirty="1" smtClean="0"/>
              <a:t>1 March </a:t>
            </a:r>
            <a:r>
              <a:rPr lang="nl-NL" dirty="1"/>
              <a:t>2022</a:t>
            </a:r>
            <a:endParaRPr lang="en-US"/>
          </a:p>
        </p:txBody>
      </p:sp>
      <p:graphicFrame>
        <p:nvGraphicFramePr>
          <p:cNvPr id="10" name="Table 9" descr="" title=""/>
          <p:cNvGraphicFramePr>
            <a:graphicFrameLocks noGrp="1"/>
          </p:cNvGraphicFramePr>
          <p:nvPr>
            <p:extLst>
              <p:ext uri="{D42A27DB-BD31-4B8C-83A1-F6EECF244321}">
                <p14:modId xmlns:p14="http://schemas.microsoft.com/office/powerpoint/2010/main" val="1439938923"/>
              </p:ext>
            </p:extLst>
          </p:nvPr>
        </p:nvGraphicFramePr>
        <p:xfrm>
          <a:off x="967524" y="5426383"/>
          <a:ext cx="9305481" cy="1799092"/>
        </p:xfrm>
        <a:graphic>
          <a:graphicData uri="http://schemas.openxmlformats.org/drawingml/2006/table">
            <a:tbl>
              <a:tblPr>
                <a:tableStyleId>{5C22544A-7EE6-4342-B048-85BDC9FD1C3A}</a:tableStyleId>
              </a:tblPr>
              <a:tblGrid>
                <a:gridCol w="1243832">
                  <a:extLst>
                    <a:ext uri="{9D8B030D-6E8A-4147-A177-3AD203B41FA5}">
                      <a16:colId xmlns:a16="http://schemas.microsoft.com/office/drawing/2014/main" val="3806390911"/>
                    </a:ext>
                  </a:extLst>
                </a:gridCol>
                <a:gridCol w="2239347">
                  <a:extLst>
                    <a:ext uri="{9D8B030D-6E8A-4147-A177-3AD203B41FA5}">
                      <a16:colId xmlns:a16="http://schemas.microsoft.com/office/drawing/2014/main" val="2077079899"/>
                    </a:ext>
                  </a:extLst>
                </a:gridCol>
                <a:gridCol w="5822302">
                  <a:extLst>
                    <a:ext uri="{9D8B030D-6E8A-4147-A177-3AD203B41FA5}">
                      <a16:colId xmlns:a16="http://schemas.microsoft.com/office/drawing/2014/main" val="2837759961"/>
                    </a:ext>
                  </a:extLst>
                </a:gridCol>
              </a:tblGrid>
              <a:tr h="309978">
                <a:tc>
                  <a:txBody>
                    <a:bodyPr/>
                    <a:lstStyle/>
                    <a:p>
                      <a:pPr marL="0" marR="0" lvl="0" indent="0" algn="l" defTabSz="914400" rtl="0" eaLnBrk="1" fontAlgn="auto" latinLnBrk="0" hangingPunct="1">
                        <a:lnSpc>
                          <a:spcPct val="100000"/>
                        </a:lnSpc>
                        <a:spcBef>
                          <a:spcPct val="0"/>
                        </a:spcBef>
                        <a:spcAft>
                          <a:spcPts val="600"/>
                        </a:spcAft>
                        <a:buClrTx/>
                        <a:buSzTx/>
                        <a:buFontTx/>
                        <a:buNone/>
                        <a:defRPr/>
                      </a:pPr>
                      <a:r>
                        <a:rPr lang="en-US" sz="1400" b="1" dirty="1" smtClean="0"/>
                        <a:t>Session Chair</a:t>
                      </a:r>
                    </a:p>
                  </a:txBody>
                  <a:tcPr marT="9144" marB="9144">
                    <a:noFill/>
                  </a:tcPr>
                </a:tc>
                <a:tc>
                  <a:txBody>
                    <a:bodyPr/>
                    <a:lstStyle/>
                    <a:p>
                      <a:pPr>
                        <a:spcAft>
                          <a:spcPts val="600"/>
                        </a:spcAft>
                      </a:pPr>
                      <a:r>
                        <a:rPr lang="en-US" sz="1400" b="0" dirty="1" smtClean="0"/>
                        <a:t>Jodi Schwartz</a:t>
                      </a:r>
                      <a:endParaRPr lang="en-US" sz="1400" b="0"/>
                    </a:p>
                  </a:txBody>
                  <a:tcPr marT="9144" marB="9144">
                    <a:noFill/>
                  </a:tcPr>
                </a:tc>
                <a:tc>
                  <a:txBody>
                    <a:bodyPr/>
                    <a:lstStyle/>
                    <a:p>
                      <a:pPr>
                        <a:spcAft>
                          <a:spcPts val="600"/>
                        </a:spcAft>
                      </a:pPr>
                      <a:r>
                        <a:rPr lang="en-US" sz="1400" dirty="1" smtClean="0"/>
                        <a:t>Wachtell, Lipton, Rosen &amp; Katz, New York, New York, USA</a:t>
                      </a:r>
                      <a:endParaRPr lang="en-US" sz="1400"/>
                    </a:p>
                  </a:txBody>
                  <a:tcPr marT="9144" marB="9144">
                    <a:noFill/>
                  </a:tcPr>
                </a:tc>
                <a:extLst>
                  <a:ext uri="{0D108BD9-81ED-4DB2-BD59-A6C34878D82A}">
                    <a16:rowId xmlns:a16="http://schemas.microsoft.com/office/drawing/2014/main" val="2449521681"/>
                  </a:ext>
                </a:extLst>
              </a:tr>
              <a:tr h="161247">
                <a:tc>
                  <a:txBody>
                    <a:bodyPr/>
                    <a:lstStyle/>
                    <a:p>
                      <a:r>
                        <a:rPr lang="en-US" sz="1400" b="1" dirty="1" smtClean="0"/>
                        <a:t>Speakers</a:t>
                      </a:r>
                      <a:endParaRPr lang="en-US" sz="1400" b="1"/>
                    </a:p>
                  </a:txBody>
                  <a:tcPr marT="9144" marB="9144">
                    <a:noFill/>
                  </a:tcPr>
                </a:tc>
                <a:tc>
                  <a:txBody>
                    <a:bodyPr/>
                    <a:lstStyle/>
                    <a:p>
                      <a:r>
                        <a:rPr lang="en-US" sz="1400" b="0" dirty="1" smtClean="0"/>
                        <a:t>Guillermo Canalejo Lasarte</a:t>
                      </a:r>
                      <a:endParaRPr lang="en-US" sz="1400" b="0"/>
                    </a:p>
                  </a:txBody>
                  <a:tcPr marT="9144" marB="9144">
                    <a:noFill/>
                  </a:tcPr>
                </a:tc>
                <a:tc>
                  <a:txBody>
                    <a:bodyPr/>
                    <a:lstStyle/>
                    <a:p>
                      <a:r>
                        <a:rPr lang="en-US" sz="1400" dirty="1" smtClean="0"/>
                        <a:t>Uria Menendez Abogados SLP, Madrid, Spain</a:t>
                      </a:r>
                      <a:endParaRPr lang="en-US" sz="1400"/>
                    </a:p>
                  </a:txBody>
                  <a:tcPr marT="9144" marB="9144">
                    <a:noFill/>
                  </a:tcPr>
                </a:tc>
                <a:extLst>
                  <a:ext uri="{0D108BD9-81ED-4DB2-BD59-A6C34878D82A}">
                    <a16:rowId xmlns:a16="http://schemas.microsoft.com/office/drawing/2014/main" val="4272252144"/>
                  </a:ext>
                </a:extLst>
              </a:tr>
              <a:tr h="161247">
                <a:tc>
                  <a:txBody>
                    <a:bodyPr/>
                    <a:lstStyle/>
                    <a:p>
                      <a:endParaRPr lang="en-US" sz="1400" b="1"/>
                    </a:p>
                  </a:txBody>
                  <a:tcPr marT="9144" marB="9144">
                    <a:noFill/>
                  </a:tcPr>
                </a:tc>
                <a:tc>
                  <a:txBody>
                    <a:bodyPr/>
                    <a:lstStyle/>
                    <a:p>
                      <a:r>
                        <a:rPr lang="en-US" sz="1400" b="0" dirty="1" smtClean="0"/>
                        <a:t>Olivier Dauchez</a:t>
                      </a:r>
                    </a:p>
                  </a:txBody>
                  <a:tcPr marT="9144" marB="9144">
                    <a:noFill/>
                  </a:tcPr>
                </a:tc>
                <a:tc>
                  <a:txBody>
                    <a:bodyPr/>
                    <a:lstStyle/>
                    <a:p>
                      <a:r>
                        <a:rPr lang="fr-FR" sz="1400" dirty="1" smtClean="0"/>
                        <a:t>Gide Loyrette Nouel A.A.R.P.I., Paris, France</a:t>
                      </a:r>
                    </a:p>
                  </a:txBody>
                  <a:tcPr marT="9144" marB="9144">
                    <a:noFill/>
                  </a:tcPr>
                </a:tc>
                <a:extLst>
                  <a:ext uri="{0D108BD9-81ED-4DB2-BD59-A6C34878D82A}">
                    <a16:rowId xmlns:a16="http://schemas.microsoft.com/office/drawing/2014/main" val="1604060276"/>
                  </a:ext>
                </a:extLst>
              </a:tr>
              <a:tr h="161247">
                <a:tc>
                  <a:txBody>
                    <a:bodyPr/>
                    <a:lstStyle/>
                    <a:p>
                      <a:endParaRPr lang="en-US" sz="1400" b="1"/>
                    </a:p>
                  </a:txBody>
                  <a:tcPr marT="9144" marB="9144">
                    <a:noFill/>
                  </a:tcPr>
                </a:tc>
                <a:tc>
                  <a:txBody>
                    <a:bodyPr/>
                    <a:lstStyle/>
                    <a:p>
                      <a:r>
                        <a:rPr lang="en-US" sz="1400" b="0" dirty="1" smtClean="0"/>
                        <a:t>Michael Lane</a:t>
                      </a:r>
                    </a:p>
                  </a:txBody>
                  <a:tcPr marT="9144" marB="9144">
                    <a:no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dirty="1" smtClean="0"/>
                        <a:t>Slaughter &amp; May, London, England</a:t>
                      </a:r>
                    </a:p>
                  </a:txBody>
                  <a:tcPr marT="9144" marB="9144">
                    <a:noFill/>
                  </a:tcPr>
                </a:tc>
                <a:extLst>
                  <a:ext uri="{0D108BD9-81ED-4DB2-BD59-A6C34878D82A}">
                    <a16:rowId xmlns:a16="http://schemas.microsoft.com/office/drawing/2014/main" val="2525751677"/>
                  </a:ext>
                </a:extLst>
              </a:tr>
              <a:tr h="161247">
                <a:tc>
                  <a:txBody>
                    <a:bodyPr/>
                    <a:lstStyle/>
                    <a:p>
                      <a:endParaRPr lang="en-US" sz="1400" b="1"/>
                    </a:p>
                  </a:txBody>
                  <a:tcPr marT="9144" marB="9144">
                    <a:noFill/>
                  </a:tcPr>
                </a:tc>
                <a:tc>
                  <a:txBody>
                    <a:bodyPr/>
                    <a:lstStyle/>
                    <a:p>
                      <a:r>
                        <a:rPr lang="en-US" sz="1400" b="0" dirty="1" smtClean="0"/>
                        <a:t>Cesare Silvani</a:t>
                      </a:r>
                    </a:p>
                  </a:txBody>
                  <a:tcPr marT="9144" marB="9144">
                    <a:noFill/>
                  </a:tcPr>
                </a:tc>
                <a:tc>
                  <a:txBody>
                    <a:bodyPr/>
                    <a:lstStyle/>
                    <a:p>
                      <a:r>
                        <a:rPr lang="it-IT" sz="1400" dirty="1" smtClean="0"/>
                        <a:t>Maisto e Associati, Milan, Italy</a:t>
                      </a:r>
                    </a:p>
                  </a:txBody>
                  <a:tcPr marT="9144" marB="9144">
                    <a:noFill/>
                  </a:tcPr>
                </a:tc>
                <a:extLst>
                  <a:ext uri="{0D108BD9-81ED-4DB2-BD59-A6C34878D82A}">
                    <a16:rowId xmlns:a16="http://schemas.microsoft.com/office/drawing/2014/main" val="2220810064"/>
                  </a:ext>
                </a:extLst>
              </a:tr>
              <a:tr h="252758">
                <a:tc>
                  <a:txBody>
                    <a:bodyPr/>
                    <a:lstStyle/>
                    <a:p>
                      <a:endParaRPr lang="en-US" sz="1400" b="1"/>
                    </a:p>
                  </a:txBody>
                  <a:tcPr marT="9144" marB="9144">
                    <a:noFill/>
                  </a:tcPr>
                </a:tc>
                <a:tc>
                  <a:txBody>
                    <a:bodyPr/>
                    <a:lstStyle/>
                    <a:p>
                      <a:r>
                        <a:rPr lang="en-US" sz="1400" b="0" dirty="1" smtClean="0"/>
                        <a:t>Paul Sleurink</a:t>
                      </a:r>
                    </a:p>
                  </a:txBody>
                  <a:tcPr marT="9144" marB="9144">
                    <a:noFill/>
                  </a:tcPr>
                </a:tc>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400" dirty="1" smtClean="0"/>
                        <a:t>De Brauw Blackstone Westbroek, Amsterdam, the Netherlands</a:t>
                      </a:r>
                    </a:p>
                  </a:txBody>
                  <a:tcPr marT="9144" marB="9144">
                    <a:noFill/>
                  </a:tcPr>
                </a:tc>
                <a:extLst>
                  <a:ext uri="{0D108BD9-81ED-4DB2-BD59-A6C34878D82A}">
                    <a16:rowId xmlns:a16="http://schemas.microsoft.com/office/drawing/2014/main" val="1471353712"/>
                  </a:ext>
                </a:extLst>
              </a:tr>
              <a:tr h="309764">
                <a:tc>
                  <a:txBody>
                    <a:bodyPr/>
                    <a:lstStyle/>
                    <a:p>
                      <a:endParaRPr lang="en-US" sz="1400" b="1"/>
                    </a:p>
                  </a:txBody>
                  <a:tcPr marT="9144" marB="9144">
                    <a:noFill/>
                  </a:tcPr>
                </a:tc>
                <a:tc>
                  <a:txBody>
                    <a:bodyPr/>
                    <a:lstStyle/>
                    <a:p>
                      <a:r>
                        <a:rPr lang="en-US" sz="1400" b="0" dirty="1" smtClean="0"/>
                        <a:t>Gunther Wagner</a:t>
                      </a:r>
                    </a:p>
                  </a:txBody>
                  <a:tcPr marT="9144" marB="9144">
                    <a:noFill/>
                  </a:tcPr>
                </a:tc>
                <a:tc>
                  <a:txBody>
                    <a:bodyPr/>
                    <a:lstStyle/>
                    <a:p>
                      <a:r>
                        <a:rPr lang="de-DE" sz="1400" dirty="1" smtClean="0"/>
                        <a:t>Hengeler Mueller,</a:t>
                      </a:r>
                      <a:r>
                        <a:rPr lang="de-DE" sz="1400" baseline="0" dirty="1" smtClean="0"/>
                        <a:t> </a:t>
                      </a:r>
                      <a:r>
                        <a:rPr lang="de-DE" sz="1400" dirty="1" smtClean="0"/>
                        <a:t>Munich,</a:t>
                      </a:r>
                      <a:r>
                        <a:rPr lang="de-DE" sz="1400" baseline="0" dirty="1" smtClean="0"/>
                        <a:t> </a:t>
                      </a:r>
                      <a:r>
                        <a:rPr lang="de-DE" sz="1400" dirty="1" smtClean="0"/>
                        <a:t>Germany</a:t>
                      </a:r>
                    </a:p>
                  </a:txBody>
                  <a:tcPr marT="9144" marB="9144">
                    <a:noFill/>
                  </a:tcPr>
                </a:tc>
                <a:extLst>
                  <a:ext uri="{0D108BD9-81ED-4DB2-BD59-A6C34878D82A}">
                    <a16:rowId xmlns:a16="http://schemas.microsoft.com/office/drawing/2014/main" val="1983071100"/>
                  </a:ext>
                </a:extLst>
              </a:tr>
            </a:tbl>
          </a:graphicData>
        </a:graphic>
      </p:graphicFrame>
    </p:spTree>
    <p:extLst>
      <p:ext uri="{BB962C8B-B14F-4D97-AF65-F5344CB8AC3E}">
        <p14:creationId xmlns:p14="http://schemas.microsoft.com/office/powerpoint/2010/main" val="1458444240"/>
      </p:ext>
    </p:extLst>
  </p:cSld>
  <p:clrMapOvr>
    <a:masterClrMapping/>
  </p:clrMapOvr>
</p:sld>
</file>

<file path=ppt/slides/slide10.xml><?xml version="1.0" encoding="utf-8"?>
<p:sld xmlns:dgm="http://schemas.openxmlformats.org/drawingml/2006/diagram"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graphicFrame>
        <p:nvGraphicFramePr>
          <p:cNvPr id="12" name="Diagram 11" descr="" title=""/>
          <p:cNvGraphicFramePr/>
          <p:nvPr/>
        </p:nvGraphicFramePr>
        <p:xfrm>
          <a:off x="483818" y="869649"/>
          <a:ext cx="9702033" cy="55620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descr="" title=""/>
          <p:cNvSpPr>
            <a:spLocks noGrp="1"/>
          </p:cNvSpPr>
          <p:nvPr>
            <p:ph idx="1"/>
          </p:nvPr>
        </p:nvSpPr>
        <p:spPr>
          <a:xfrm>
            <a:off x="735013" y="1774825"/>
            <a:ext cx="9223375" cy="4797425"/>
          </a:xfrm>
        </p:spPr>
        <p:txBody>
          <a:bodyPr>
            <a:normAutofit/>
          </a:bodyPr>
          <a:lstStyle/>
          <a:p>
            <a:pPr marL="0" indent="0">
              <a:buNone/>
            </a:pPr>
            <a:r>
              <a:rPr lang="en-US" sz="2800" b="1" dirty="1"/>
              <a:t>Unshell as a filtering mechanism </a:t>
            </a:r>
          </a:p>
        </p:txBody>
      </p:sp>
      <p:sp>
        <p:nvSpPr>
          <p:cNvPr id="6" name="Slide Number Placeholder 5" descr="" title=""/>
          <p:cNvSpPr>
            <a:spLocks noGrp="1"/>
          </p:cNvSpPr>
          <p:nvPr>
            <p:ph type="sldNum" sz="quarter" idx="12"/>
          </p:nvPr>
        </p:nvSpPr>
        <p:spPr/>
        <p:txBody>
          <a:bodyPr/>
          <a:lstStyle/>
          <a:p>
            <a:fld id="{354F0E49-3BAE-452C-964C-57174B2FC0D0}" type="slidenum">
              <a:rPr lang="en-US" smtClean="0"/>
              <a:t>9</a:t>
            </a:fld>
            <a:endParaRPr lang="en-US"/>
          </a:p>
        </p:txBody>
      </p:sp>
      <p:sp>
        <p:nvSpPr>
          <p:cNvPr id="3" name="Title 2" descr="" title=""/>
          <p:cNvSpPr>
            <a:spLocks noGrp="1"/>
          </p:cNvSpPr>
          <p:nvPr>
            <p:ph type="title"/>
          </p:nvPr>
        </p:nvSpPr>
        <p:spPr/>
        <p:txBody>
          <a:bodyPr>
            <a:normAutofit/>
          </a:bodyPr>
          <a:lstStyle/>
          <a:p>
            <a:r>
              <a:rPr lang="en-US" dirty="1"/>
              <a:t>Proposal for an EU Directive to prevent the use of shell entities for tax </a:t>
            </a:r>
            <a:r>
              <a:rPr lang="en-US" dirty="1" smtClean="0"/>
              <a:t>purposes</a:t>
            </a:r>
            <a:endParaRPr lang="en-US"/>
          </a:p>
        </p:txBody>
      </p:sp>
      <p:sp>
        <p:nvSpPr>
          <p:cNvPr id="21" name="TextBox 20" descr="" title=""/>
          <p:cNvSpPr txBox="1"/>
          <p:nvPr/>
        </p:nvSpPr>
        <p:spPr>
          <a:xfrm flipH="1">
            <a:off x="1688666" y="3145711"/>
            <a:ext cx="1006963" cy="375809"/>
          </a:xfrm>
          <a:prstGeom prst="rect"/>
          <a:noFill/>
        </p:spPr>
        <p:txBody>
          <a:bodyPr wrap="square" rtlCol="0">
            <a:spAutoFit/>
          </a:bodyPr>
          <a:lstStyle/>
          <a:p>
            <a:r>
              <a:rPr lang="fr-BE" sz="1842" dirty="1"/>
              <a:t>Yes</a:t>
            </a:r>
            <a:endParaRPr lang="en-GB" sz="1842"/>
          </a:p>
        </p:txBody>
      </p:sp>
      <p:sp>
        <p:nvSpPr>
          <p:cNvPr id="24" name="TextBox 23" descr="" title=""/>
          <p:cNvSpPr txBox="1"/>
          <p:nvPr/>
        </p:nvSpPr>
        <p:spPr>
          <a:xfrm flipH="1">
            <a:off x="5108326" y="3145711"/>
            <a:ext cx="1006963" cy="375809"/>
          </a:xfrm>
          <a:prstGeom prst="rect"/>
          <a:noFill/>
        </p:spPr>
        <p:txBody>
          <a:bodyPr wrap="square" rtlCol="0">
            <a:spAutoFit/>
          </a:bodyPr>
          <a:lstStyle/>
          <a:p>
            <a:r>
              <a:rPr lang="fr-BE" sz="1842" dirty="1"/>
              <a:t>Yes</a:t>
            </a:r>
            <a:endParaRPr lang="en-GB" sz="1842"/>
          </a:p>
        </p:txBody>
      </p:sp>
      <p:sp>
        <p:nvSpPr>
          <p:cNvPr id="25" name="TextBox 24" descr="" title=""/>
          <p:cNvSpPr txBox="1"/>
          <p:nvPr/>
        </p:nvSpPr>
        <p:spPr>
          <a:xfrm flipH="1">
            <a:off x="8527986" y="3145711"/>
            <a:ext cx="1006963" cy="375809"/>
          </a:xfrm>
          <a:prstGeom prst="rect"/>
          <a:noFill/>
        </p:spPr>
        <p:txBody>
          <a:bodyPr wrap="square" rtlCol="0">
            <a:spAutoFit/>
          </a:bodyPr>
          <a:lstStyle/>
          <a:p>
            <a:r>
              <a:rPr lang="fr-BE" sz="1842" dirty="1"/>
              <a:t>Yes</a:t>
            </a:r>
            <a:endParaRPr lang="en-GB" sz="1842"/>
          </a:p>
        </p:txBody>
      </p:sp>
      <p:sp>
        <p:nvSpPr>
          <p:cNvPr id="22" name="Rectangle 21" descr="" title=""/>
          <p:cNvSpPr/>
          <p:nvPr/>
        </p:nvSpPr>
        <p:spPr>
          <a:xfrm>
            <a:off x="5167778" y="5035822"/>
            <a:ext cx="401003" cy="412141"/>
          </a:xfrm>
          <a:prstGeom prst="rect"/>
          <a:solidFill>
            <a:schemeClr val="accent4">
              <a:lumMod val="75000"/>
            </a:schemeClr>
          </a:solidFill>
          <a:ln w="127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42"/>
          </a:p>
        </p:txBody>
      </p:sp>
      <p:sp>
        <p:nvSpPr>
          <p:cNvPr id="28" name="Rectangle 27" descr="" title=""/>
          <p:cNvSpPr/>
          <p:nvPr/>
        </p:nvSpPr>
        <p:spPr>
          <a:xfrm>
            <a:off x="5193561" y="5794424"/>
            <a:ext cx="401003" cy="412141"/>
          </a:xfrm>
          <a:prstGeom prst="rect"/>
          <a:ln w="12700" cap="flat" algn="ctr">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42"/>
          </a:p>
        </p:txBody>
      </p:sp>
      <p:sp>
        <p:nvSpPr>
          <p:cNvPr id="26" name="TextBox 25" descr="" title=""/>
          <p:cNvSpPr txBox="1"/>
          <p:nvPr/>
        </p:nvSpPr>
        <p:spPr>
          <a:xfrm>
            <a:off x="5648001" y="5722510"/>
            <a:ext cx="2595377" cy="375809"/>
          </a:xfrm>
          <a:prstGeom prst="rect"/>
          <a:noFill/>
        </p:spPr>
        <p:txBody>
          <a:bodyPr wrap="square" rtlCol="0">
            <a:spAutoFit/>
          </a:bodyPr>
          <a:lstStyle/>
          <a:p>
            <a:r>
              <a:rPr lang="en-US" sz="1842" dirty="1" smtClean="0"/>
              <a:t>Key filters</a:t>
            </a:r>
            <a:endParaRPr lang="en-US" sz="1842"/>
          </a:p>
        </p:txBody>
      </p:sp>
      <p:sp>
        <p:nvSpPr>
          <p:cNvPr id="29" name="TextBox 28" descr="" title=""/>
          <p:cNvSpPr txBox="1"/>
          <p:nvPr/>
        </p:nvSpPr>
        <p:spPr>
          <a:xfrm>
            <a:off x="5594564" y="5053989"/>
            <a:ext cx="3022860" cy="375809"/>
          </a:xfrm>
          <a:prstGeom prst="rect"/>
          <a:noFill/>
        </p:spPr>
        <p:txBody>
          <a:bodyPr wrap="square" rtlCol="0">
            <a:spAutoFit/>
          </a:bodyPr>
          <a:lstStyle/>
          <a:p>
            <a:r>
              <a:rPr lang="en-US" sz="1842" dirty="1" smtClean="0"/>
              <a:t>Requirements/obligations</a:t>
            </a:r>
            <a:endParaRPr lang="en-US" sz="1842"/>
          </a:p>
        </p:txBody>
      </p:sp>
      <p:sp>
        <p:nvSpPr>
          <p:cNvPr id="13" name="object 6" descr="" title=""/>
          <p:cNvSpPr txBox="1"/>
          <p:nvPr/>
        </p:nvSpPr>
        <p:spPr>
          <a:xfrm>
            <a:off x="541338" y="5206056"/>
            <a:ext cx="3858054" cy="1747273"/>
          </a:xfrm>
          <a:prstGeom prst="rect"/>
        </p:spPr>
        <p:txBody>
          <a:bodyPr vert="horz" wrap="square" lIns="0" tIns="13335" rIns="0" bIns="0" rtlCol="0">
            <a:spAutoFit/>
          </a:bodyPr>
          <a:lstStyle/>
          <a:p>
            <a:pPr marL="228600" indent="-228600" defTabSz="914400">
              <a:spcBef>
                <a:spcPts val="395"/>
              </a:spcBef>
              <a:spcAft>
                <a:spcPts val="600"/>
              </a:spcAft>
              <a:buFont typeface="Arial" panose="020b0604020202020204" pitchFamily="34" charset="0"/>
              <a:buChar char="•"/>
              <a:tabLst>
                <a:tab pos="354965" algn="l"/>
                <a:tab pos="355600" algn="l"/>
              </a:tabLst>
            </a:pPr>
            <a:r>
              <a:rPr sz="1600" dirty="1"/>
              <a:t>engaged in economic activities, irrespective of their legal form (</a:t>
            </a:r>
            <a:r>
              <a:rPr sz="1600" i="1" dirty="1"/>
              <a:t>i.e.</a:t>
            </a:r>
            <a:r>
              <a:rPr sz="1600" dirty="1"/>
              <a:t> including </a:t>
            </a:r>
            <a:r>
              <a:rPr sz="1600" dirty="1" smtClean="0"/>
              <a:t>legal</a:t>
            </a:r>
            <a:r>
              <a:rPr lang="en-US" sz="1600" dirty="1" smtClean="0"/>
              <a:t> </a:t>
            </a:r>
            <a:r>
              <a:rPr sz="1600" dirty="1" smtClean="0"/>
              <a:t>arrangements </a:t>
            </a:r>
            <a:r>
              <a:rPr sz="1600" dirty="1"/>
              <a:t>such as partnerships), and</a:t>
            </a:r>
          </a:p>
          <a:p>
            <a:pPr marL="228600" indent="-228600" defTabSz="914400">
              <a:spcBef>
                <a:spcPts val="395"/>
              </a:spcBef>
              <a:spcAft>
                <a:spcPts val="600"/>
              </a:spcAft>
              <a:buFont typeface="Arial" panose="020b0604020202020204" pitchFamily="34" charset="0"/>
              <a:buChar char="•"/>
              <a:tabLst>
                <a:tab pos="354965" algn="l"/>
                <a:tab pos="355600" algn="l"/>
              </a:tabLst>
            </a:pPr>
            <a:r>
              <a:rPr sz="1600" dirty="1"/>
              <a:t>tax resident in the EU, and</a:t>
            </a:r>
          </a:p>
          <a:p>
            <a:pPr marL="228600" indent="-228600" defTabSz="914400">
              <a:spcBef>
                <a:spcPts val="395"/>
              </a:spcBef>
              <a:spcAft>
                <a:spcPts val="600"/>
              </a:spcAft>
              <a:buFont typeface="Arial" panose="020b0604020202020204" pitchFamily="34" charset="0"/>
              <a:buChar char="•"/>
              <a:tabLst>
                <a:tab pos="354965" algn="l"/>
                <a:tab pos="355600" algn="l"/>
              </a:tabLst>
            </a:pPr>
            <a:r>
              <a:rPr sz="1600" dirty="1"/>
              <a:t>eligible to receive a tax residency certificate in a Member State.</a:t>
            </a:r>
          </a:p>
        </p:txBody>
      </p:sp>
      <p:sp>
        <p:nvSpPr>
          <p:cNvPr id="14" name="object 5" descr="" title=""/>
          <p:cNvSpPr txBox="1"/>
          <p:nvPr/>
        </p:nvSpPr>
        <p:spPr>
          <a:xfrm>
            <a:off x="541338" y="4814594"/>
            <a:ext cx="2606469" cy="228909"/>
          </a:xfrm>
          <a:prstGeom prst="rect"/>
        </p:spPr>
        <p:txBody>
          <a:bodyPr vert="horz" wrap="square" lIns="0" tIns="13335" rIns="0" bIns="0" rtlCol="0">
            <a:spAutoFit/>
          </a:bodyPr>
          <a:lstStyle/>
          <a:p>
            <a:pPr marL="12700">
              <a:lnSpc>
                <a:spcPct val="100000"/>
              </a:lnSpc>
              <a:spcBef>
                <a:spcPts val="105"/>
              </a:spcBef>
            </a:pPr>
            <a:r>
              <a:rPr sz="1400" dirty="1">
                <a:latin typeface="Arial"/>
                <a:cs typeface="Arial"/>
              </a:rPr>
              <a:t>Entities</a:t>
            </a:r>
            <a:r>
              <a:rPr sz="1400" spc="-35" dirty="1">
                <a:latin typeface="Arial"/>
                <a:cs typeface="Arial"/>
              </a:rPr>
              <a:t> </a:t>
            </a:r>
            <a:r>
              <a:rPr sz="1400" dirty="1">
                <a:latin typeface="Arial"/>
                <a:cs typeface="Arial"/>
              </a:rPr>
              <a:t>are</a:t>
            </a:r>
            <a:r>
              <a:rPr sz="1400" spc="-30" dirty="1">
                <a:latin typeface="Arial"/>
                <a:cs typeface="Arial"/>
              </a:rPr>
              <a:t> </a:t>
            </a:r>
            <a:r>
              <a:rPr sz="1400" b="1" u="sng" dirty="1">
                <a:uFill>
                  <a:solidFill>
                    <a:srgbClr val="000000"/>
                  </a:solidFill>
                </a:uFill>
                <a:latin typeface="Arial"/>
                <a:cs typeface="Arial"/>
              </a:rPr>
              <a:t>in</a:t>
            </a:r>
            <a:r>
              <a:rPr sz="1400" b="1" u="sng" spc="-35" dirty="1">
                <a:uFill>
                  <a:solidFill>
                    <a:srgbClr val="000000"/>
                  </a:solidFill>
                </a:uFill>
                <a:latin typeface="Arial"/>
                <a:cs typeface="Arial"/>
              </a:rPr>
              <a:t> </a:t>
            </a:r>
            <a:r>
              <a:rPr sz="1400" b="1" u="sng" spc="-5" dirty="1">
                <a:uFill>
                  <a:solidFill>
                    <a:srgbClr val="000000"/>
                  </a:solidFill>
                </a:uFill>
                <a:latin typeface="Arial"/>
                <a:cs typeface="Arial"/>
              </a:rPr>
              <a:t>scope</a:t>
            </a:r>
            <a:r>
              <a:rPr sz="1400" b="1" spc="-25" dirty="1">
                <a:latin typeface="Arial"/>
                <a:cs typeface="Arial"/>
              </a:rPr>
              <a:t> </a:t>
            </a:r>
            <a:r>
              <a:rPr sz="1400" dirty="1" smtClean="0">
                <a:latin typeface="Arial"/>
                <a:cs typeface="Arial"/>
              </a:rPr>
              <a:t>if</a:t>
            </a:r>
            <a:r>
              <a:rPr lang="fr-FR" sz="1400" dirty="1" smtClean="0">
                <a:latin typeface="Arial"/>
                <a:cs typeface="Arial"/>
              </a:rPr>
              <a:t> </a:t>
            </a:r>
            <a:r>
              <a:rPr lang="en-US" sz="1400" dirty="1" smtClean="0">
                <a:latin typeface="Arial"/>
                <a:cs typeface="Arial"/>
              </a:rPr>
              <a:t>they</a:t>
            </a:r>
            <a:r>
              <a:rPr lang="fr-FR" sz="1400" dirty="1" smtClean="0">
                <a:latin typeface="Arial"/>
                <a:cs typeface="Arial"/>
              </a:rPr>
              <a:t> are</a:t>
            </a:r>
            <a:r>
              <a:rPr sz="1400" dirty="1" smtClean="0">
                <a:latin typeface="Arial"/>
                <a:cs typeface="Arial"/>
              </a:rPr>
              <a:t>:</a:t>
            </a:r>
            <a:endParaRPr sz="1400">
              <a:latin typeface="Arial"/>
              <a:cs typeface="Arial"/>
            </a:endParaRPr>
          </a:p>
        </p:txBody>
      </p:sp>
    </p:spTree>
    <p:extLst>
      <p:ext uri="{BB962C8B-B14F-4D97-AF65-F5344CB8AC3E}">
        <p14:creationId xmlns:p14="http://schemas.microsoft.com/office/powerpoint/2010/main" val="2002429324"/>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6" name="Content Placeholder 5" descr="" title=""/>
          <p:cNvSpPr>
            <a:spLocks noGrp="1"/>
          </p:cNvSpPr>
          <p:nvPr>
            <p:ph idx="1"/>
          </p:nvPr>
        </p:nvSpPr>
        <p:spPr>
          <a:xfrm>
            <a:off x="735013" y="1774825"/>
            <a:ext cx="9223375" cy="4797425"/>
          </a:xfrm>
        </p:spPr>
        <p:txBody>
          <a:bodyPr/>
          <a:lstStyle/>
          <a:p>
            <a:pPr marL="0" indent="0">
              <a:buNone/>
            </a:pPr>
            <a:r>
              <a:rPr lang="en-US" sz="2800" b="1" dirty="1" smtClean="0"/>
              <a:t>Carve out from the reporting obligation for:</a:t>
            </a:r>
          </a:p>
          <a:p>
            <a:r>
              <a:rPr lang="en-US" sz="2200" dirty="1" smtClean="0"/>
              <a:t>Companies which have a transferable security admitted to trading or listed on a regulated  market or multilateral trading facility;</a:t>
            </a:r>
          </a:p>
          <a:p>
            <a:r>
              <a:rPr lang="en-US" sz="2200" dirty="1" smtClean="0"/>
              <a:t>Certain regulated financial undertakings;</a:t>
            </a:r>
          </a:p>
          <a:p>
            <a:r>
              <a:rPr lang="en-US" sz="2200" dirty="1" smtClean="0"/>
              <a:t>Undertakings that have the main activity of holding shares in operational businesses in the  same Member State while their beneficial owners are also resident for tax purposes in the  same Member State;</a:t>
            </a:r>
          </a:p>
          <a:p>
            <a:r>
              <a:rPr lang="en-US" sz="2200" dirty="1" smtClean="0"/>
              <a:t>Domestic holding situations:  undertakings with holding activities that are resident for tax  purposes in the same Member State as the undertaking’s shareholder(s) or the ultimate  parent entity;</a:t>
            </a:r>
          </a:p>
          <a:p>
            <a:r>
              <a:rPr lang="en-US" sz="2200" dirty="1" smtClean="0"/>
              <a:t>Undertakings with at least five own full-time equivalent employees or members of staff  exclusively carrying out the activities generating the “Relevant Income”.</a:t>
            </a:r>
          </a:p>
          <a:p>
            <a:endParaRPr lang="en-US" smtClean="0"/>
          </a:p>
          <a:p>
            <a:endParaRPr lang="en-US"/>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10</a:t>
            </a:fld>
            <a:endParaRPr lang="en-US"/>
          </a:p>
        </p:txBody>
      </p:sp>
      <p:sp>
        <p:nvSpPr>
          <p:cNvPr id="3" name="Title 2" descr="" title=""/>
          <p:cNvSpPr>
            <a:spLocks noGrp="1"/>
          </p:cNvSpPr>
          <p:nvPr>
            <p:ph type="title"/>
          </p:nvPr>
        </p:nvSpPr>
        <p:spPr/>
        <p:txBody>
          <a:bodyPr/>
          <a:lstStyle/>
          <a:p>
            <a:r>
              <a:rPr lang="en-US" dirty="1" smtClean="0"/>
              <a:t>Proposal for an EU Directive to prevent the use of shell entities for tax purposes</a:t>
            </a:r>
            <a:endParaRPr lang="en-US"/>
          </a:p>
        </p:txBody>
      </p:sp>
    </p:spTree>
    <p:extLst>
      <p:ext uri="{BB962C8B-B14F-4D97-AF65-F5344CB8AC3E}">
        <p14:creationId xmlns:p14="http://schemas.microsoft.com/office/powerpoint/2010/main" val="1874429263"/>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8" name="Content Placeholder 7" descr="" title=""/>
          <p:cNvSpPr>
            <a:spLocks noGrp="1"/>
          </p:cNvSpPr>
          <p:nvPr>
            <p:ph idx="1"/>
          </p:nvPr>
        </p:nvSpPr>
        <p:spPr>
          <a:xfrm>
            <a:off x="735013" y="1774825"/>
            <a:ext cx="9223375" cy="4797425"/>
          </a:xfrm>
        </p:spPr>
        <p:txBody>
          <a:bodyPr/>
          <a:lstStyle/>
          <a:p>
            <a:pPr marL="0" indent="0">
              <a:buNone/>
            </a:pPr>
            <a:r>
              <a:rPr lang="en-US" sz="2800" b="1" dirty="1" smtClean="0"/>
              <a:t>Cumulative gateway criteria – based on self-assessment</a:t>
            </a:r>
          </a:p>
          <a:p>
            <a:r>
              <a:rPr lang="en-US" sz="1600" dirty="1"/>
              <a:t>At least </a:t>
            </a:r>
            <a:r>
              <a:rPr lang="en-US" sz="1600" b="1" dirty="1"/>
              <a:t>60% of the </a:t>
            </a:r>
            <a:r>
              <a:rPr lang="en-US" sz="1600" b="1" dirty="1" smtClean="0"/>
              <a:t>“Relevant Income” </a:t>
            </a:r>
            <a:r>
              <a:rPr lang="en-US" sz="1600" dirty="1"/>
              <a:t>is earned or paid out via </a:t>
            </a:r>
            <a:r>
              <a:rPr lang="en-US" sz="1600" b="1" dirty="1"/>
              <a:t>cross-border transactions or more than 60% of the book value of the assets that can generate income falling under e) and f) is located outside the Member State of the undertaking in the preceding two years; AND</a:t>
            </a:r>
          </a:p>
          <a:p>
            <a:r>
              <a:rPr lang="en-US" sz="1600" dirty="1"/>
              <a:t>More than 75% of the revenues of the taxpayer consist of </a:t>
            </a:r>
            <a:r>
              <a:rPr lang="en-US" sz="1600" b="1" dirty="1" smtClean="0"/>
              <a:t>“Relevant Income”</a:t>
            </a:r>
            <a:r>
              <a:rPr lang="en-US" sz="1600" dirty="1" smtClean="0"/>
              <a:t>, </a:t>
            </a:r>
            <a:r>
              <a:rPr lang="en-US" sz="1600" dirty="1"/>
              <a:t>including interest,  royalties, dividends, income from financial lease or real estate </a:t>
            </a:r>
            <a:r>
              <a:rPr lang="en-US" sz="1600" b="1" dirty="1"/>
              <a:t>in the preceding two years; AND</a:t>
            </a:r>
          </a:p>
          <a:p>
            <a:r>
              <a:rPr lang="en-US" sz="1600" dirty="1"/>
              <a:t>The taxpayer </a:t>
            </a:r>
            <a:r>
              <a:rPr lang="en-US" sz="1600" b="1" dirty="1"/>
              <a:t>outsourced</a:t>
            </a:r>
            <a:r>
              <a:rPr lang="en-US" sz="1600" dirty="1"/>
              <a:t> the administration of day-to-day operations and the </a:t>
            </a:r>
            <a:r>
              <a:rPr lang="en-US" sz="1600" b="1" dirty="1"/>
              <a:t>decision making </a:t>
            </a:r>
            <a:r>
              <a:rPr lang="en-US" sz="1600" dirty="1"/>
              <a:t>on significant functions in the </a:t>
            </a:r>
            <a:r>
              <a:rPr lang="en-US" sz="1600" b="1" dirty="1"/>
              <a:t>preceding two years</a:t>
            </a:r>
            <a:r>
              <a:rPr lang="en-US" sz="1600" dirty="1"/>
              <a:t>. </a:t>
            </a:r>
          </a:p>
          <a:p>
            <a:endParaRPr lang="en-US" sz="1800"/>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11</a:t>
            </a:fld>
            <a:endParaRPr lang="en-US"/>
          </a:p>
        </p:txBody>
      </p:sp>
      <p:sp>
        <p:nvSpPr>
          <p:cNvPr id="5" name="Title 4" descr="" title=""/>
          <p:cNvSpPr>
            <a:spLocks noGrp="1"/>
          </p:cNvSpPr>
          <p:nvPr>
            <p:ph type="title"/>
          </p:nvPr>
        </p:nvSpPr>
        <p:spPr/>
        <p:txBody>
          <a:bodyPr/>
          <a:lstStyle/>
          <a:p>
            <a:r>
              <a:rPr lang="en-US" dirty="1" smtClean="0"/>
              <a:t>Proposal for an EU Directive to prevent the use of shell entities for tax purposes</a:t>
            </a:r>
            <a:endParaRPr lang="en-US"/>
          </a:p>
        </p:txBody>
      </p:sp>
      <p:sp>
        <p:nvSpPr>
          <p:cNvPr id="6" name="Rectangle 5" descr="" title=""/>
          <p:cNvSpPr/>
          <p:nvPr/>
        </p:nvSpPr>
        <p:spPr>
          <a:xfrm>
            <a:off x="998721" y="4606277"/>
            <a:ext cx="5346700" cy="2551981"/>
          </a:xfrm>
          <a:prstGeom prst="rect"/>
        </p:spPr>
        <p:txBody>
          <a:bodyPr>
            <a:spAutoFit/>
          </a:bodyPr>
          <a:lstStyle/>
          <a:p>
            <a:pPr marL="240665" marR="5080" indent="-228600" algn="just">
              <a:spcBef>
                <a:spcPts val="105"/>
              </a:spcBef>
              <a:buFont typeface="+mj-lt"/>
              <a:buAutoNum type="alphaLcParenR" startAt="1"/>
              <a:tabLst>
                <a:tab pos="234950" algn="l"/>
                <a:tab pos="235585" algn="l"/>
              </a:tabLst>
            </a:pPr>
            <a:r>
              <a:rPr lang="en-US" sz="1100" spc="-5" dirty="1">
                <a:cs typeface="Arial"/>
              </a:rPr>
              <a:t>interest or any other income generated from financial assets</a:t>
            </a:r>
            <a:r>
              <a:rPr lang="en-US" sz="1100" spc="-5" dirty="1" smtClean="0">
                <a:cs typeface="Arial"/>
              </a:rPr>
              <a:t>, </a:t>
            </a:r>
            <a:r>
              <a:rPr lang="en-US" sz="1100" spc="-5" dirty="1">
                <a:cs typeface="Arial"/>
              </a:rPr>
              <a:t>including crypto assets, as defined in Article 3(1), point 2 of the  proposal for a Regulation of the European Parliament and of the  Council on Markets in Crypto-assets, and amending Directive (EU)  2019/193713;</a:t>
            </a:r>
          </a:p>
          <a:p>
            <a:pPr marL="240665" marR="5080" indent="-228600" algn="just">
              <a:spcBef>
                <a:spcPts val="105"/>
              </a:spcBef>
              <a:buFont typeface="+mj-lt"/>
              <a:buAutoNum type="alphaLcParenR" startAt="1"/>
              <a:tabLst>
                <a:tab pos="234950" algn="l"/>
                <a:tab pos="235585" algn="l"/>
              </a:tabLst>
            </a:pPr>
            <a:r>
              <a:rPr lang="en-US" sz="1100" spc="-5" dirty="1">
                <a:cs typeface="Arial"/>
              </a:rPr>
              <a:t>royalties or any other income generated from intellectual </a:t>
            </a:r>
            <a:r>
              <a:rPr lang="en-US" sz="1100" spc="-5" dirty="1" smtClean="0">
                <a:cs typeface="Arial"/>
              </a:rPr>
              <a:t>or intangible property or tradable permits</a:t>
            </a:r>
            <a:endParaRPr lang="en-US" sz="1100" spc="-5">
              <a:cs typeface="Arial"/>
            </a:endParaRPr>
          </a:p>
          <a:p>
            <a:pPr marL="240665" marR="5080" indent="-228600" algn="just">
              <a:spcBef>
                <a:spcPts val="105"/>
              </a:spcBef>
              <a:buFont typeface="+mj-lt"/>
              <a:buAutoNum type="alphaLcParenR" startAt="1"/>
              <a:tabLst>
                <a:tab pos="234950" algn="l"/>
                <a:tab pos="235585" algn="l"/>
              </a:tabLst>
            </a:pPr>
            <a:r>
              <a:rPr lang="en-US" sz="1100" spc="-5" dirty="1" smtClean="0">
                <a:cs typeface="Arial"/>
              </a:rPr>
              <a:t>dividends </a:t>
            </a:r>
            <a:r>
              <a:rPr lang="en-US" sz="1100" spc="-5" dirty="1">
                <a:cs typeface="Arial"/>
              </a:rPr>
              <a:t>and income from the disposal of shares;</a:t>
            </a:r>
          </a:p>
          <a:p>
            <a:pPr marL="240665" marR="5080" indent="-228600" algn="just">
              <a:spcBef>
                <a:spcPts val="105"/>
              </a:spcBef>
              <a:buFont typeface="+mj-lt"/>
              <a:buAutoNum type="alphaLcParenR" startAt="1"/>
              <a:tabLst>
                <a:tab pos="234950" algn="l"/>
                <a:tab pos="235585" algn="l"/>
              </a:tabLst>
            </a:pPr>
            <a:r>
              <a:rPr lang="en-US" sz="1100" spc="-5" dirty="1">
                <a:cs typeface="Arial"/>
              </a:rPr>
              <a:t>income from financial leasing;</a:t>
            </a:r>
          </a:p>
          <a:p>
            <a:pPr marL="240665" marR="5080" indent="-228600" algn="just">
              <a:spcBef>
                <a:spcPts val="105"/>
              </a:spcBef>
              <a:buFont typeface="+mj-lt"/>
              <a:buAutoNum type="alphaLcParenR" startAt="1"/>
              <a:tabLst>
                <a:tab pos="234950" algn="l"/>
                <a:tab pos="235585" algn="l"/>
              </a:tabLst>
            </a:pPr>
            <a:r>
              <a:rPr lang="en-US" sz="1100" spc="-5" dirty="1">
                <a:cs typeface="Arial"/>
              </a:rPr>
              <a:t>income from immovable property;</a:t>
            </a:r>
          </a:p>
          <a:p>
            <a:pPr marL="240665" marR="5080" indent="-228600" algn="just">
              <a:spcBef>
                <a:spcPts val="105"/>
              </a:spcBef>
              <a:buFont typeface="+mj-lt"/>
              <a:buAutoNum type="alphaLcParenR" startAt="1"/>
              <a:tabLst>
                <a:tab pos="234950" algn="l"/>
                <a:tab pos="235585" algn="l"/>
              </a:tabLst>
            </a:pPr>
            <a:r>
              <a:rPr lang="en-US" sz="1100" spc="-5" dirty="1">
                <a:cs typeface="Arial"/>
              </a:rPr>
              <a:t>income from movable property, other than cash, shares or  securities, held for private purposes and with a book value of more  than one million euro;</a:t>
            </a:r>
          </a:p>
          <a:p>
            <a:pPr marL="240665" marR="5080" indent="-228600" algn="just">
              <a:spcBef>
                <a:spcPts val="105"/>
              </a:spcBef>
              <a:buFont typeface="+mj-lt"/>
              <a:buAutoNum type="alphaLcParenR" startAt="1"/>
              <a:tabLst>
                <a:tab pos="234950" algn="l"/>
                <a:tab pos="235585" algn="l"/>
              </a:tabLst>
            </a:pPr>
            <a:r>
              <a:rPr lang="en-US" sz="1100" spc="-5" dirty="1">
                <a:cs typeface="Arial"/>
              </a:rPr>
              <a:t>income from insurance, banking and other financial activities;</a:t>
            </a:r>
          </a:p>
          <a:p>
            <a:pPr marL="240665" marR="5080" indent="-228600" algn="just">
              <a:spcBef>
                <a:spcPts val="105"/>
              </a:spcBef>
              <a:buFont typeface="+mj-lt"/>
              <a:buAutoNum type="alphaLcParenR" startAt="1"/>
              <a:tabLst>
                <a:tab pos="234950" algn="l"/>
                <a:tab pos="235585" algn="l"/>
              </a:tabLst>
            </a:pPr>
            <a:r>
              <a:rPr lang="en-US" sz="1100" spc="-5" dirty="1">
                <a:cs typeface="Arial"/>
              </a:rPr>
              <a:t>income from services which the undertaking has outsourced to </a:t>
            </a:r>
            <a:r>
              <a:rPr lang="en-US" sz="1100" spc="-5" dirty="1" smtClean="0">
                <a:cs typeface="Arial"/>
              </a:rPr>
              <a:t>other </a:t>
            </a:r>
            <a:r>
              <a:rPr lang="en-US" sz="1100" spc="-5" dirty="1">
                <a:cs typeface="Arial"/>
              </a:rPr>
              <a:t>associated enterprises.</a:t>
            </a:r>
          </a:p>
        </p:txBody>
      </p:sp>
      <p:grpSp>
        <p:nvGrpSpPr>
          <p:cNvPr id="19" name="Group 18" descr="" title=""/>
          <p:cNvGrpSpPr/>
          <p:nvPr/>
        </p:nvGrpSpPr>
        <p:grpSpPr>
          <a:xfrm>
            <a:off x="6577087" y="4660777"/>
            <a:ext cx="3725577" cy="2201986"/>
            <a:chOff x="6577087" y="4362335"/>
            <a:chExt cx="3725577" cy="2201986"/>
          </a:xfrm>
        </p:grpSpPr>
        <p:sp>
          <p:nvSpPr>
            <p:cNvPr id="15" name="object 7" descr="" title=""/>
            <p:cNvSpPr txBox="1"/>
            <p:nvPr/>
          </p:nvSpPr>
          <p:spPr>
            <a:xfrm>
              <a:off x="6622839" y="4689872"/>
              <a:ext cx="151130" cy="228909"/>
            </a:xfrm>
            <a:prstGeom prst="rect"/>
          </p:spPr>
          <p:txBody>
            <a:bodyPr vert="horz" wrap="square" lIns="0" tIns="13335" rIns="0" bIns="0" rtlCol="0">
              <a:spAutoFit/>
            </a:bodyPr>
            <a:lstStyle/>
            <a:p>
              <a:pPr>
                <a:lnSpc>
                  <a:spcPct val="100000"/>
                </a:lnSpc>
                <a:spcBef>
                  <a:spcPts val="105"/>
                </a:spcBef>
              </a:pPr>
              <a:r>
                <a:rPr sz="1100" spc="5" dirty="1">
                  <a:cs typeface="Arial"/>
                </a:rPr>
                <a:t>If</a:t>
              </a:r>
              <a:r>
                <a:rPr sz="1400" spc="5" dirty="1">
                  <a:cs typeface="Arial"/>
                </a:rPr>
                <a:t>:</a:t>
              </a:r>
              <a:endParaRPr sz="1400">
                <a:cs typeface="Arial"/>
              </a:endParaRPr>
            </a:p>
          </p:txBody>
        </p:sp>
        <p:sp>
          <p:nvSpPr>
            <p:cNvPr id="16" name="object 8" descr="" title=""/>
            <p:cNvSpPr txBox="1"/>
            <p:nvPr/>
          </p:nvSpPr>
          <p:spPr>
            <a:xfrm>
              <a:off x="6622839" y="4982239"/>
              <a:ext cx="3679825" cy="1080424"/>
            </a:xfrm>
            <a:prstGeom prst="rect"/>
          </p:spPr>
          <p:txBody>
            <a:bodyPr vert="horz" wrap="square" lIns="0" tIns="13335" rIns="0" bIns="0" rtlCol="0">
              <a:spAutoFit/>
            </a:bodyPr>
            <a:lstStyle/>
            <a:p>
              <a:pPr marL="234950" marR="5080" indent="-222885">
                <a:lnSpc>
                  <a:spcPct val="100000"/>
                </a:lnSpc>
                <a:spcBef>
                  <a:spcPts val="105"/>
                </a:spcBef>
                <a:buChar char="•"/>
                <a:tabLst>
                  <a:tab pos="234950" algn="l"/>
                  <a:tab pos="235585" algn="l"/>
                </a:tabLst>
              </a:pPr>
              <a:r>
                <a:rPr sz="1100" spc="-5" dirty="1">
                  <a:cs typeface="Arial"/>
                </a:rPr>
                <a:t>more </a:t>
              </a:r>
              <a:r>
                <a:rPr sz="1100" dirty="1">
                  <a:cs typeface="Arial"/>
                </a:rPr>
                <a:t>than 75% of the book </a:t>
              </a:r>
              <a:r>
                <a:rPr sz="1100" spc="-5" dirty="1">
                  <a:cs typeface="Arial"/>
                </a:rPr>
                <a:t>value </a:t>
              </a:r>
              <a:r>
                <a:rPr sz="1100" dirty="1">
                  <a:cs typeface="Arial"/>
                </a:rPr>
                <a:t>of the </a:t>
              </a:r>
              <a:r>
                <a:rPr sz="1100" dirty="1" smtClean="0">
                  <a:cs typeface="Arial"/>
                </a:rPr>
                <a:t>assets</a:t>
              </a:r>
              <a:r>
                <a:rPr sz="1100" spc="-45" dirty="1" smtClean="0">
                  <a:cs typeface="Arial"/>
                </a:rPr>
                <a:t> </a:t>
              </a:r>
              <a:r>
                <a:rPr sz="1100" dirty="1">
                  <a:cs typeface="Arial"/>
                </a:rPr>
                <a:t>of</a:t>
              </a:r>
              <a:r>
                <a:rPr sz="1100" spc="-15" dirty="1">
                  <a:cs typeface="Arial"/>
                </a:rPr>
                <a:t> </a:t>
              </a:r>
              <a:r>
                <a:rPr sz="1100" dirty="1">
                  <a:cs typeface="Arial"/>
                </a:rPr>
                <a:t>the</a:t>
              </a:r>
              <a:r>
                <a:rPr sz="1100" spc="-20" dirty="1">
                  <a:cs typeface="Arial"/>
                </a:rPr>
                <a:t> </a:t>
              </a:r>
              <a:r>
                <a:rPr sz="1100" spc="-5" dirty="1">
                  <a:cs typeface="Arial"/>
                </a:rPr>
                <a:t>undertaking</a:t>
              </a:r>
              <a:r>
                <a:rPr sz="1100" spc="-45" dirty="1">
                  <a:cs typeface="Arial"/>
                </a:rPr>
                <a:t> </a:t>
              </a:r>
              <a:r>
                <a:rPr sz="1100" dirty="1">
                  <a:cs typeface="Arial"/>
                </a:rPr>
                <a:t>consists</a:t>
              </a:r>
              <a:r>
                <a:rPr sz="1100" spc="-50" dirty="1">
                  <a:cs typeface="Arial"/>
                </a:rPr>
                <a:t> </a:t>
              </a:r>
              <a:r>
                <a:rPr sz="1100" dirty="1">
                  <a:cs typeface="Arial"/>
                </a:rPr>
                <a:t>of</a:t>
              </a:r>
              <a:r>
                <a:rPr sz="1100" spc="-5" dirty="1">
                  <a:cs typeface="Arial"/>
                </a:rPr>
                <a:t> </a:t>
              </a:r>
              <a:r>
                <a:rPr sz="1100" dirty="1">
                  <a:cs typeface="Arial"/>
                </a:rPr>
                <a:t>assets </a:t>
              </a:r>
              <a:r>
                <a:rPr sz="1100" spc="-375" dirty="1">
                  <a:cs typeface="Arial"/>
                </a:rPr>
                <a:t> </a:t>
              </a:r>
              <a:r>
                <a:rPr sz="1100" dirty="1">
                  <a:cs typeface="Arial"/>
                </a:rPr>
                <a:t>that can generate income falling under e) </a:t>
              </a:r>
              <a:r>
                <a:rPr sz="1100" dirty="1" smtClean="0">
                  <a:cs typeface="Arial"/>
                </a:rPr>
                <a:t>and</a:t>
              </a:r>
              <a:r>
                <a:rPr sz="1100" spc="-25" dirty="1" smtClean="0">
                  <a:cs typeface="Arial"/>
                </a:rPr>
                <a:t> </a:t>
              </a:r>
              <a:r>
                <a:rPr sz="1100" dirty="1">
                  <a:cs typeface="Arial"/>
                </a:rPr>
                <a:t>f),</a:t>
              </a:r>
              <a:r>
                <a:rPr sz="1100" spc="-30" dirty="1">
                  <a:cs typeface="Arial"/>
                </a:rPr>
                <a:t> </a:t>
              </a:r>
              <a:r>
                <a:rPr sz="1100" dirty="1">
                  <a:cs typeface="Arial"/>
                </a:rPr>
                <a:t>or</a:t>
              </a:r>
            </a:p>
            <a:p>
              <a:pPr marL="234950" marR="5080" indent="-222885">
                <a:lnSpc>
                  <a:spcPct val="100000"/>
                </a:lnSpc>
                <a:spcBef>
                  <a:spcPts val="395"/>
                </a:spcBef>
                <a:buChar char="•"/>
                <a:tabLst>
                  <a:tab pos="234950" algn="l"/>
                  <a:tab pos="235585" algn="l"/>
                </a:tabLst>
              </a:pPr>
              <a:r>
                <a:rPr sz="1100" spc="-5" dirty="1">
                  <a:cs typeface="Arial"/>
                </a:rPr>
                <a:t>more </a:t>
              </a:r>
              <a:r>
                <a:rPr sz="1100" dirty="1">
                  <a:cs typeface="Arial"/>
                </a:rPr>
                <a:t>than 75% of the book </a:t>
              </a:r>
              <a:r>
                <a:rPr sz="1100" spc="-5" dirty="1">
                  <a:cs typeface="Arial"/>
                </a:rPr>
                <a:t>value </a:t>
              </a:r>
              <a:r>
                <a:rPr sz="1100" dirty="1">
                  <a:cs typeface="Arial"/>
                </a:rPr>
                <a:t>of the </a:t>
              </a:r>
              <a:r>
                <a:rPr sz="1100" dirty="1" smtClean="0">
                  <a:cs typeface="Arial"/>
                </a:rPr>
                <a:t>assets</a:t>
              </a:r>
              <a:r>
                <a:rPr sz="1100" spc="-45" dirty="1" smtClean="0">
                  <a:cs typeface="Arial"/>
                </a:rPr>
                <a:t> </a:t>
              </a:r>
              <a:r>
                <a:rPr sz="1100" dirty="1">
                  <a:cs typeface="Arial"/>
                </a:rPr>
                <a:t>of</a:t>
              </a:r>
              <a:r>
                <a:rPr sz="1100" spc="-15" dirty="1">
                  <a:cs typeface="Arial"/>
                </a:rPr>
                <a:t> </a:t>
              </a:r>
              <a:r>
                <a:rPr sz="1100" dirty="1">
                  <a:cs typeface="Arial"/>
                </a:rPr>
                <a:t>the</a:t>
              </a:r>
              <a:r>
                <a:rPr sz="1100" spc="-20" dirty="1">
                  <a:cs typeface="Arial"/>
                </a:rPr>
                <a:t> </a:t>
              </a:r>
              <a:r>
                <a:rPr sz="1100" spc="-5" dirty="1">
                  <a:cs typeface="Arial"/>
                </a:rPr>
                <a:t>undertaking</a:t>
              </a:r>
              <a:r>
                <a:rPr sz="1100" spc="-45" dirty="1">
                  <a:cs typeface="Arial"/>
                </a:rPr>
                <a:t> </a:t>
              </a:r>
              <a:r>
                <a:rPr sz="1100" dirty="1">
                  <a:cs typeface="Arial"/>
                </a:rPr>
                <a:t>consists</a:t>
              </a:r>
              <a:r>
                <a:rPr sz="1100" spc="-50" dirty="1">
                  <a:cs typeface="Arial"/>
                </a:rPr>
                <a:t> </a:t>
              </a:r>
              <a:r>
                <a:rPr sz="1100" dirty="1">
                  <a:cs typeface="Arial"/>
                </a:rPr>
                <a:t>of</a:t>
              </a:r>
              <a:r>
                <a:rPr sz="1100" spc="-5" dirty="1">
                  <a:cs typeface="Arial"/>
                </a:rPr>
                <a:t> </a:t>
              </a:r>
              <a:r>
                <a:rPr sz="1100" dirty="1">
                  <a:cs typeface="Arial"/>
                </a:rPr>
                <a:t>assets </a:t>
              </a:r>
              <a:r>
                <a:rPr sz="1100" spc="-375" dirty="1">
                  <a:cs typeface="Arial"/>
                </a:rPr>
                <a:t> </a:t>
              </a:r>
              <a:r>
                <a:rPr sz="1100" dirty="1">
                  <a:cs typeface="Arial"/>
                </a:rPr>
                <a:t>that</a:t>
              </a:r>
              <a:r>
                <a:rPr sz="1100" spc="-35" dirty="1">
                  <a:cs typeface="Arial"/>
                </a:rPr>
                <a:t> </a:t>
              </a:r>
              <a:r>
                <a:rPr sz="1100" dirty="1">
                  <a:cs typeface="Arial"/>
                </a:rPr>
                <a:t>can</a:t>
              </a:r>
              <a:r>
                <a:rPr sz="1100" spc="-30" dirty="1">
                  <a:cs typeface="Arial"/>
                </a:rPr>
                <a:t> </a:t>
              </a:r>
              <a:r>
                <a:rPr sz="1100" dirty="1">
                  <a:cs typeface="Arial"/>
                </a:rPr>
                <a:t>generate</a:t>
              </a:r>
              <a:r>
                <a:rPr sz="1100" spc="-65" dirty="1">
                  <a:cs typeface="Arial"/>
                </a:rPr>
                <a:t> </a:t>
              </a:r>
              <a:r>
                <a:rPr sz="1100" dirty="1">
                  <a:cs typeface="Arial"/>
                </a:rPr>
                <a:t>income</a:t>
              </a:r>
              <a:r>
                <a:rPr sz="1100" spc="-20" dirty="1">
                  <a:cs typeface="Arial"/>
                </a:rPr>
                <a:t> </a:t>
              </a:r>
              <a:r>
                <a:rPr sz="1100" dirty="1">
                  <a:cs typeface="Arial"/>
                </a:rPr>
                <a:t>falling</a:t>
              </a:r>
              <a:r>
                <a:rPr sz="1100" spc="-40" dirty="1">
                  <a:cs typeface="Arial"/>
                </a:rPr>
                <a:t> </a:t>
              </a:r>
              <a:r>
                <a:rPr sz="1100" dirty="1">
                  <a:cs typeface="Arial"/>
                </a:rPr>
                <a:t>under</a:t>
              </a:r>
              <a:r>
                <a:rPr sz="1100" spc="-40" dirty="1">
                  <a:cs typeface="Arial"/>
                </a:rPr>
                <a:t> </a:t>
              </a:r>
              <a:r>
                <a:rPr sz="1100" dirty="1">
                  <a:cs typeface="Arial"/>
                </a:rPr>
                <a:t>c),</a:t>
              </a:r>
            </a:p>
          </p:txBody>
        </p:sp>
        <p:sp>
          <p:nvSpPr>
            <p:cNvPr id="17" name="object 9" descr="" title=""/>
            <p:cNvSpPr txBox="1"/>
            <p:nvPr/>
          </p:nvSpPr>
          <p:spPr>
            <a:xfrm>
              <a:off x="6622840" y="6166776"/>
              <a:ext cx="3529224" cy="397545"/>
            </a:xfrm>
            <a:prstGeom prst="rect"/>
          </p:spPr>
          <p:txBody>
            <a:bodyPr vert="horz" wrap="square" lIns="0" tIns="12700" rIns="0" bIns="0" rtlCol="0">
              <a:spAutoFit/>
            </a:bodyPr>
            <a:lstStyle/>
            <a:p>
              <a:pPr marL="12700" marR="5080">
                <a:lnSpc>
                  <a:spcPct val="100000"/>
                </a:lnSpc>
                <a:spcBef>
                  <a:spcPts val="100"/>
                </a:spcBef>
              </a:pPr>
              <a:r>
                <a:rPr sz="1100" dirty="1">
                  <a:cs typeface="Arial"/>
                </a:rPr>
                <a:t>the </a:t>
              </a:r>
              <a:r>
                <a:rPr sz="1100" spc="-5" dirty="1">
                  <a:cs typeface="Arial"/>
                </a:rPr>
                <a:t>revenue </a:t>
              </a:r>
              <a:r>
                <a:rPr sz="1100" dirty="1">
                  <a:cs typeface="Arial"/>
                </a:rPr>
                <a:t>of the undertaking is deemed to </a:t>
              </a:r>
              <a:r>
                <a:rPr sz="1100" spc="5" dirty="1">
                  <a:cs typeface="Arial"/>
                </a:rPr>
                <a:t> </a:t>
              </a:r>
              <a:r>
                <a:rPr sz="1100" dirty="1">
                  <a:cs typeface="Arial"/>
                </a:rPr>
                <a:t>consist</a:t>
              </a:r>
              <a:r>
                <a:rPr sz="1100" spc="-45" dirty="1">
                  <a:cs typeface="Arial"/>
                </a:rPr>
                <a:t> </a:t>
              </a:r>
              <a:r>
                <a:rPr sz="1100" dirty="1">
                  <a:cs typeface="Arial"/>
                </a:rPr>
                <a:t>for</a:t>
              </a:r>
              <a:r>
                <a:rPr sz="1100" spc="-30" dirty="1">
                  <a:cs typeface="Arial"/>
                </a:rPr>
                <a:t> </a:t>
              </a:r>
              <a:r>
                <a:rPr sz="1100" spc="-5" dirty="1">
                  <a:cs typeface="Arial"/>
                </a:rPr>
                <a:t>more</a:t>
              </a:r>
              <a:r>
                <a:rPr sz="1100" spc="-25" dirty="1">
                  <a:cs typeface="Arial"/>
                </a:rPr>
                <a:t> </a:t>
              </a:r>
              <a:r>
                <a:rPr sz="1100" dirty="1">
                  <a:cs typeface="Arial"/>
                </a:rPr>
                <a:t>than</a:t>
              </a:r>
              <a:r>
                <a:rPr sz="1100" spc="-20" dirty="1">
                  <a:cs typeface="Arial"/>
                </a:rPr>
                <a:t> </a:t>
              </a:r>
              <a:r>
                <a:rPr sz="1100" dirty="1">
                  <a:cs typeface="Arial"/>
                </a:rPr>
                <a:t>75%</a:t>
              </a:r>
              <a:r>
                <a:rPr sz="1100" spc="-25" dirty="1">
                  <a:cs typeface="Arial"/>
                </a:rPr>
                <a:t> </a:t>
              </a:r>
              <a:r>
                <a:rPr sz="1100" dirty="1">
                  <a:cs typeface="Arial"/>
                </a:rPr>
                <a:t>of</a:t>
              </a:r>
              <a:r>
                <a:rPr sz="1100" spc="-5" dirty="1">
                  <a:cs typeface="Arial"/>
                </a:rPr>
                <a:t> Relevant</a:t>
              </a:r>
              <a:r>
                <a:rPr sz="1100" spc="-20" dirty="1">
                  <a:cs typeface="Arial"/>
                </a:rPr>
                <a:t> </a:t>
              </a:r>
              <a:r>
                <a:rPr sz="1100" dirty="1">
                  <a:cs typeface="Arial"/>
                </a:rPr>
                <a:t>Income</a:t>
              </a:r>
              <a:r>
                <a:rPr sz="1400" dirty="1">
                  <a:cs typeface="Arial"/>
                </a:rPr>
                <a:t>.</a:t>
              </a:r>
            </a:p>
          </p:txBody>
        </p:sp>
        <p:sp>
          <p:nvSpPr>
            <p:cNvPr id="20" name="object 6" descr="" title=""/>
            <p:cNvSpPr txBox="1"/>
            <p:nvPr/>
          </p:nvSpPr>
          <p:spPr>
            <a:xfrm>
              <a:off x="6577087" y="4362335"/>
              <a:ext cx="600710" cy="228909"/>
            </a:xfrm>
            <a:prstGeom prst="rect"/>
          </p:spPr>
          <p:txBody>
            <a:bodyPr vert="horz" wrap="square" lIns="0" tIns="13335" rIns="0" bIns="0" rtlCol="0">
              <a:spAutoFit/>
            </a:bodyPr>
            <a:lstStyle/>
            <a:p>
              <a:pPr marL="12700" defTabSz="914400">
                <a:spcBef>
                  <a:spcPts val="105"/>
                </a:spcBef>
              </a:pPr>
              <a:r>
                <a:rPr sz="1400" u="sng" spc="-10" dirty="1">
                  <a:uFill>
                    <a:solidFill>
                      <a:srgbClr val="000000"/>
                    </a:solidFill>
                  </a:uFill>
                  <a:cs typeface="Arial"/>
                </a:rPr>
                <a:t>F</a:t>
              </a:r>
              <a:r>
                <a:rPr sz="1400" u="sng" dirty="1">
                  <a:uFill>
                    <a:solidFill>
                      <a:srgbClr val="000000"/>
                    </a:solidFill>
                  </a:uFill>
                  <a:cs typeface="Arial"/>
                </a:rPr>
                <a:t>iction:</a:t>
              </a:r>
              <a:endParaRPr sz="1400">
                <a:cs typeface="Arial"/>
              </a:endParaRPr>
            </a:p>
          </p:txBody>
        </p:sp>
      </p:grpSp>
      <p:sp>
        <p:nvSpPr>
          <p:cNvPr id="23" name="object 11" descr="" title=""/>
          <p:cNvSpPr txBox="1"/>
          <p:nvPr/>
        </p:nvSpPr>
        <p:spPr>
          <a:xfrm>
            <a:off x="936585" y="4294947"/>
            <a:ext cx="6026190" cy="228909"/>
          </a:xfrm>
          <a:prstGeom prst="rect"/>
        </p:spPr>
        <p:txBody>
          <a:bodyPr vert="horz" wrap="square" lIns="0" tIns="13335" rIns="0" bIns="0" rtlCol="0">
            <a:spAutoFit/>
          </a:bodyPr>
          <a:lstStyle/>
          <a:p>
            <a:pPr marL="12700" marR="5080">
              <a:lnSpc>
                <a:spcPct val="100000"/>
              </a:lnSpc>
              <a:spcBef>
                <a:spcPts val="105"/>
              </a:spcBef>
            </a:pPr>
            <a:r>
              <a:rPr sz="1400" b="1" spc="-5" dirty="1">
                <a:cs typeface="Arial"/>
              </a:rPr>
              <a:t>Relevant </a:t>
            </a:r>
            <a:r>
              <a:rPr sz="1400" b="1" dirty="1">
                <a:cs typeface="Arial"/>
              </a:rPr>
              <a:t>Income</a:t>
            </a:r>
            <a:r>
              <a:rPr sz="1400" b="1" spc="-45" dirty="1">
                <a:cs typeface="Arial"/>
              </a:rPr>
              <a:t> </a:t>
            </a:r>
            <a:r>
              <a:rPr sz="1400" dirty="1">
                <a:cs typeface="Arial"/>
              </a:rPr>
              <a:t>means</a:t>
            </a:r>
            <a:r>
              <a:rPr sz="1400" spc="-30" dirty="1">
                <a:cs typeface="Arial"/>
              </a:rPr>
              <a:t> </a:t>
            </a:r>
            <a:r>
              <a:rPr sz="1400" dirty="1">
                <a:cs typeface="Arial"/>
              </a:rPr>
              <a:t>income</a:t>
            </a:r>
            <a:r>
              <a:rPr sz="1400" spc="-20" dirty="1">
                <a:cs typeface="Arial"/>
              </a:rPr>
              <a:t> </a:t>
            </a:r>
            <a:r>
              <a:rPr sz="1400" dirty="1">
                <a:cs typeface="Arial"/>
              </a:rPr>
              <a:t>falling</a:t>
            </a:r>
            <a:r>
              <a:rPr sz="1400" spc="-30" dirty="1">
                <a:cs typeface="Arial"/>
              </a:rPr>
              <a:t> </a:t>
            </a:r>
            <a:r>
              <a:rPr sz="1400" dirty="1">
                <a:cs typeface="Arial"/>
              </a:rPr>
              <a:t>under</a:t>
            </a:r>
            <a:r>
              <a:rPr sz="1400" spc="-35" dirty="1">
                <a:cs typeface="Arial"/>
              </a:rPr>
              <a:t> </a:t>
            </a:r>
            <a:r>
              <a:rPr sz="1400" dirty="1">
                <a:cs typeface="Arial"/>
              </a:rPr>
              <a:t>any</a:t>
            </a:r>
            <a:r>
              <a:rPr sz="1400" spc="-15" dirty="1">
                <a:cs typeface="Arial"/>
              </a:rPr>
              <a:t> </a:t>
            </a:r>
            <a:r>
              <a:rPr sz="1400" dirty="1">
                <a:cs typeface="Arial"/>
              </a:rPr>
              <a:t>of</a:t>
            </a:r>
            <a:r>
              <a:rPr sz="1400" spc="-15" dirty="1">
                <a:cs typeface="Arial"/>
              </a:rPr>
              <a:t> </a:t>
            </a:r>
            <a:r>
              <a:rPr sz="1400" dirty="1">
                <a:cs typeface="Arial"/>
              </a:rPr>
              <a:t>the</a:t>
            </a:r>
            <a:r>
              <a:rPr sz="1400" spc="-20" dirty="1">
                <a:cs typeface="Arial"/>
              </a:rPr>
              <a:t> </a:t>
            </a:r>
            <a:r>
              <a:rPr sz="1400" spc="-5" dirty="1">
                <a:cs typeface="Arial"/>
              </a:rPr>
              <a:t>following </a:t>
            </a:r>
            <a:r>
              <a:rPr sz="1400" spc="-375" dirty="1">
                <a:cs typeface="Arial"/>
              </a:rPr>
              <a:t> </a:t>
            </a:r>
            <a:r>
              <a:rPr sz="1400" spc="-5" dirty="1">
                <a:cs typeface="Arial"/>
              </a:rPr>
              <a:t>categories:</a:t>
            </a:r>
            <a:endParaRPr sz="1400">
              <a:cs typeface="Arial"/>
            </a:endParaRPr>
          </a:p>
        </p:txBody>
      </p:sp>
      <p:sp>
        <p:nvSpPr>
          <p:cNvPr id="7" name="ZoneTexte 6" descr="" title=""/>
          <p:cNvSpPr txBox="1"/>
          <p:nvPr/>
        </p:nvSpPr>
        <p:spPr>
          <a:xfrm rot="6434289" flipV="1">
            <a:off x="-732632" y="3087038"/>
            <a:ext cx="2563874" cy="415498"/>
          </a:xfrm>
          <a:prstGeom prst="rect"/>
          <a:noFill/>
        </p:spPr>
        <p:txBody>
          <a:bodyPr wrap="square" rtlCol="0">
            <a:spAutoFit/>
          </a:bodyPr>
          <a:lstStyle/>
          <a:p>
            <a:r>
              <a:rPr lang="en-GB" sz="1600" b="1" spc="-5" dirty="1" smtClean="0">
                <a:solidFill>
                  <a:srgbClr val="FF0000"/>
                </a:solidFill>
                <a:cs typeface="Arial"/>
              </a:rPr>
              <a:t>As</a:t>
            </a:r>
            <a:r>
              <a:rPr lang="en-GB" dirty="1" smtClean="0">
                <a:solidFill>
                  <a:srgbClr val="FF0000"/>
                </a:solidFill>
              </a:rPr>
              <a:t> </a:t>
            </a:r>
            <a:r>
              <a:rPr lang="en-GB" sz="1600" b="1" spc="-5" dirty="1">
                <a:solidFill>
                  <a:srgbClr val="FF0000"/>
                </a:solidFill>
                <a:cs typeface="Arial"/>
              </a:rPr>
              <a:t>from </a:t>
            </a:r>
            <a:r>
              <a:rPr lang="en-GB" sz="1600" b="1" spc="-5" dirty="1" smtClean="0">
                <a:solidFill>
                  <a:srgbClr val="FF0000"/>
                </a:solidFill>
                <a:cs typeface="Arial"/>
              </a:rPr>
              <a:t>01/01/2022</a:t>
            </a:r>
            <a:endParaRPr lang="en-GB" sz="1600" b="1" spc="-5">
              <a:solidFill>
                <a:srgbClr val="FF0000"/>
              </a:solidFill>
              <a:cs typeface="Arial"/>
            </a:endParaRPr>
          </a:p>
        </p:txBody>
      </p:sp>
    </p:spTree>
    <p:extLst>
      <p:ext uri="{BB962C8B-B14F-4D97-AF65-F5344CB8AC3E}">
        <p14:creationId xmlns:p14="http://schemas.microsoft.com/office/powerpoint/2010/main" val="3530239837"/>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8" name="Content Placeholder 7" descr="" title=""/>
          <p:cNvSpPr>
            <a:spLocks noGrp="1"/>
          </p:cNvSpPr>
          <p:nvPr>
            <p:ph idx="1"/>
          </p:nvPr>
        </p:nvSpPr>
        <p:spPr>
          <a:xfrm>
            <a:off x="735013" y="1768400"/>
            <a:ext cx="9223375" cy="4797425"/>
          </a:xfrm>
        </p:spPr>
        <p:txBody>
          <a:bodyPr>
            <a:normAutofit/>
          </a:bodyPr>
          <a:lstStyle/>
          <a:p>
            <a:pPr marL="0" indent="0">
              <a:buNone/>
            </a:pPr>
            <a:r>
              <a:rPr lang="en-US" sz="2800" b="1" dirty="1" smtClean="0"/>
              <a:t>Minimum substance indicators to be reported when Gateways crossed</a:t>
            </a:r>
            <a:endParaRPr lang="en-US" sz="2800" b="1"/>
          </a:p>
        </p:txBody>
      </p:sp>
      <p:sp>
        <p:nvSpPr>
          <p:cNvPr id="5" name="Slide Number Placeholder 4" descr="" title=""/>
          <p:cNvSpPr>
            <a:spLocks noGrp="1"/>
          </p:cNvSpPr>
          <p:nvPr>
            <p:ph type="sldNum" sz="quarter" idx="12"/>
          </p:nvPr>
        </p:nvSpPr>
        <p:spPr/>
        <p:txBody>
          <a:bodyPr/>
          <a:lstStyle/>
          <a:p>
            <a:fld id="{354F0E49-3BAE-452C-964C-57174B2FC0D0}" type="slidenum">
              <a:rPr lang="en-US" smtClean="0"/>
              <a:t>12</a:t>
            </a:fld>
            <a:endParaRPr lang="en-US"/>
          </a:p>
        </p:txBody>
      </p:sp>
      <p:sp>
        <p:nvSpPr>
          <p:cNvPr id="7" name="Title 6" descr="" title=""/>
          <p:cNvSpPr>
            <a:spLocks noGrp="1"/>
          </p:cNvSpPr>
          <p:nvPr>
            <p:ph type="title"/>
          </p:nvPr>
        </p:nvSpPr>
        <p:spPr/>
        <p:txBody>
          <a:bodyPr/>
          <a:lstStyle/>
          <a:p>
            <a:r>
              <a:rPr lang="en-US" dirty="1" smtClean="0"/>
              <a:t>Proposal for an EU Directive to prevent the use of shell entities for tax purposes</a:t>
            </a:r>
            <a:endParaRPr lang="en-US"/>
          </a:p>
        </p:txBody>
      </p:sp>
      <p:sp>
        <p:nvSpPr>
          <p:cNvPr id="12" name="object 18" descr="" title=""/>
          <p:cNvSpPr txBox="1"/>
          <p:nvPr/>
        </p:nvSpPr>
        <p:spPr>
          <a:xfrm>
            <a:off x="2637697" y="2817526"/>
            <a:ext cx="7233920" cy="816249"/>
          </a:xfrm>
          <a:prstGeom prst="rect"/>
        </p:spPr>
        <p:txBody>
          <a:bodyPr vert="horz" wrap="square" lIns="0" tIns="13335" rIns="0" bIns="0" rtlCol="0">
            <a:spAutoFit/>
          </a:bodyPr>
          <a:lstStyle/>
          <a:p>
            <a:pPr marL="355600" marR="5080" indent="-342900">
              <a:lnSpc>
                <a:spcPct val="100000"/>
              </a:lnSpc>
              <a:spcBef>
                <a:spcPts val="105"/>
              </a:spcBef>
              <a:buFont typeface="+mj-lt"/>
              <a:buAutoNum type="alphaLcParenR" startAt="1"/>
              <a:tabLst>
                <a:tab pos="354965" algn="l"/>
                <a:tab pos="355600" algn="l"/>
              </a:tabLst>
            </a:pPr>
            <a:r>
              <a:rPr sz="1600" spc="-5" dirty="1">
                <a:solidFill>
                  <a:srgbClr val="333333"/>
                </a:solidFill>
                <a:cs typeface="Arial"/>
              </a:rPr>
              <a:t>The </a:t>
            </a:r>
            <a:r>
              <a:rPr sz="1600" dirty="1">
                <a:solidFill>
                  <a:srgbClr val="333333"/>
                </a:solidFill>
                <a:cs typeface="Arial"/>
              </a:rPr>
              <a:t>undertaking has </a:t>
            </a:r>
            <a:r>
              <a:rPr sz="1600" b="1" spc="-5" dirty="1">
                <a:solidFill>
                  <a:srgbClr val="333333"/>
                </a:solidFill>
                <a:cs typeface="Arial"/>
              </a:rPr>
              <a:t>own </a:t>
            </a:r>
            <a:r>
              <a:rPr sz="1600" b="1" dirty="1">
                <a:solidFill>
                  <a:srgbClr val="333333"/>
                </a:solidFill>
                <a:cs typeface="Arial"/>
              </a:rPr>
              <a:t>premises </a:t>
            </a:r>
            <a:r>
              <a:rPr sz="1600" dirty="1">
                <a:solidFill>
                  <a:srgbClr val="333333"/>
                </a:solidFill>
                <a:cs typeface="Arial"/>
              </a:rPr>
              <a:t>or premises </a:t>
            </a:r>
            <a:r>
              <a:rPr sz="1600" spc="-5" dirty="1">
                <a:solidFill>
                  <a:srgbClr val="333333"/>
                </a:solidFill>
                <a:cs typeface="Arial"/>
              </a:rPr>
              <a:t>available </a:t>
            </a:r>
            <a:r>
              <a:rPr sz="1600" dirty="1">
                <a:solidFill>
                  <a:srgbClr val="333333"/>
                </a:solidFill>
                <a:cs typeface="Arial"/>
              </a:rPr>
              <a:t>for </a:t>
            </a:r>
            <a:r>
              <a:rPr lang="en-US" sz="1600" dirty="1" smtClean="0">
                <a:solidFill>
                  <a:srgbClr val="333333"/>
                </a:solidFill>
                <a:cs typeface="Arial"/>
              </a:rPr>
              <a:t>its</a:t>
            </a:r>
            <a:r>
              <a:rPr sz="1600" dirty="1" smtClean="0">
                <a:solidFill>
                  <a:srgbClr val="333333"/>
                </a:solidFill>
                <a:cs typeface="Arial"/>
              </a:rPr>
              <a:t> </a:t>
            </a:r>
            <a:r>
              <a:rPr sz="1600" spc="-5" dirty="1">
                <a:solidFill>
                  <a:srgbClr val="333333"/>
                </a:solidFill>
                <a:cs typeface="Arial"/>
              </a:rPr>
              <a:t>exclusive </a:t>
            </a:r>
            <a:r>
              <a:rPr sz="1600" dirty="1" smtClean="0">
                <a:solidFill>
                  <a:srgbClr val="333333"/>
                </a:solidFill>
                <a:cs typeface="Arial"/>
              </a:rPr>
              <a:t>use</a:t>
            </a:r>
            <a:r>
              <a:rPr lang="fr-FR" sz="1600" dirty="1">
                <a:solidFill>
                  <a:srgbClr val="333333"/>
                </a:solidFill>
                <a:cs typeface="Arial"/>
              </a:rPr>
              <a:t>;</a:t>
            </a:r>
            <a:endParaRPr lang="fr-FR" sz="1600" spc="-40" smtClean="0">
              <a:solidFill>
                <a:srgbClr val="333333"/>
              </a:solidFill>
              <a:cs typeface="Arial"/>
            </a:endParaRPr>
          </a:p>
          <a:p>
            <a:pPr marL="355600" marR="5080" indent="-342900">
              <a:lnSpc>
                <a:spcPct val="100000"/>
              </a:lnSpc>
              <a:spcBef>
                <a:spcPts val="105"/>
              </a:spcBef>
              <a:buFont typeface="+mj-lt"/>
              <a:buAutoNum type="alphaLcParenR" startAt="1"/>
              <a:tabLst>
                <a:tab pos="354965" algn="l"/>
                <a:tab pos="355600" algn="l"/>
              </a:tabLst>
            </a:pPr>
            <a:r>
              <a:rPr sz="1600" spc="-5" dirty="1" smtClean="0">
                <a:solidFill>
                  <a:srgbClr val="333333"/>
                </a:solidFill>
                <a:cs typeface="Arial"/>
              </a:rPr>
              <a:t>The</a:t>
            </a:r>
            <a:r>
              <a:rPr sz="1600" spc="-20" dirty="1" smtClean="0">
                <a:solidFill>
                  <a:srgbClr val="333333"/>
                </a:solidFill>
                <a:cs typeface="Arial"/>
              </a:rPr>
              <a:t> </a:t>
            </a:r>
            <a:r>
              <a:rPr sz="1600" dirty="1">
                <a:solidFill>
                  <a:srgbClr val="333333"/>
                </a:solidFill>
                <a:cs typeface="Arial"/>
              </a:rPr>
              <a:t>undertaking</a:t>
            </a:r>
            <a:r>
              <a:rPr sz="1600" spc="-45" dirty="1">
                <a:solidFill>
                  <a:srgbClr val="333333"/>
                </a:solidFill>
                <a:cs typeface="Arial"/>
              </a:rPr>
              <a:t> </a:t>
            </a:r>
            <a:r>
              <a:rPr sz="1600" dirty="1">
                <a:solidFill>
                  <a:srgbClr val="333333"/>
                </a:solidFill>
                <a:cs typeface="Arial"/>
              </a:rPr>
              <a:t>has</a:t>
            </a:r>
            <a:r>
              <a:rPr sz="1600" spc="-15" dirty="1">
                <a:solidFill>
                  <a:srgbClr val="333333"/>
                </a:solidFill>
                <a:cs typeface="Arial"/>
              </a:rPr>
              <a:t> </a:t>
            </a:r>
            <a:r>
              <a:rPr sz="1600" dirty="1">
                <a:solidFill>
                  <a:srgbClr val="333333"/>
                </a:solidFill>
                <a:cs typeface="Arial"/>
              </a:rPr>
              <a:t>at</a:t>
            </a:r>
            <a:r>
              <a:rPr sz="1600" spc="-10" dirty="1">
                <a:solidFill>
                  <a:srgbClr val="333333"/>
                </a:solidFill>
                <a:cs typeface="Arial"/>
              </a:rPr>
              <a:t> </a:t>
            </a:r>
            <a:r>
              <a:rPr sz="1600" dirty="1">
                <a:solidFill>
                  <a:srgbClr val="333333"/>
                </a:solidFill>
                <a:cs typeface="Arial"/>
              </a:rPr>
              <a:t>least</a:t>
            </a:r>
            <a:r>
              <a:rPr sz="1600" spc="-30" dirty="1">
                <a:solidFill>
                  <a:srgbClr val="333333"/>
                </a:solidFill>
                <a:cs typeface="Arial"/>
              </a:rPr>
              <a:t> </a:t>
            </a:r>
            <a:r>
              <a:rPr sz="1600" dirty="1">
                <a:solidFill>
                  <a:srgbClr val="333333"/>
                </a:solidFill>
                <a:cs typeface="Arial"/>
              </a:rPr>
              <a:t>one</a:t>
            </a:r>
            <a:r>
              <a:rPr sz="1600" spc="-20" dirty="1">
                <a:solidFill>
                  <a:srgbClr val="333333"/>
                </a:solidFill>
                <a:cs typeface="Arial"/>
              </a:rPr>
              <a:t> </a:t>
            </a:r>
            <a:r>
              <a:rPr sz="1600" spc="-5" dirty="1">
                <a:solidFill>
                  <a:srgbClr val="333333"/>
                </a:solidFill>
                <a:cs typeface="Arial"/>
              </a:rPr>
              <a:t>own</a:t>
            </a:r>
            <a:r>
              <a:rPr sz="1600" spc="10" dirty="1">
                <a:solidFill>
                  <a:srgbClr val="333333"/>
                </a:solidFill>
                <a:cs typeface="Arial"/>
              </a:rPr>
              <a:t> </a:t>
            </a:r>
            <a:r>
              <a:rPr sz="1600" dirty="1">
                <a:solidFill>
                  <a:srgbClr val="333333"/>
                </a:solidFill>
                <a:cs typeface="Arial"/>
              </a:rPr>
              <a:t>and</a:t>
            </a:r>
            <a:r>
              <a:rPr sz="1600" spc="-20" dirty="1">
                <a:solidFill>
                  <a:srgbClr val="333333"/>
                </a:solidFill>
                <a:cs typeface="Arial"/>
              </a:rPr>
              <a:t> </a:t>
            </a:r>
            <a:r>
              <a:rPr sz="1600" b="1" spc="-5" dirty="1">
                <a:solidFill>
                  <a:srgbClr val="333333"/>
                </a:solidFill>
                <a:cs typeface="Arial"/>
              </a:rPr>
              <a:t>active</a:t>
            </a:r>
            <a:r>
              <a:rPr sz="1600" b="1" spc="-20" dirty="1">
                <a:solidFill>
                  <a:srgbClr val="333333"/>
                </a:solidFill>
                <a:cs typeface="Arial"/>
              </a:rPr>
              <a:t> </a:t>
            </a:r>
            <a:r>
              <a:rPr sz="1600" b="1" dirty="1">
                <a:solidFill>
                  <a:srgbClr val="333333"/>
                </a:solidFill>
                <a:cs typeface="Arial"/>
              </a:rPr>
              <a:t>bank</a:t>
            </a:r>
            <a:r>
              <a:rPr sz="1600" b="1" spc="-10" dirty="1">
                <a:solidFill>
                  <a:srgbClr val="333333"/>
                </a:solidFill>
                <a:cs typeface="Arial"/>
              </a:rPr>
              <a:t> </a:t>
            </a:r>
            <a:r>
              <a:rPr sz="1600" b="1" dirty="1">
                <a:solidFill>
                  <a:srgbClr val="333333"/>
                </a:solidFill>
                <a:cs typeface="Arial"/>
              </a:rPr>
              <a:t>account</a:t>
            </a:r>
            <a:r>
              <a:rPr sz="1600" b="1" spc="-50" dirty="1">
                <a:solidFill>
                  <a:srgbClr val="333333"/>
                </a:solidFill>
                <a:cs typeface="Arial"/>
              </a:rPr>
              <a:t> </a:t>
            </a:r>
            <a:r>
              <a:rPr sz="1600" b="1" dirty="1">
                <a:solidFill>
                  <a:srgbClr val="333333"/>
                </a:solidFill>
                <a:cs typeface="Arial"/>
              </a:rPr>
              <a:t>in</a:t>
            </a:r>
            <a:r>
              <a:rPr sz="1600" b="1" spc="-10" dirty="1">
                <a:solidFill>
                  <a:srgbClr val="333333"/>
                </a:solidFill>
                <a:cs typeface="Arial"/>
              </a:rPr>
              <a:t> </a:t>
            </a:r>
            <a:r>
              <a:rPr sz="1600" b="1" dirty="1">
                <a:solidFill>
                  <a:srgbClr val="333333"/>
                </a:solidFill>
                <a:cs typeface="Arial"/>
              </a:rPr>
              <a:t>the</a:t>
            </a:r>
            <a:r>
              <a:rPr sz="1600" b="1" spc="-15" dirty="1">
                <a:solidFill>
                  <a:srgbClr val="333333"/>
                </a:solidFill>
                <a:cs typeface="Arial"/>
              </a:rPr>
              <a:t> </a:t>
            </a:r>
            <a:r>
              <a:rPr sz="1600" b="1" spc="-5" dirty="1" smtClean="0">
                <a:solidFill>
                  <a:srgbClr val="333333"/>
                </a:solidFill>
                <a:cs typeface="Arial"/>
              </a:rPr>
              <a:t>EU</a:t>
            </a:r>
            <a:r>
              <a:rPr lang="fr-FR" sz="1600" spc="-5" dirty="1">
                <a:solidFill>
                  <a:srgbClr val="333333"/>
                </a:solidFill>
                <a:cs typeface="Arial"/>
              </a:rPr>
              <a:t>;</a:t>
            </a:r>
            <a:endParaRPr sz="1600">
              <a:cs typeface="Arial"/>
            </a:endParaRPr>
          </a:p>
          <a:p>
            <a:pPr marL="355600" indent="-342900">
              <a:lnSpc>
                <a:spcPct val="100000"/>
              </a:lnSpc>
              <a:spcBef>
                <a:spcPts val="405"/>
              </a:spcBef>
              <a:buFont typeface="+mj-lt"/>
              <a:buAutoNum type="alphaLcParenR" startAt="1"/>
              <a:tabLst>
                <a:tab pos="354965" algn="l"/>
                <a:tab pos="355600" algn="l"/>
              </a:tabLst>
            </a:pPr>
            <a:r>
              <a:rPr sz="1600" b="1" dirty="1">
                <a:solidFill>
                  <a:srgbClr val="333333"/>
                </a:solidFill>
                <a:cs typeface="Arial"/>
              </a:rPr>
              <a:t>One</a:t>
            </a:r>
            <a:r>
              <a:rPr sz="1600" b="1" spc="-30" dirty="1">
                <a:solidFill>
                  <a:srgbClr val="333333"/>
                </a:solidFill>
                <a:cs typeface="Arial"/>
              </a:rPr>
              <a:t> </a:t>
            </a:r>
            <a:r>
              <a:rPr sz="1600" b="1" dirty="1">
                <a:solidFill>
                  <a:srgbClr val="333333"/>
                </a:solidFill>
                <a:cs typeface="Arial"/>
              </a:rPr>
              <a:t>of</a:t>
            </a:r>
            <a:r>
              <a:rPr sz="1600" b="1" spc="-20" dirty="1">
                <a:solidFill>
                  <a:srgbClr val="333333"/>
                </a:solidFill>
                <a:cs typeface="Arial"/>
              </a:rPr>
              <a:t> </a:t>
            </a:r>
            <a:r>
              <a:rPr sz="1600" b="1" dirty="1">
                <a:solidFill>
                  <a:srgbClr val="333333"/>
                </a:solidFill>
                <a:cs typeface="Arial"/>
              </a:rPr>
              <a:t>the</a:t>
            </a:r>
            <a:r>
              <a:rPr sz="1600" b="1" spc="-25" dirty="1">
                <a:solidFill>
                  <a:srgbClr val="333333"/>
                </a:solidFill>
                <a:cs typeface="Arial"/>
              </a:rPr>
              <a:t> </a:t>
            </a:r>
            <a:r>
              <a:rPr sz="1600" b="1" spc="-5" dirty="1">
                <a:solidFill>
                  <a:srgbClr val="333333"/>
                </a:solidFill>
                <a:cs typeface="Arial"/>
              </a:rPr>
              <a:t>following</a:t>
            </a:r>
            <a:r>
              <a:rPr sz="1600" b="1" spc="-30" dirty="1">
                <a:solidFill>
                  <a:srgbClr val="333333"/>
                </a:solidFill>
                <a:cs typeface="Arial"/>
              </a:rPr>
              <a:t> </a:t>
            </a:r>
            <a:r>
              <a:rPr sz="1600" dirty="1" smtClean="0">
                <a:solidFill>
                  <a:srgbClr val="333333"/>
                </a:solidFill>
                <a:cs typeface="Arial"/>
              </a:rPr>
              <a:t>:</a:t>
            </a:r>
            <a:endParaRPr sz="1600">
              <a:cs typeface="Arial"/>
            </a:endParaRPr>
          </a:p>
        </p:txBody>
      </p:sp>
      <p:sp>
        <p:nvSpPr>
          <p:cNvPr id="14" name="object 19" descr="" title=""/>
          <p:cNvSpPr txBox="1"/>
          <p:nvPr/>
        </p:nvSpPr>
        <p:spPr>
          <a:xfrm>
            <a:off x="2957918" y="3773670"/>
            <a:ext cx="6699803" cy="2773195"/>
          </a:xfrm>
          <a:prstGeom prst="rect"/>
        </p:spPr>
        <p:txBody>
          <a:bodyPr vert="horz" wrap="square" lIns="0" tIns="13335" rIns="0" bIns="0" rtlCol="0">
            <a:spAutoFit/>
          </a:bodyPr>
          <a:lstStyle/>
          <a:p>
            <a:pPr marL="354965" marR="5080" indent="-342900" algn="just">
              <a:lnSpc>
                <a:spcPct val="100000"/>
              </a:lnSpc>
              <a:spcBef>
                <a:spcPts val="105"/>
              </a:spcBef>
              <a:buFont typeface="+mj-lt"/>
              <a:buAutoNum type="arabicParenR" startAt="1"/>
              <a:tabLst>
                <a:tab pos="354965" algn="l"/>
                <a:tab pos="355600" algn="l"/>
              </a:tabLst>
            </a:pPr>
            <a:r>
              <a:rPr sz="1600" dirty="1">
                <a:solidFill>
                  <a:srgbClr val="333333"/>
                </a:solidFill>
                <a:cs typeface="Arial"/>
              </a:rPr>
              <a:t>At</a:t>
            </a:r>
            <a:r>
              <a:rPr sz="1600" spc="-5" dirty="1">
                <a:solidFill>
                  <a:srgbClr val="333333"/>
                </a:solidFill>
                <a:cs typeface="Arial"/>
              </a:rPr>
              <a:t> </a:t>
            </a:r>
            <a:r>
              <a:rPr sz="1600" b="1" dirty="1">
                <a:solidFill>
                  <a:srgbClr val="333333"/>
                </a:solidFill>
                <a:cs typeface="Arial"/>
              </a:rPr>
              <a:t>least</a:t>
            </a:r>
            <a:r>
              <a:rPr sz="1600" b="1" spc="-25" dirty="1">
                <a:solidFill>
                  <a:srgbClr val="333333"/>
                </a:solidFill>
                <a:cs typeface="Arial"/>
              </a:rPr>
              <a:t> </a:t>
            </a:r>
            <a:r>
              <a:rPr sz="1600" b="1" dirty="1">
                <a:solidFill>
                  <a:srgbClr val="333333"/>
                </a:solidFill>
                <a:cs typeface="Arial"/>
              </a:rPr>
              <a:t>one</a:t>
            </a:r>
            <a:r>
              <a:rPr sz="1600" b="1" spc="-20" dirty="1">
                <a:solidFill>
                  <a:srgbClr val="333333"/>
                </a:solidFill>
                <a:cs typeface="Arial"/>
              </a:rPr>
              <a:t> </a:t>
            </a:r>
            <a:r>
              <a:rPr sz="1600" b="1" dirty="1">
                <a:solidFill>
                  <a:srgbClr val="333333"/>
                </a:solidFill>
                <a:cs typeface="Arial"/>
              </a:rPr>
              <a:t>qualified</a:t>
            </a:r>
            <a:r>
              <a:rPr sz="1600" b="1" spc="-25" dirty="1">
                <a:solidFill>
                  <a:srgbClr val="333333"/>
                </a:solidFill>
                <a:cs typeface="Arial"/>
              </a:rPr>
              <a:t> </a:t>
            </a:r>
            <a:r>
              <a:rPr sz="1600" b="1" spc="-5" dirty="1">
                <a:solidFill>
                  <a:srgbClr val="333333"/>
                </a:solidFill>
                <a:cs typeface="Arial"/>
              </a:rPr>
              <a:t>director</a:t>
            </a:r>
            <a:r>
              <a:rPr sz="1600" b="1" spc="-40" dirty="1">
                <a:solidFill>
                  <a:srgbClr val="333333"/>
                </a:solidFill>
                <a:cs typeface="Arial"/>
              </a:rPr>
              <a:t> </a:t>
            </a:r>
            <a:r>
              <a:rPr sz="1600" dirty="1">
                <a:solidFill>
                  <a:srgbClr val="333333"/>
                </a:solidFill>
                <a:cs typeface="Arial"/>
              </a:rPr>
              <a:t>of</a:t>
            </a:r>
            <a:r>
              <a:rPr sz="1600" spc="-15" dirty="1">
                <a:solidFill>
                  <a:srgbClr val="333333"/>
                </a:solidFill>
                <a:cs typeface="Arial"/>
              </a:rPr>
              <a:t> </a:t>
            </a:r>
            <a:r>
              <a:rPr sz="1600" dirty="1">
                <a:solidFill>
                  <a:srgbClr val="333333"/>
                </a:solidFill>
                <a:cs typeface="Arial"/>
              </a:rPr>
              <a:t>the</a:t>
            </a:r>
            <a:r>
              <a:rPr sz="1600" spc="-15" dirty="1">
                <a:solidFill>
                  <a:srgbClr val="333333"/>
                </a:solidFill>
                <a:cs typeface="Arial"/>
              </a:rPr>
              <a:t> </a:t>
            </a:r>
            <a:r>
              <a:rPr sz="1600" dirty="1">
                <a:solidFill>
                  <a:srgbClr val="333333"/>
                </a:solidFill>
                <a:cs typeface="Arial"/>
              </a:rPr>
              <a:t>undertaking</a:t>
            </a:r>
            <a:r>
              <a:rPr sz="1600" spc="-45" dirty="1">
                <a:solidFill>
                  <a:srgbClr val="333333"/>
                </a:solidFill>
                <a:cs typeface="Arial"/>
              </a:rPr>
              <a:t> </a:t>
            </a:r>
            <a:r>
              <a:rPr sz="1600" dirty="1">
                <a:solidFill>
                  <a:srgbClr val="333333"/>
                </a:solidFill>
                <a:cs typeface="Arial"/>
              </a:rPr>
              <a:t>that</a:t>
            </a:r>
            <a:r>
              <a:rPr sz="1600" spc="-25" dirty="1">
                <a:solidFill>
                  <a:srgbClr val="333333"/>
                </a:solidFill>
                <a:cs typeface="Arial"/>
              </a:rPr>
              <a:t> </a:t>
            </a:r>
            <a:r>
              <a:rPr sz="1600" dirty="1">
                <a:solidFill>
                  <a:srgbClr val="333333"/>
                </a:solidFill>
                <a:cs typeface="Arial"/>
              </a:rPr>
              <a:t>is </a:t>
            </a:r>
            <a:r>
              <a:rPr sz="1600" b="1" dirty="1">
                <a:solidFill>
                  <a:srgbClr val="333333"/>
                </a:solidFill>
                <a:cs typeface="Arial"/>
              </a:rPr>
              <a:t>authorized</a:t>
            </a:r>
            <a:r>
              <a:rPr sz="1600" b="1" spc="-45" dirty="1">
                <a:solidFill>
                  <a:srgbClr val="333333"/>
                </a:solidFill>
                <a:cs typeface="Arial"/>
              </a:rPr>
              <a:t> </a:t>
            </a:r>
            <a:r>
              <a:rPr sz="1600" b="1" dirty="1">
                <a:solidFill>
                  <a:srgbClr val="333333"/>
                </a:solidFill>
                <a:cs typeface="Arial"/>
              </a:rPr>
              <a:t>to</a:t>
            </a:r>
            <a:r>
              <a:rPr sz="1600" b="1" spc="-15" dirty="1">
                <a:solidFill>
                  <a:srgbClr val="333333"/>
                </a:solidFill>
                <a:cs typeface="Arial"/>
              </a:rPr>
              <a:t> </a:t>
            </a:r>
            <a:r>
              <a:rPr sz="1600" b="1" dirty="1">
                <a:solidFill>
                  <a:srgbClr val="333333"/>
                </a:solidFill>
                <a:cs typeface="Arial"/>
              </a:rPr>
              <a:t>take</a:t>
            </a:r>
            <a:r>
              <a:rPr sz="1600" b="1" spc="-30" dirty="1">
                <a:solidFill>
                  <a:srgbClr val="333333"/>
                </a:solidFill>
                <a:cs typeface="Arial"/>
              </a:rPr>
              <a:t> </a:t>
            </a:r>
            <a:r>
              <a:rPr sz="1600" b="1" dirty="1">
                <a:solidFill>
                  <a:srgbClr val="333333"/>
                </a:solidFill>
                <a:cs typeface="Arial"/>
              </a:rPr>
              <a:t>decisions</a:t>
            </a:r>
            <a:r>
              <a:rPr sz="1600" b="1" spc="-45" dirty="1">
                <a:solidFill>
                  <a:srgbClr val="333333"/>
                </a:solidFill>
                <a:cs typeface="Arial"/>
              </a:rPr>
              <a:t> </a:t>
            </a:r>
            <a:r>
              <a:rPr sz="1600" b="1" dirty="1">
                <a:solidFill>
                  <a:srgbClr val="333333"/>
                </a:solidFill>
                <a:cs typeface="Arial"/>
              </a:rPr>
              <a:t>in </a:t>
            </a:r>
            <a:r>
              <a:rPr sz="1600" b="1" dirty="1" smtClean="0">
                <a:solidFill>
                  <a:srgbClr val="333333"/>
                </a:solidFill>
                <a:cs typeface="Arial"/>
              </a:rPr>
              <a:t>relation </a:t>
            </a:r>
            <a:r>
              <a:rPr sz="1600" b="1" dirty="1">
                <a:solidFill>
                  <a:srgbClr val="333333"/>
                </a:solidFill>
                <a:cs typeface="Arial"/>
              </a:rPr>
              <a:t>to the </a:t>
            </a:r>
            <a:r>
              <a:rPr sz="1600" b="1" spc="-5" dirty="1">
                <a:solidFill>
                  <a:srgbClr val="333333"/>
                </a:solidFill>
                <a:cs typeface="Arial"/>
              </a:rPr>
              <a:t>activities </a:t>
            </a:r>
            <a:r>
              <a:rPr sz="1600" b="1" dirty="1">
                <a:solidFill>
                  <a:srgbClr val="333333"/>
                </a:solidFill>
                <a:cs typeface="Arial"/>
              </a:rPr>
              <a:t>generating the </a:t>
            </a:r>
            <a:r>
              <a:rPr sz="1600" b="1" spc="-5" dirty="1">
                <a:solidFill>
                  <a:srgbClr val="333333"/>
                </a:solidFill>
                <a:cs typeface="Arial"/>
              </a:rPr>
              <a:t>Relevant </a:t>
            </a:r>
            <a:r>
              <a:rPr sz="1600" b="1" dirty="1">
                <a:solidFill>
                  <a:srgbClr val="333333"/>
                </a:solidFill>
                <a:cs typeface="Arial"/>
              </a:rPr>
              <a:t>Income </a:t>
            </a:r>
            <a:r>
              <a:rPr sz="1600" dirty="1">
                <a:solidFill>
                  <a:srgbClr val="333333"/>
                </a:solidFill>
                <a:cs typeface="Arial"/>
              </a:rPr>
              <a:t>is a </a:t>
            </a:r>
            <a:r>
              <a:rPr sz="1600" b="1" dirty="1">
                <a:solidFill>
                  <a:srgbClr val="333333"/>
                </a:solidFill>
                <a:cs typeface="Arial"/>
              </a:rPr>
              <a:t>tax resident in the </a:t>
            </a:r>
            <a:r>
              <a:rPr sz="1600" b="1" spc="-5" dirty="1" smtClean="0">
                <a:solidFill>
                  <a:srgbClr val="333333"/>
                </a:solidFill>
                <a:cs typeface="Arial"/>
              </a:rPr>
              <a:t>Member </a:t>
            </a:r>
            <a:r>
              <a:rPr sz="1600" dirty="1">
                <a:solidFill>
                  <a:srgbClr val="333333"/>
                </a:solidFill>
                <a:cs typeface="Arial"/>
              </a:rPr>
              <a:t>State of the undertaking (or resides </a:t>
            </a:r>
            <a:r>
              <a:rPr sz="1600" spc="-5" dirty="1">
                <a:solidFill>
                  <a:srgbClr val="333333"/>
                </a:solidFill>
                <a:cs typeface="Arial"/>
              </a:rPr>
              <a:t>sufficiently </a:t>
            </a:r>
            <a:r>
              <a:rPr sz="1600" dirty="1">
                <a:solidFill>
                  <a:srgbClr val="333333"/>
                </a:solidFill>
                <a:cs typeface="Arial"/>
              </a:rPr>
              <a:t>close to the </a:t>
            </a:r>
            <a:r>
              <a:rPr sz="1600" spc="-5" dirty="1">
                <a:solidFill>
                  <a:srgbClr val="333333"/>
                </a:solidFill>
                <a:cs typeface="Arial"/>
              </a:rPr>
              <a:t>Member </a:t>
            </a:r>
            <a:r>
              <a:rPr sz="1600" dirty="1">
                <a:solidFill>
                  <a:srgbClr val="333333"/>
                </a:solidFill>
                <a:cs typeface="Arial"/>
              </a:rPr>
              <a:t>State to </a:t>
            </a:r>
            <a:r>
              <a:rPr sz="1600" spc="-375" dirty="1">
                <a:solidFill>
                  <a:srgbClr val="333333"/>
                </a:solidFill>
                <a:cs typeface="Arial"/>
              </a:rPr>
              <a:t> </a:t>
            </a:r>
            <a:r>
              <a:rPr sz="1600" dirty="1">
                <a:solidFill>
                  <a:srgbClr val="333333"/>
                </a:solidFill>
                <a:cs typeface="Arial"/>
              </a:rPr>
              <a:t>perform the duties) and is </a:t>
            </a:r>
            <a:r>
              <a:rPr sz="1600" b="1" dirty="1">
                <a:solidFill>
                  <a:srgbClr val="333333"/>
                </a:solidFill>
                <a:cs typeface="Arial"/>
              </a:rPr>
              <a:t>not </a:t>
            </a:r>
            <a:r>
              <a:rPr sz="1600" b="1" spc="-5" dirty="1">
                <a:solidFill>
                  <a:srgbClr val="333333"/>
                </a:solidFill>
                <a:cs typeface="Arial"/>
              </a:rPr>
              <a:t>employed </a:t>
            </a:r>
            <a:r>
              <a:rPr sz="1600" b="1" dirty="1">
                <a:solidFill>
                  <a:srgbClr val="333333"/>
                </a:solidFill>
                <a:cs typeface="Arial"/>
              </a:rPr>
              <a:t>by a </a:t>
            </a:r>
            <a:r>
              <a:rPr sz="1600" b="1" spc="-5" dirty="1">
                <a:solidFill>
                  <a:srgbClr val="333333"/>
                </a:solidFill>
                <a:cs typeface="Arial"/>
              </a:rPr>
              <a:t>non-associated </a:t>
            </a:r>
            <a:r>
              <a:rPr sz="1600" b="1" dirty="1">
                <a:solidFill>
                  <a:srgbClr val="333333"/>
                </a:solidFill>
                <a:cs typeface="Arial"/>
              </a:rPr>
              <a:t>enterprise</a:t>
            </a:r>
            <a:r>
              <a:rPr sz="1600" dirty="1">
                <a:solidFill>
                  <a:srgbClr val="333333"/>
                </a:solidFill>
                <a:cs typeface="Arial"/>
              </a:rPr>
              <a:t> </a:t>
            </a:r>
            <a:r>
              <a:rPr sz="1600" b="1" dirty="1">
                <a:solidFill>
                  <a:srgbClr val="333333"/>
                </a:solidFill>
                <a:cs typeface="Arial"/>
              </a:rPr>
              <a:t>and</a:t>
            </a:r>
            <a:r>
              <a:rPr sz="1600" dirty="1">
                <a:solidFill>
                  <a:srgbClr val="333333"/>
                </a:solidFill>
                <a:cs typeface="Arial"/>
              </a:rPr>
              <a:t> </a:t>
            </a:r>
            <a:r>
              <a:rPr sz="1600" b="1" dirty="1">
                <a:solidFill>
                  <a:srgbClr val="333333"/>
                </a:solidFill>
                <a:cs typeface="Arial"/>
              </a:rPr>
              <a:t>does not </a:t>
            </a:r>
            <a:r>
              <a:rPr sz="1600" b="1" spc="-375" dirty="1">
                <a:solidFill>
                  <a:srgbClr val="333333"/>
                </a:solidFill>
                <a:cs typeface="Arial"/>
              </a:rPr>
              <a:t> </a:t>
            </a:r>
            <a:r>
              <a:rPr sz="1600" b="1" dirty="1">
                <a:solidFill>
                  <a:srgbClr val="333333"/>
                </a:solidFill>
                <a:cs typeface="Arial"/>
              </a:rPr>
              <a:t>perform</a:t>
            </a:r>
            <a:r>
              <a:rPr sz="1600" b="1" spc="-55" dirty="1">
                <a:solidFill>
                  <a:srgbClr val="333333"/>
                </a:solidFill>
                <a:cs typeface="Arial"/>
              </a:rPr>
              <a:t> </a:t>
            </a:r>
            <a:r>
              <a:rPr sz="1600" b="1" dirty="1">
                <a:solidFill>
                  <a:srgbClr val="333333"/>
                </a:solidFill>
                <a:cs typeface="Arial"/>
              </a:rPr>
              <a:t>the</a:t>
            </a:r>
            <a:r>
              <a:rPr sz="1600" b="1" spc="-20" dirty="1">
                <a:solidFill>
                  <a:srgbClr val="333333"/>
                </a:solidFill>
                <a:cs typeface="Arial"/>
              </a:rPr>
              <a:t> </a:t>
            </a:r>
            <a:r>
              <a:rPr sz="1600" b="1" dirty="1">
                <a:solidFill>
                  <a:srgbClr val="333333"/>
                </a:solidFill>
                <a:cs typeface="Arial"/>
              </a:rPr>
              <a:t>function</a:t>
            </a:r>
            <a:r>
              <a:rPr sz="1600" b="1" spc="-45" dirty="1">
                <a:solidFill>
                  <a:srgbClr val="333333"/>
                </a:solidFill>
                <a:cs typeface="Arial"/>
              </a:rPr>
              <a:t> </a:t>
            </a:r>
            <a:r>
              <a:rPr sz="1600" b="1" dirty="1">
                <a:solidFill>
                  <a:srgbClr val="333333"/>
                </a:solidFill>
                <a:cs typeface="Arial"/>
              </a:rPr>
              <a:t>of</a:t>
            </a:r>
            <a:r>
              <a:rPr sz="1600" b="1" spc="-15" dirty="1">
                <a:solidFill>
                  <a:srgbClr val="333333"/>
                </a:solidFill>
                <a:cs typeface="Arial"/>
              </a:rPr>
              <a:t> </a:t>
            </a:r>
            <a:r>
              <a:rPr sz="1600" b="1" dirty="1">
                <a:solidFill>
                  <a:srgbClr val="333333"/>
                </a:solidFill>
                <a:cs typeface="Arial"/>
              </a:rPr>
              <a:t>director</a:t>
            </a:r>
            <a:r>
              <a:rPr sz="1600" b="1" spc="-45" dirty="1">
                <a:solidFill>
                  <a:srgbClr val="333333"/>
                </a:solidFill>
                <a:cs typeface="Arial"/>
              </a:rPr>
              <a:t> </a:t>
            </a:r>
            <a:r>
              <a:rPr sz="1600" b="1" dirty="1">
                <a:solidFill>
                  <a:srgbClr val="333333"/>
                </a:solidFill>
                <a:cs typeface="Arial"/>
              </a:rPr>
              <a:t>in</a:t>
            </a:r>
            <a:r>
              <a:rPr sz="1600" b="1" spc="-10" dirty="1">
                <a:solidFill>
                  <a:srgbClr val="333333"/>
                </a:solidFill>
                <a:cs typeface="Arial"/>
              </a:rPr>
              <a:t> </a:t>
            </a:r>
            <a:r>
              <a:rPr sz="1600" b="1" dirty="1">
                <a:solidFill>
                  <a:srgbClr val="333333"/>
                </a:solidFill>
                <a:cs typeface="Arial"/>
              </a:rPr>
              <a:t>another</a:t>
            </a:r>
            <a:r>
              <a:rPr sz="1600" b="1" spc="-40" dirty="1">
                <a:solidFill>
                  <a:srgbClr val="333333"/>
                </a:solidFill>
                <a:cs typeface="Arial"/>
              </a:rPr>
              <a:t> </a:t>
            </a:r>
            <a:r>
              <a:rPr sz="1600" b="1" dirty="1">
                <a:solidFill>
                  <a:srgbClr val="333333"/>
                </a:solidFill>
                <a:cs typeface="Arial"/>
              </a:rPr>
              <a:t>non-associated</a:t>
            </a:r>
            <a:r>
              <a:rPr sz="1600" b="1" spc="-55" dirty="1">
                <a:solidFill>
                  <a:srgbClr val="333333"/>
                </a:solidFill>
                <a:cs typeface="Arial"/>
              </a:rPr>
              <a:t> </a:t>
            </a:r>
            <a:r>
              <a:rPr sz="1600" b="1" dirty="1">
                <a:solidFill>
                  <a:srgbClr val="333333"/>
                </a:solidFill>
                <a:cs typeface="Arial"/>
              </a:rPr>
              <a:t>enterprise</a:t>
            </a:r>
            <a:r>
              <a:rPr sz="1600" dirty="1">
                <a:solidFill>
                  <a:srgbClr val="333333"/>
                </a:solidFill>
                <a:cs typeface="Arial"/>
              </a:rPr>
              <a:t>;</a:t>
            </a:r>
            <a:r>
              <a:rPr sz="1600" spc="355" dirty="1">
                <a:solidFill>
                  <a:srgbClr val="333333"/>
                </a:solidFill>
                <a:cs typeface="Arial"/>
              </a:rPr>
              <a:t> </a:t>
            </a:r>
            <a:r>
              <a:rPr lang="fr-FR" sz="1600" b="1" u="sng" spc="-10" dirty="1" smtClean="0">
                <a:solidFill>
                  <a:srgbClr val="333333"/>
                </a:solidFill>
                <a:uFill>
                  <a:solidFill>
                    <a:srgbClr val="333333"/>
                  </a:solidFill>
                </a:uFill>
                <a:cs typeface="Arial"/>
              </a:rPr>
              <a:t>OR</a:t>
            </a:r>
            <a:endParaRPr sz="1600">
              <a:cs typeface="Arial"/>
            </a:endParaRPr>
          </a:p>
          <a:p>
            <a:pPr marL="354965" marR="130810" indent="-342900" algn="just">
              <a:lnSpc>
                <a:spcPct val="100000"/>
              </a:lnSpc>
              <a:spcBef>
                <a:spcPts val="395"/>
              </a:spcBef>
              <a:buFont typeface="+mj-lt"/>
              <a:buAutoNum type="arabicParenR" startAt="1"/>
              <a:tabLst>
                <a:tab pos="354965" algn="l"/>
                <a:tab pos="355600" algn="l"/>
              </a:tabLst>
            </a:pPr>
            <a:r>
              <a:rPr sz="1600" spc="-5" dirty="1">
                <a:solidFill>
                  <a:srgbClr val="333333"/>
                </a:solidFill>
                <a:cs typeface="Arial"/>
              </a:rPr>
              <a:t>The </a:t>
            </a:r>
            <a:r>
              <a:rPr sz="1600" b="1" dirty="1">
                <a:solidFill>
                  <a:srgbClr val="333333"/>
                </a:solidFill>
                <a:cs typeface="Arial"/>
              </a:rPr>
              <a:t>majority of the full-time </a:t>
            </a:r>
            <a:r>
              <a:rPr sz="1600" b="1" spc="-5" dirty="1">
                <a:solidFill>
                  <a:srgbClr val="333333"/>
                </a:solidFill>
                <a:cs typeface="Arial"/>
              </a:rPr>
              <a:t>employees </a:t>
            </a:r>
            <a:r>
              <a:rPr sz="1600" dirty="1">
                <a:solidFill>
                  <a:srgbClr val="333333"/>
                </a:solidFill>
                <a:cs typeface="Arial"/>
              </a:rPr>
              <a:t>of the undertaking </a:t>
            </a:r>
            <a:r>
              <a:rPr lang="fr-FR" sz="1600" dirty="1" smtClean="0">
                <a:solidFill>
                  <a:srgbClr val="333333"/>
                </a:solidFill>
                <a:cs typeface="Arial"/>
              </a:rPr>
              <a:t>are</a:t>
            </a:r>
            <a:r>
              <a:rPr sz="1600" dirty="1" smtClean="0">
                <a:solidFill>
                  <a:srgbClr val="333333"/>
                </a:solidFill>
                <a:cs typeface="Arial"/>
              </a:rPr>
              <a:t> </a:t>
            </a:r>
            <a:r>
              <a:rPr sz="1600" b="1" dirty="1">
                <a:solidFill>
                  <a:srgbClr val="333333"/>
                </a:solidFill>
                <a:cs typeface="Arial"/>
              </a:rPr>
              <a:t>tax resident in the </a:t>
            </a:r>
            <a:r>
              <a:rPr sz="1600" b="1" spc="5" dirty="1">
                <a:solidFill>
                  <a:srgbClr val="333333"/>
                </a:solidFill>
                <a:cs typeface="Arial"/>
              </a:rPr>
              <a:t> </a:t>
            </a:r>
            <a:r>
              <a:rPr sz="1600" b="1" spc="-5" dirty="1">
                <a:solidFill>
                  <a:srgbClr val="333333"/>
                </a:solidFill>
                <a:cs typeface="Arial"/>
              </a:rPr>
              <a:t>Member</a:t>
            </a:r>
            <a:r>
              <a:rPr sz="1600" b="1" spc="-30" dirty="1">
                <a:solidFill>
                  <a:srgbClr val="333333"/>
                </a:solidFill>
                <a:cs typeface="Arial"/>
              </a:rPr>
              <a:t> </a:t>
            </a:r>
            <a:r>
              <a:rPr sz="1600" b="1" dirty="1">
                <a:solidFill>
                  <a:srgbClr val="333333"/>
                </a:solidFill>
                <a:cs typeface="Arial"/>
              </a:rPr>
              <a:t>State</a:t>
            </a:r>
            <a:r>
              <a:rPr sz="1600" b="1" spc="-25" dirty="1">
                <a:solidFill>
                  <a:srgbClr val="333333"/>
                </a:solidFill>
                <a:cs typeface="Arial"/>
              </a:rPr>
              <a:t> </a:t>
            </a:r>
            <a:r>
              <a:rPr sz="1600" dirty="1">
                <a:solidFill>
                  <a:srgbClr val="333333"/>
                </a:solidFill>
                <a:cs typeface="Arial"/>
              </a:rPr>
              <a:t>of the</a:t>
            </a:r>
            <a:r>
              <a:rPr sz="1600" spc="-25" dirty="1">
                <a:solidFill>
                  <a:srgbClr val="333333"/>
                </a:solidFill>
                <a:cs typeface="Arial"/>
              </a:rPr>
              <a:t> </a:t>
            </a:r>
            <a:r>
              <a:rPr sz="1600" dirty="1">
                <a:solidFill>
                  <a:srgbClr val="333333"/>
                </a:solidFill>
                <a:cs typeface="Arial"/>
              </a:rPr>
              <a:t>undertaking</a:t>
            </a:r>
            <a:r>
              <a:rPr sz="1600" spc="-45" dirty="1">
                <a:solidFill>
                  <a:srgbClr val="333333"/>
                </a:solidFill>
                <a:cs typeface="Arial"/>
              </a:rPr>
              <a:t> </a:t>
            </a:r>
            <a:r>
              <a:rPr sz="1600" dirty="1">
                <a:solidFill>
                  <a:srgbClr val="333333"/>
                </a:solidFill>
                <a:cs typeface="Arial"/>
              </a:rPr>
              <a:t>(or</a:t>
            </a:r>
            <a:r>
              <a:rPr sz="1600" spc="-15" dirty="1">
                <a:solidFill>
                  <a:srgbClr val="333333"/>
                </a:solidFill>
                <a:cs typeface="Arial"/>
              </a:rPr>
              <a:t> </a:t>
            </a:r>
            <a:r>
              <a:rPr sz="1600" dirty="1">
                <a:solidFill>
                  <a:srgbClr val="333333"/>
                </a:solidFill>
                <a:cs typeface="Arial"/>
              </a:rPr>
              <a:t>reside</a:t>
            </a:r>
            <a:r>
              <a:rPr sz="1600" spc="-25" dirty="1">
                <a:solidFill>
                  <a:srgbClr val="333333"/>
                </a:solidFill>
                <a:cs typeface="Arial"/>
              </a:rPr>
              <a:t> </a:t>
            </a:r>
            <a:r>
              <a:rPr sz="1600" spc="-5" dirty="1">
                <a:solidFill>
                  <a:srgbClr val="333333"/>
                </a:solidFill>
                <a:cs typeface="Arial"/>
              </a:rPr>
              <a:t>sufficiently</a:t>
            </a:r>
            <a:r>
              <a:rPr sz="1600" spc="-35" dirty="1">
                <a:solidFill>
                  <a:srgbClr val="333333"/>
                </a:solidFill>
                <a:cs typeface="Arial"/>
              </a:rPr>
              <a:t> </a:t>
            </a:r>
            <a:r>
              <a:rPr sz="1600" dirty="1">
                <a:solidFill>
                  <a:srgbClr val="333333"/>
                </a:solidFill>
                <a:cs typeface="Arial"/>
              </a:rPr>
              <a:t>close</a:t>
            </a:r>
            <a:r>
              <a:rPr sz="1600" spc="-25" dirty="1">
                <a:solidFill>
                  <a:srgbClr val="333333"/>
                </a:solidFill>
                <a:cs typeface="Arial"/>
              </a:rPr>
              <a:t> </a:t>
            </a:r>
            <a:r>
              <a:rPr sz="1600" dirty="1">
                <a:solidFill>
                  <a:srgbClr val="333333"/>
                </a:solidFill>
                <a:cs typeface="Arial"/>
              </a:rPr>
              <a:t>to</a:t>
            </a:r>
            <a:r>
              <a:rPr sz="1600" spc="-20" dirty="1">
                <a:solidFill>
                  <a:srgbClr val="333333"/>
                </a:solidFill>
                <a:cs typeface="Arial"/>
              </a:rPr>
              <a:t> </a:t>
            </a:r>
            <a:r>
              <a:rPr sz="1600" dirty="1">
                <a:solidFill>
                  <a:srgbClr val="333333"/>
                </a:solidFill>
                <a:cs typeface="Arial"/>
              </a:rPr>
              <a:t>the</a:t>
            </a:r>
            <a:r>
              <a:rPr sz="1600" spc="-15" dirty="1">
                <a:solidFill>
                  <a:srgbClr val="333333"/>
                </a:solidFill>
                <a:cs typeface="Arial"/>
              </a:rPr>
              <a:t> </a:t>
            </a:r>
            <a:r>
              <a:rPr sz="1600" spc="-5" dirty="1">
                <a:solidFill>
                  <a:srgbClr val="333333"/>
                </a:solidFill>
                <a:cs typeface="Arial"/>
              </a:rPr>
              <a:t>Member</a:t>
            </a:r>
            <a:r>
              <a:rPr sz="1600" spc="-25" dirty="1">
                <a:solidFill>
                  <a:srgbClr val="333333"/>
                </a:solidFill>
                <a:cs typeface="Arial"/>
              </a:rPr>
              <a:t> </a:t>
            </a:r>
            <a:r>
              <a:rPr sz="1600" dirty="1">
                <a:solidFill>
                  <a:srgbClr val="333333"/>
                </a:solidFill>
                <a:cs typeface="Arial"/>
              </a:rPr>
              <a:t>State</a:t>
            </a:r>
            <a:r>
              <a:rPr sz="1600" spc="-25" dirty="1">
                <a:solidFill>
                  <a:srgbClr val="333333"/>
                </a:solidFill>
                <a:cs typeface="Arial"/>
              </a:rPr>
              <a:t> </a:t>
            </a:r>
            <a:r>
              <a:rPr sz="1600" dirty="1">
                <a:solidFill>
                  <a:srgbClr val="333333"/>
                </a:solidFill>
                <a:cs typeface="Arial"/>
              </a:rPr>
              <a:t>to </a:t>
            </a:r>
            <a:r>
              <a:rPr sz="1600" dirty="1" smtClean="0">
                <a:solidFill>
                  <a:srgbClr val="333333"/>
                </a:solidFill>
                <a:cs typeface="Arial"/>
              </a:rPr>
              <a:t>perform</a:t>
            </a:r>
            <a:r>
              <a:rPr sz="1600" spc="-45" dirty="1" smtClean="0">
                <a:solidFill>
                  <a:srgbClr val="333333"/>
                </a:solidFill>
                <a:cs typeface="Arial"/>
              </a:rPr>
              <a:t> </a:t>
            </a:r>
            <a:r>
              <a:rPr sz="1600" dirty="1">
                <a:solidFill>
                  <a:srgbClr val="333333"/>
                </a:solidFill>
                <a:cs typeface="Arial"/>
              </a:rPr>
              <a:t>their</a:t>
            </a:r>
            <a:r>
              <a:rPr sz="1600" spc="-15" dirty="1">
                <a:solidFill>
                  <a:srgbClr val="333333"/>
                </a:solidFill>
                <a:cs typeface="Arial"/>
              </a:rPr>
              <a:t> </a:t>
            </a:r>
            <a:r>
              <a:rPr sz="1600" dirty="1">
                <a:solidFill>
                  <a:srgbClr val="333333"/>
                </a:solidFill>
                <a:cs typeface="Arial"/>
              </a:rPr>
              <a:t>duties)</a:t>
            </a:r>
            <a:r>
              <a:rPr sz="1600" spc="-30" dirty="1">
                <a:solidFill>
                  <a:srgbClr val="333333"/>
                </a:solidFill>
                <a:cs typeface="Arial"/>
              </a:rPr>
              <a:t> </a:t>
            </a:r>
            <a:r>
              <a:rPr sz="1600" dirty="1">
                <a:solidFill>
                  <a:srgbClr val="333333"/>
                </a:solidFill>
                <a:cs typeface="Arial"/>
              </a:rPr>
              <a:t>and</a:t>
            </a:r>
            <a:r>
              <a:rPr sz="1600" spc="-15" dirty="1">
                <a:solidFill>
                  <a:srgbClr val="333333"/>
                </a:solidFill>
                <a:cs typeface="Arial"/>
              </a:rPr>
              <a:t> </a:t>
            </a:r>
            <a:r>
              <a:rPr sz="1600" dirty="1">
                <a:solidFill>
                  <a:srgbClr val="333333"/>
                </a:solidFill>
                <a:cs typeface="Arial"/>
              </a:rPr>
              <a:t>such</a:t>
            </a:r>
            <a:r>
              <a:rPr sz="1600" spc="-25" dirty="1">
                <a:solidFill>
                  <a:srgbClr val="333333"/>
                </a:solidFill>
                <a:cs typeface="Arial"/>
              </a:rPr>
              <a:t> </a:t>
            </a:r>
            <a:r>
              <a:rPr sz="1600" spc="-5" dirty="1">
                <a:solidFill>
                  <a:srgbClr val="333333"/>
                </a:solidFill>
                <a:cs typeface="Arial"/>
              </a:rPr>
              <a:t>employees</a:t>
            </a:r>
            <a:r>
              <a:rPr sz="1600" spc="-10" dirty="1">
                <a:solidFill>
                  <a:srgbClr val="333333"/>
                </a:solidFill>
                <a:cs typeface="Arial"/>
              </a:rPr>
              <a:t> </a:t>
            </a:r>
            <a:r>
              <a:rPr sz="1600" dirty="1">
                <a:solidFill>
                  <a:srgbClr val="333333"/>
                </a:solidFill>
                <a:cs typeface="Arial"/>
              </a:rPr>
              <a:t>are</a:t>
            </a:r>
            <a:r>
              <a:rPr sz="1600" spc="-15" dirty="1">
                <a:solidFill>
                  <a:srgbClr val="333333"/>
                </a:solidFill>
                <a:cs typeface="Arial"/>
              </a:rPr>
              <a:t> </a:t>
            </a:r>
            <a:r>
              <a:rPr sz="1600" b="1" dirty="1">
                <a:solidFill>
                  <a:srgbClr val="333333"/>
                </a:solidFill>
                <a:cs typeface="Arial"/>
              </a:rPr>
              <a:t>qualified</a:t>
            </a:r>
            <a:r>
              <a:rPr sz="1600" b="1" spc="-40" dirty="1">
                <a:solidFill>
                  <a:srgbClr val="333333"/>
                </a:solidFill>
                <a:cs typeface="Arial"/>
              </a:rPr>
              <a:t> </a:t>
            </a:r>
            <a:r>
              <a:rPr sz="1600" b="1" dirty="1">
                <a:solidFill>
                  <a:srgbClr val="333333"/>
                </a:solidFill>
                <a:cs typeface="Arial"/>
              </a:rPr>
              <a:t>to</a:t>
            </a:r>
            <a:r>
              <a:rPr sz="1600" b="1" spc="-5" dirty="1">
                <a:solidFill>
                  <a:srgbClr val="333333"/>
                </a:solidFill>
                <a:cs typeface="Arial"/>
              </a:rPr>
              <a:t> </a:t>
            </a:r>
            <a:r>
              <a:rPr sz="1600" b="1" dirty="1">
                <a:solidFill>
                  <a:srgbClr val="333333"/>
                </a:solidFill>
                <a:cs typeface="Arial"/>
              </a:rPr>
              <a:t>carry</a:t>
            </a:r>
            <a:r>
              <a:rPr sz="1600" b="1" spc="-35" dirty="1">
                <a:solidFill>
                  <a:srgbClr val="333333"/>
                </a:solidFill>
                <a:cs typeface="Arial"/>
              </a:rPr>
              <a:t> </a:t>
            </a:r>
            <a:r>
              <a:rPr sz="1600" b="1" dirty="1">
                <a:solidFill>
                  <a:srgbClr val="333333"/>
                </a:solidFill>
                <a:cs typeface="Arial"/>
              </a:rPr>
              <a:t>out</a:t>
            </a:r>
            <a:r>
              <a:rPr sz="1600" b="1" spc="-10" dirty="1">
                <a:solidFill>
                  <a:srgbClr val="333333"/>
                </a:solidFill>
                <a:cs typeface="Arial"/>
              </a:rPr>
              <a:t> </a:t>
            </a:r>
            <a:r>
              <a:rPr sz="1600" b="1" dirty="1">
                <a:solidFill>
                  <a:srgbClr val="333333"/>
                </a:solidFill>
                <a:cs typeface="Arial"/>
              </a:rPr>
              <a:t>the</a:t>
            </a:r>
            <a:r>
              <a:rPr sz="1600" b="1" spc="-15" dirty="1">
                <a:solidFill>
                  <a:srgbClr val="333333"/>
                </a:solidFill>
                <a:cs typeface="Arial"/>
              </a:rPr>
              <a:t> </a:t>
            </a:r>
            <a:r>
              <a:rPr sz="1600" b="1" spc="-5" dirty="1">
                <a:solidFill>
                  <a:srgbClr val="333333"/>
                </a:solidFill>
                <a:cs typeface="Arial"/>
              </a:rPr>
              <a:t>activities</a:t>
            </a:r>
            <a:r>
              <a:rPr sz="1600" b="1" spc="-20" dirty="1">
                <a:solidFill>
                  <a:srgbClr val="333333"/>
                </a:solidFill>
                <a:cs typeface="Arial"/>
              </a:rPr>
              <a:t> </a:t>
            </a:r>
            <a:r>
              <a:rPr sz="1600" b="1" dirty="1">
                <a:solidFill>
                  <a:srgbClr val="333333"/>
                </a:solidFill>
                <a:cs typeface="Arial"/>
              </a:rPr>
              <a:t>that </a:t>
            </a:r>
            <a:r>
              <a:rPr sz="1600" b="1" spc="-375" dirty="1">
                <a:solidFill>
                  <a:srgbClr val="333333"/>
                </a:solidFill>
                <a:cs typeface="Arial"/>
              </a:rPr>
              <a:t> </a:t>
            </a:r>
            <a:r>
              <a:rPr sz="1600" b="1" dirty="1">
                <a:solidFill>
                  <a:srgbClr val="333333"/>
                </a:solidFill>
                <a:cs typeface="Arial"/>
              </a:rPr>
              <a:t>generate</a:t>
            </a:r>
            <a:r>
              <a:rPr sz="1600" b="1" spc="-45" dirty="1">
                <a:solidFill>
                  <a:srgbClr val="333333"/>
                </a:solidFill>
                <a:cs typeface="Arial"/>
              </a:rPr>
              <a:t> </a:t>
            </a:r>
            <a:r>
              <a:rPr sz="1600" b="1" spc="-5" dirty="1">
                <a:solidFill>
                  <a:srgbClr val="333333"/>
                </a:solidFill>
                <a:cs typeface="Arial"/>
              </a:rPr>
              <a:t>Relevant</a:t>
            </a:r>
            <a:r>
              <a:rPr sz="1600" b="1" spc="-15" dirty="1">
                <a:solidFill>
                  <a:srgbClr val="333333"/>
                </a:solidFill>
                <a:cs typeface="Arial"/>
              </a:rPr>
              <a:t> </a:t>
            </a:r>
            <a:r>
              <a:rPr sz="1600" b="1" dirty="1">
                <a:solidFill>
                  <a:srgbClr val="333333"/>
                </a:solidFill>
                <a:cs typeface="Arial"/>
              </a:rPr>
              <a:t>Income</a:t>
            </a:r>
            <a:r>
              <a:rPr sz="1600" b="1" spc="-30" dirty="1">
                <a:solidFill>
                  <a:srgbClr val="333333"/>
                </a:solidFill>
                <a:cs typeface="Arial"/>
              </a:rPr>
              <a:t> </a:t>
            </a:r>
            <a:r>
              <a:rPr sz="1600" b="1" dirty="1">
                <a:solidFill>
                  <a:srgbClr val="333333"/>
                </a:solidFill>
                <a:cs typeface="Arial"/>
              </a:rPr>
              <a:t>for</a:t>
            </a:r>
            <a:r>
              <a:rPr sz="1600" b="1" spc="-20" dirty="1">
                <a:solidFill>
                  <a:srgbClr val="333333"/>
                </a:solidFill>
                <a:cs typeface="Arial"/>
              </a:rPr>
              <a:t> </a:t>
            </a:r>
            <a:r>
              <a:rPr sz="1600" b="1" dirty="1">
                <a:solidFill>
                  <a:srgbClr val="333333"/>
                </a:solidFill>
                <a:cs typeface="Arial"/>
              </a:rPr>
              <a:t>the</a:t>
            </a:r>
            <a:r>
              <a:rPr sz="1600" b="1" spc="-30" dirty="1">
                <a:solidFill>
                  <a:srgbClr val="333333"/>
                </a:solidFill>
                <a:cs typeface="Arial"/>
              </a:rPr>
              <a:t> </a:t>
            </a:r>
            <a:r>
              <a:rPr sz="1600" b="1" dirty="1">
                <a:solidFill>
                  <a:srgbClr val="333333"/>
                </a:solidFill>
                <a:cs typeface="Arial"/>
              </a:rPr>
              <a:t>undertaking.</a:t>
            </a:r>
            <a:endParaRPr sz="1600" b="1">
              <a:cs typeface="Arial"/>
            </a:endParaRPr>
          </a:p>
        </p:txBody>
      </p:sp>
      <p:sp>
        <p:nvSpPr>
          <p:cNvPr id="4" name="Rectangle 3" descr="" title=""/>
          <p:cNvSpPr/>
          <p:nvPr/>
        </p:nvSpPr>
        <p:spPr>
          <a:xfrm rot="17391194">
            <a:off x="-713098" y="3987946"/>
            <a:ext cx="4629016" cy="1569660"/>
          </a:xfrm>
          <a:prstGeom prst="rect"/>
        </p:spPr>
        <p:txBody>
          <a:bodyPr wrap="square">
            <a:spAutoFit/>
          </a:bodyPr>
          <a:lstStyle/>
          <a:p>
            <a:r>
              <a:rPr lang="en-GB" sz="2400" b="1" spc="-5" dirty="1" smtClean="0">
                <a:solidFill>
                  <a:srgbClr val="FF0000"/>
                </a:solidFill>
                <a:cs typeface="Arial"/>
              </a:rPr>
              <a:t>Undertaking crossing the gateways required to declare minimum substance indicators when no carve out or exemption apply</a:t>
            </a:r>
            <a:endParaRPr lang="en-GB" sz="2400" b="1" spc="-5">
              <a:solidFill>
                <a:srgbClr val="FF0000"/>
              </a:solidFill>
              <a:cs typeface="Arial"/>
            </a:endParaRPr>
          </a:p>
        </p:txBody>
      </p:sp>
    </p:spTree>
    <p:extLst>
      <p:ext uri="{BB962C8B-B14F-4D97-AF65-F5344CB8AC3E}">
        <p14:creationId xmlns:p14="http://schemas.microsoft.com/office/powerpoint/2010/main" val="420084864"/>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8" name="Content Placeholder 7" descr="" title=""/>
          <p:cNvSpPr>
            <a:spLocks noGrp="1"/>
          </p:cNvSpPr>
          <p:nvPr>
            <p:ph idx="1"/>
          </p:nvPr>
        </p:nvSpPr>
        <p:spPr>
          <a:xfrm>
            <a:off x="735013" y="1768402"/>
            <a:ext cx="9223375" cy="4797425"/>
          </a:xfrm>
        </p:spPr>
        <p:txBody>
          <a:bodyPr/>
          <a:lstStyle/>
          <a:p>
            <a:pPr marL="0" indent="0">
              <a:spcAft>
                <a:spcPts val="1200"/>
              </a:spcAft>
              <a:buNone/>
            </a:pPr>
            <a:r>
              <a:rPr lang="en-US" sz="2800" b="1" dirty="1" smtClean="0"/>
              <a:t>Possible Rebuttal when minimum substance indicators </a:t>
            </a:r>
            <a:br>
              <a:rPr lang="en-US" sz="2800" b="1" dirty="1" smtClean="0"/>
            </a:br>
            <a:r>
              <a:rPr lang="en-US" sz="2800" b="1" dirty="1" smtClean="0"/>
              <a:t>not met:</a:t>
            </a:r>
          </a:p>
          <a:p>
            <a:pPr marL="355600" marR="5080" indent="-342900">
              <a:lnSpc>
                <a:spcPct val="100000"/>
              </a:lnSpc>
              <a:spcBef>
                <a:spcPts val="105"/>
              </a:spcBef>
              <a:buFont typeface="+mj-lt"/>
              <a:buAutoNum type="alphaLcParenR" startAt="1"/>
              <a:tabLst>
                <a:tab pos="354965" algn="l"/>
                <a:tab pos="355600" algn="l"/>
              </a:tabLst>
            </a:pPr>
            <a:r>
              <a:rPr lang="fr-FR" sz="1800" spc="-5" dirty="1">
                <a:solidFill>
                  <a:srgbClr val="333333"/>
                </a:solidFill>
                <a:cs typeface="Arial"/>
              </a:rPr>
              <a:t>Information on the commercial </a:t>
            </a:r>
            <a:r>
              <a:rPr lang="en-US" sz="1800" spc="-5" dirty="1">
                <a:solidFill>
                  <a:srgbClr val="333333"/>
                </a:solidFill>
                <a:cs typeface="Arial"/>
              </a:rPr>
              <a:t>rationale</a:t>
            </a:r>
            <a:r>
              <a:rPr lang="fr-FR" sz="1800" spc="-5" dirty="1">
                <a:solidFill>
                  <a:srgbClr val="333333"/>
                </a:solidFill>
                <a:cs typeface="Arial"/>
              </a:rPr>
              <a:t> </a:t>
            </a:r>
            <a:r>
              <a:rPr lang="en-US" sz="1800" dirty="1">
                <a:solidFill>
                  <a:srgbClr val="333333"/>
                </a:solidFill>
                <a:cs typeface="Arial"/>
              </a:rPr>
              <a:t>behind</a:t>
            </a:r>
            <a:r>
              <a:rPr lang="en-US" sz="1800" spc="-25" dirty="1">
                <a:solidFill>
                  <a:srgbClr val="333333"/>
                </a:solidFill>
                <a:cs typeface="Arial"/>
              </a:rPr>
              <a:t> </a:t>
            </a:r>
            <a:r>
              <a:rPr lang="en-US" sz="1800" dirty="1">
                <a:solidFill>
                  <a:srgbClr val="333333"/>
                </a:solidFill>
                <a:cs typeface="Arial"/>
              </a:rPr>
              <a:t>the</a:t>
            </a:r>
            <a:r>
              <a:rPr lang="en-US" sz="1800" spc="-10" dirty="1">
                <a:solidFill>
                  <a:srgbClr val="333333"/>
                </a:solidFill>
                <a:cs typeface="Arial"/>
              </a:rPr>
              <a:t> </a:t>
            </a:r>
            <a:r>
              <a:rPr lang="en-US" sz="1800" spc="-5" dirty="1">
                <a:solidFill>
                  <a:srgbClr val="333333"/>
                </a:solidFill>
                <a:cs typeface="Arial"/>
              </a:rPr>
              <a:t>establishment</a:t>
            </a:r>
            <a:r>
              <a:rPr lang="en-US" sz="1800" spc="-30" dirty="1">
                <a:solidFill>
                  <a:srgbClr val="333333"/>
                </a:solidFill>
                <a:cs typeface="Arial"/>
              </a:rPr>
              <a:t> </a:t>
            </a:r>
            <a:r>
              <a:rPr lang="en-US" sz="1800" dirty="1">
                <a:solidFill>
                  <a:srgbClr val="333333"/>
                </a:solidFill>
                <a:cs typeface="Arial"/>
              </a:rPr>
              <a:t>of</a:t>
            </a:r>
            <a:r>
              <a:rPr lang="en-US" sz="1800" spc="-5" dirty="1">
                <a:solidFill>
                  <a:srgbClr val="333333"/>
                </a:solidFill>
                <a:cs typeface="Arial"/>
              </a:rPr>
              <a:t> </a:t>
            </a:r>
            <a:r>
              <a:rPr lang="en-US" sz="1800" dirty="1">
                <a:solidFill>
                  <a:srgbClr val="333333"/>
                </a:solidFill>
                <a:cs typeface="Arial"/>
              </a:rPr>
              <a:t>the</a:t>
            </a:r>
            <a:r>
              <a:rPr lang="en-US" sz="1800" spc="-10" dirty="1">
                <a:solidFill>
                  <a:srgbClr val="333333"/>
                </a:solidFill>
                <a:cs typeface="Arial"/>
              </a:rPr>
              <a:t> </a:t>
            </a:r>
            <a:r>
              <a:rPr lang="en-US" sz="1800" dirty="1">
                <a:solidFill>
                  <a:srgbClr val="333333"/>
                </a:solidFill>
                <a:cs typeface="Arial"/>
              </a:rPr>
              <a:t>undertaking;</a:t>
            </a:r>
            <a:endParaRPr lang="fr-FR" sz="1800" spc="-40">
              <a:solidFill>
                <a:srgbClr val="333333"/>
              </a:solidFill>
              <a:cs typeface="Arial"/>
            </a:endParaRPr>
          </a:p>
          <a:p>
            <a:pPr marL="355600" marR="5080" indent="-342900">
              <a:lnSpc>
                <a:spcPct val="100000"/>
              </a:lnSpc>
              <a:spcBef>
                <a:spcPts val="105"/>
              </a:spcBef>
              <a:buFont typeface="+mj-lt"/>
              <a:buAutoNum type="alphaLcParenR" startAt="1"/>
              <a:tabLst>
                <a:tab pos="354965" algn="l"/>
                <a:tab pos="355600" algn="l"/>
              </a:tabLst>
            </a:pPr>
            <a:r>
              <a:rPr lang="en-US" sz="1800" spc="-5" dirty="1">
                <a:solidFill>
                  <a:srgbClr val="333333"/>
                </a:solidFill>
                <a:cs typeface="Arial"/>
              </a:rPr>
              <a:t>Information</a:t>
            </a:r>
            <a:r>
              <a:rPr lang="en-US" sz="1800" spc="-45" dirty="1">
                <a:solidFill>
                  <a:srgbClr val="333333"/>
                </a:solidFill>
                <a:cs typeface="Arial"/>
              </a:rPr>
              <a:t> </a:t>
            </a:r>
            <a:r>
              <a:rPr lang="en-US" sz="1800" dirty="1">
                <a:solidFill>
                  <a:srgbClr val="333333"/>
                </a:solidFill>
                <a:cs typeface="Arial"/>
              </a:rPr>
              <a:t>on</a:t>
            </a:r>
            <a:r>
              <a:rPr lang="en-US" sz="1800" spc="-20" dirty="1">
                <a:solidFill>
                  <a:srgbClr val="333333"/>
                </a:solidFill>
                <a:cs typeface="Arial"/>
              </a:rPr>
              <a:t> </a:t>
            </a:r>
            <a:r>
              <a:rPr lang="en-US" sz="1800" dirty="1">
                <a:solidFill>
                  <a:srgbClr val="333333"/>
                </a:solidFill>
                <a:cs typeface="Arial"/>
              </a:rPr>
              <a:t>the</a:t>
            </a:r>
            <a:r>
              <a:rPr lang="en-US" sz="1800" spc="-20" dirty="1">
                <a:solidFill>
                  <a:srgbClr val="333333"/>
                </a:solidFill>
                <a:cs typeface="Arial"/>
              </a:rPr>
              <a:t> </a:t>
            </a:r>
            <a:r>
              <a:rPr lang="en-US" sz="1800" spc="-5" dirty="1">
                <a:solidFill>
                  <a:srgbClr val="333333"/>
                </a:solidFill>
                <a:cs typeface="Arial"/>
              </a:rPr>
              <a:t>employee</a:t>
            </a:r>
            <a:r>
              <a:rPr lang="en-US" sz="1800" spc="-15" dirty="1">
                <a:solidFill>
                  <a:srgbClr val="333333"/>
                </a:solidFill>
                <a:cs typeface="Arial"/>
              </a:rPr>
              <a:t> </a:t>
            </a:r>
            <a:r>
              <a:rPr lang="en-US" sz="1800" dirty="1">
                <a:solidFill>
                  <a:srgbClr val="333333"/>
                </a:solidFill>
                <a:cs typeface="Arial"/>
              </a:rPr>
              <a:t>profiles (including their level of experience, decision-making power…);</a:t>
            </a:r>
            <a:endParaRPr lang="en-US" sz="1800" spc="-40">
              <a:solidFill>
                <a:srgbClr val="333333"/>
              </a:solidFill>
              <a:cs typeface="Arial"/>
            </a:endParaRPr>
          </a:p>
          <a:p>
            <a:pPr marL="355600" indent="-342900">
              <a:lnSpc>
                <a:spcPct val="100000"/>
              </a:lnSpc>
              <a:spcBef>
                <a:spcPts val="395"/>
              </a:spcBef>
              <a:buFont typeface="+mj-lt"/>
              <a:buAutoNum type="alphaLcParenR" startAt="1"/>
              <a:tabLst>
                <a:tab pos="354965" algn="l"/>
                <a:tab pos="355600" algn="l"/>
              </a:tabLst>
            </a:pPr>
            <a:r>
              <a:rPr lang="en-US" sz="1800" dirty="1">
                <a:solidFill>
                  <a:srgbClr val="333333"/>
                </a:solidFill>
                <a:cs typeface="Arial"/>
              </a:rPr>
              <a:t>Concrete</a:t>
            </a:r>
            <a:r>
              <a:rPr lang="en-US" sz="1800" spc="-25" dirty="1">
                <a:solidFill>
                  <a:srgbClr val="333333"/>
                </a:solidFill>
                <a:cs typeface="Arial"/>
              </a:rPr>
              <a:t> </a:t>
            </a:r>
            <a:r>
              <a:rPr lang="en-US" sz="1800" spc="-5" dirty="1">
                <a:solidFill>
                  <a:srgbClr val="333333"/>
                </a:solidFill>
                <a:cs typeface="Arial"/>
              </a:rPr>
              <a:t>evidence </a:t>
            </a:r>
            <a:r>
              <a:rPr lang="en-US" sz="1800" dirty="1">
                <a:solidFill>
                  <a:srgbClr val="333333"/>
                </a:solidFill>
                <a:cs typeface="Arial"/>
              </a:rPr>
              <a:t>that</a:t>
            </a:r>
            <a:r>
              <a:rPr lang="en-US" sz="1800" spc="-15" dirty="1">
                <a:solidFill>
                  <a:srgbClr val="333333"/>
                </a:solidFill>
                <a:cs typeface="Arial"/>
              </a:rPr>
              <a:t> </a:t>
            </a:r>
            <a:r>
              <a:rPr lang="en-US" sz="1800" spc="-5" dirty="1">
                <a:solidFill>
                  <a:srgbClr val="333333"/>
                </a:solidFill>
                <a:cs typeface="Arial"/>
              </a:rPr>
              <a:t>decision-making</a:t>
            </a:r>
            <a:r>
              <a:rPr lang="en-US" sz="1800" spc="-30" dirty="1">
                <a:solidFill>
                  <a:srgbClr val="333333"/>
                </a:solidFill>
                <a:cs typeface="Arial"/>
              </a:rPr>
              <a:t> </a:t>
            </a:r>
            <a:r>
              <a:rPr lang="en-US" sz="1800" dirty="1">
                <a:solidFill>
                  <a:srgbClr val="333333"/>
                </a:solidFill>
                <a:cs typeface="Arial"/>
              </a:rPr>
              <a:t>concerning</a:t>
            </a:r>
            <a:r>
              <a:rPr lang="en-US" sz="1800" spc="-30" dirty="1">
                <a:solidFill>
                  <a:srgbClr val="333333"/>
                </a:solidFill>
                <a:cs typeface="Arial"/>
              </a:rPr>
              <a:t> </a:t>
            </a:r>
            <a:r>
              <a:rPr lang="en-US" sz="1800" dirty="1">
                <a:solidFill>
                  <a:srgbClr val="333333"/>
                </a:solidFill>
                <a:cs typeface="Arial"/>
              </a:rPr>
              <a:t>the</a:t>
            </a:r>
            <a:r>
              <a:rPr lang="en-US" sz="1800" spc="-10" dirty="1">
                <a:solidFill>
                  <a:srgbClr val="333333"/>
                </a:solidFill>
                <a:cs typeface="Arial"/>
              </a:rPr>
              <a:t> </a:t>
            </a:r>
            <a:r>
              <a:rPr lang="en-US" sz="1800" spc="-5" dirty="1">
                <a:solidFill>
                  <a:srgbClr val="333333"/>
                </a:solidFill>
                <a:cs typeface="Arial"/>
              </a:rPr>
              <a:t>Relevant</a:t>
            </a:r>
            <a:r>
              <a:rPr lang="en-US" sz="1800" spc="10" dirty="1">
                <a:solidFill>
                  <a:srgbClr val="333333"/>
                </a:solidFill>
                <a:cs typeface="Arial"/>
              </a:rPr>
              <a:t> </a:t>
            </a:r>
            <a:r>
              <a:rPr lang="en-US" sz="1800" dirty="1">
                <a:solidFill>
                  <a:srgbClr val="333333"/>
                </a:solidFill>
                <a:cs typeface="Arial"/>
              </a:rPr>
              <a:t>Income</a:t>
            </a:r>
            <a:r>
              <a:rPr lang="en-US" sz="1800" spc="-30" dirty="1">
                <a:solidFill>
                  <a:srgbClr val="333333"/>
                </a:solidFill>
                <a:cs typeface="Arial"/>
              </a:rPr>
              <a:t> </a:t>
            </a:r>
            <a:r>
              <a:rPr lang="en-US" sz="1800" spc="-5" dirty="1">
                <a:solidFill>
                  <a:srgbClr val="333333"/>
                </a:solidFill>
                <a:cs typeface="Arial"/>
              </a:rPr>
              <a:t>generating activity</a:t>
            </a:r>
            <a:r>
              <a:rPr lang="en-US" sz="1800" spc="-15" dirty="1">
                <a:solidFill>
                  <a:srgbClr val="333333"/>
                </a:solidFill>
                <a:cs typeface="Arial"/>
              </a:rPr>
              <a:t> </a:t>
            </a:r>
            <a:r>
              <a:rPr lang="en-US" sz="1800" dirty="1">
                <a:solidFill>
                  <a:srgbClr val="333333"/>
                </a:solidFill>
                <a:cs typeface="Arial"/>
              </a:rPr>
              <a:t>takes</a:t>
            </a:r>
            <a:r>
              <a:rPr lang="en-US" sz="1800" spc="-40" dirty="1">
                <a:solidFill>
                  <a:srgbClr val="333333"/>
                </a:solidFill>
                <a:cs typeface="Arial"/>
              </a:rPr>
              <a:t> </a:t>
            </a:r>
            <a:r>
              <a:rPr lang="en-US" sz="1800" dirty="1">
                <a:solidFill>
                  <a:srgbClr val="333333"/>
                </a:solidFill>
                <a:cs typeface="Arial"/>
              </a:rPr>
              <a:t>place</a:t>
            </a:r>
            <a:r>
              <a:rPr lang="en-US" sz="1800" spc="-30" dirty="1">
                <a:solidFill>
                  <a:srgbClr val="333333"/>
                </a:solidFill>
                <a:cs typeface="Arial"/>
              </a:rPr>
              <a:t> </a:t>
            </a:r>
            <a:r>
              <a:rPr lang="en-US" sz="1800" dirty="1">
                <a:solidFill>
                  <a:srgbClr val="333333"/>
                </a:solidFill>
                <a:cs typeface="Arial"/>
              </a:rPr>
              <a:t>in</a:t>
            </a:r>
            <a:r>
              <a:rPr lang="en-US" sz="1800" spc="-10" dirty="1">
                <a:solidFill>
                  <a:srgbClr val="333333"/>
                </a:solidFill>
                <a:cs typeface="Arial"/>
              </a:rPr>
              <a:t> </a:t>
            </a:r>
            <a:r>
              <a:rPr lang="en-US" sz="1800" dirty="1">
                <a:solidFill>
                  <a:srgbClr val="333333"/>
                </a:solidFill>
                <a:cs typeface="Arial"/>
              </a:rPr>
              <a:t>the</a:t>
            </a:r>
            <a:r>
              <a:rPr lang="en-US" sz="1800" spc="-15" dirty="1">
                <a:solidFill>
                  <a:srgbClr val="333333"/>
                </a:solidFill>
                <a:cs typeface="Arial"/>
              </a:rPr>
              <a:t> </a:t>
            </a:r>
            <a:r>
              <a:rPr lang="en-US" sz="1800" spc="-5" dirty="1">
                <a:solidFill>
                  <a:srgbClr val="333333"/>
                </a:solidFill>
                <a:cs typeface="Arial"/>
              </a:rPr>
              <a:t>Member</a:t>
            </a:r>
            <a:r>
              <a:rPr lang="en-US" sz="1800" spc="-30" dirty="1">
                <a:solidFill>
                  <a:srgbClr val="333333"/>
                </a:solidFill>
                <a:cs typeface="Arial"/>
              </a:rPr>
              <a:t> </a:t>
            </a:r>
            <a:r>
              <a:rPr lang="en-US" sz="1800" dirty="1">
                <a:solidFill>
                  <a:srgbClr val="333333"/>
                </a:solidFill>
                <a:cs typeface="Arial"/>
              </a:rPr>
              <a:t>State</a:t>
            </a:r>
            <a:r>
              <a:rPr lang="en-US" sz="1800" spc="-20" dirty="1">
                <a:solidFill>
                  <a:srgbClr val="333333"/>
                </a:solidFill>
                <a:cs typeface="Arial"/>
              </a:rPr>
              <a:t> </a:t>
            </a:r>
            <a:r>
              <a:rPr lang="en-US" sz="1800" dirty="1">
                <a:solidFill>
                  <a:srgbClr val="333333"/>
                </a:solidFill>
                <a:cs typeface="Arial"/>
              </a:rPr>
              <a:t>of</a:t>
            </a:r>
            <a:r>
              <a:rPr lang="en-US" sz="1800" spc="-15" dirty="1">
                <a:solidFill>
                  <a:srgbClr val="333333"/>
                </a:solidFill>
                <a:cs typeface="Arial"/>
              </a:rPr>
              <a:t> </a:t>
            </a:r>
            <a:r>
              <a:rPr lang="en-US" sz="1800" dirty="1">
                <a:solidFill>
                  <a:srgbClr val="333333"/>
                </a:solidFill>
                <a:cs typeface="Arial"/>
              </a:rPr>
              <a:t>the</a:t>
            </a:r>
            <a:r>
              <a:rPr lang="en-US" sz="1800" spc="-30" dirty="1">
                <a:solidFill>
                  <a:srgbClr val="333333"/>
                </a:solidFill>
                <a:cs typeface="Arial"/>
              </a:rPr>
              <a:t> </a:t>
            </a:r>
            <a:r>
              <a:rPr lang="en-US" sz="1800" dirty="1">
                <a:solidFill>
                  <a:srgbClr val="333333"/>
                </a:solidFill>
                <a:cs typeface="Arial"/>
              </a:rPr>
              <a:t>undertaking</a:t>
            </a:r>
            <a:r>
              <a:rPr lang="en-US" sz="1800" dirty="1" smtClean="0">
                <a:solidFill>
                  <a:srgbClr val="333333"/>
                </a:solidFill>
                <a:cs typeface="Arial"/>
              </a:rPr>
              <a:t>.</a:t>
            </a:r>
            <a:endParaRPr lang="en-US" sz="1800">
              <a:solidFill>
                <a:srgbClr val="333333"/>
              </a:solidFill>
              <a:cs typeface="Arial"/>
            </a:endParaRPr>
          </a:p>
          <a:p>
            <a:pPr marL="0" indent="0">
              <a:lnSpc>
                <a:spcPct val="100000"/>
              </a:lnSpc>
              <a:spcBef>
                <a:spcPts val="1200"/>
              </a:spcBef>
              <a:spcAft>
                <a:spcPts val="1200"/>
              </a:spcAft>
              <a:buNone/>
              <a:tabLst>
                <a:tab pos="354965" algn="l"/>
                <a:tab pos="355600" algn="l"/>
              </a:tabLst>
            </a:pPr>
            <a:r>
              <a:rPr lang="en-US" sz="1800" dirty="1">
                <a:solidFill>
                  <a:srgbClr val="333333"/>
                </a:solidFill>
                <a:cs typeface="Arial"/>
              </a:rPr>
              <a:t>The undertaking has performed and continuously had control over, and borne the risks of, the business activities that generated the Relevant Income or, in the absence of income, the undertaking’s assets</a:t>
            </a:r>
            <a:r>
              <a:rPr lang="en-US" sz="1800" dirty="1" smtClean="0">
                <a:solidFill>
                  <a:srgbClr val="333333"/>
                </a:solidFill>
                <a:cs typeface="Arial"/>
              </a:rPr>
              <a:t>.</a:t>
            </a:r>
          </a:p>
          <a:p>
            <a:pPr>
              <a:lnSpc>
                <a:spcPct val="100000"/>
              </a:lnSpc>
              <a:spcBef>
                <a:spcPts val="395"/>
              </a:spcBef>
              <a:spcAft>
                <a:spcPts val="1200"/>
              </a:spcAft>
              <a:tabLst>
                <a:tab pos="354965" algn="l"/>
                <a:tab pos="355600" algn="l"/>
              </a:tabLst>
            </a:pPr>
            <a:r>
              <a:rPr lang="en-US" sz="2000" dirty="1"/>
              <a:t>If successfully rebutted, the validity of the rebuttal can be extended for another five years if the legal and factual circumstances do not </a:t>
            </a:r>
            <a:r>
              <a:rPr lang="en-US" sz="2000" dirty="1" smtClean="0"/>
              <a:t>change</a:t>
            </a:r>
            <a:endParaRPr lang="en-US" sz="2000"/>
          </a:p>
          <a:p>
            <a:pPr>
              <a:lnSpc>
                <a:spcPct val="100000"/>
              </a:lnSpc>
              <a:spcBef>
                <a:spcPts val="395"/>
              </a:spcBef>
              <a:spcAft>
                <a:spcPts val="1200"/>
              </a:spcAft>
              <a:tabLst>
                <a:tab pos="354965" algn="l"/>
                <a:tab pos="355600" algn="l"/>
              </a:tabLst>
            </a:pPr>
            <a:r>
              <a:rPr lang="en-US" sz="2000" b="1" dirty="1">
                <a:solidFill>
                  <a:srgbClr val="FF0000"/>
                </a:solidFill>
              </a:rPr>
              <a:t>If the presumption cannot be rebutted, the entity is considered a shell and will face tax consequences </a:t>
            </a:r>
          </a:p>
          <a:p>
            <a:pPr>
              <a:lnSpc>
                <a:spcPct val="100000"/>
              </a:lnSpc>
              <a:spcBef>
                <a:spcPts val="395"/>
              </a:spcBef>
              <a:tabLst>
                <a:tab pos="354965" algn="l"/>
                <a:tab pos="355600" algn="l"/>
              </a:tabLst>
            </a:pPr>
            <a:endParaRPr lang="en-US" sz="1800" smtClean="0"/>
          </a:p>
          <a:p>
            <a:endParaRPr lang="en-US" sz="1800"/>
          </a:p>
        </p:txBody>
      </p:sp>
      <p:sp>
        <p:nvSpPr>
          <p:cNvPr id="5" name="Slide Number Placeholder 4" descr="" title=""/>
          <p:cNvSpPr>
            <a:spLocks noGrp="1"/>
          </p:cNvSpPr>
          <p:nvPr>
            <p:ph type="sldNum" sz="quarter" idx="12"/>
          </p:nvPr>
        </p:nvSpPr>
        <p:spPr/>
        <p:txBody>
          <a:bodyPr/>
          <a:lstStyle/>
          <a:p>
            <a:fld id="{354F0E49-3BAE-452C-964C-57174B2FC0D0}" type="slidenum">
              <a:rPr lang="en-US" smtClean="0"/>
              <a:t>13</a:t>
            </a:fld>
            <a:endParaRPr lang="en-US"/>
          </a:p>
        </p:txBody>
      </p:sp>
      <p:sp>
        <p:nvSpPr>
          <p:cNvPr id="7" name="Title 6" descr="" title=""/>
          <p:cNvSpPr>
            <a:spLocks noGrp="1"/>
          </p:cNvSpPr>
          <p:nvPr>
            <p:ph type="title"/>
          </p:nvPr>
        </p:nvSpPr>
        <p:spPr/>
        <p:txBody>
          <a:bodyPr/>
          <a:lstStyle/>
          <a:p>
            <a:r>
              <a:rPr lang="en-US" dirty="1" smtClean="0"/>
              <a:t>Proposal for an EU Directive to prevent the use of shell entities for tax purposes</a:t>
            </a:r>
            <a:endParaRPr lang="en-US"/>
          </a:p>
        </p:txBody>
      </p:sp>
    </p:spTree>
    <p:extLst>
      <p:ext uri="{BB962C8B-B14F-4D97-AF65-F5344CB8AC3E}">
        <p14:creationId xmlns:p14="http://schemas.microsoft.com/office/powerpoint/2010/main" val="3323460233"/>
      </p:ext>
    </p:extLst>
  </p:cSld>
  <p:clrMapOvr>
    <a:masterClrMapping/>
  </p:clrMapOvr>
</p:sld>
</file>

<file path=ppt/slides/slide15.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7" name="Content Placeholder 6" descr="" title=""/>
          <p:cNvSpPr>
            <a:spLocks noGrp="1"/>
          </p:cNvSpPr>
          <p:nvPr>
            <p:ph idx="1"/>
          </p:nvPr>
        </p:nvSpPr>
        <p:spPr>
          <a:xfrm>
            <a:off x="735013" y="1768401"/>
            <a:ext cx="9223375" cy="4797425"/>
          </a:xfrm>
        </p:spPr>
        <p:txBody>
          <a:bodyPr/>
          <a:lstStyle/>
          <a:p>
            <a:pPr marL="0" indent="0">
              <a:spcBef>
                <a:spcPts val="600"/>
              </a:spcBef>
              <a:spcAft>
                <a:spcPts val="1200"/>
              </a:spcAft>
              <a:buNone/>
            </a:pPr>
            <a:r>
              <a:rPr lang="en-US" sz="2800" b="1" dirty="1" smtClean="0"/>
              <a:t>Consequences of being a characterized as Shell</a:t>
            </a:r>
          </a:p>
          <a:p>
            <a:pPr marL="0" indent="0">
              <a:spcBef>
                <a:spcPts val="600"/>
              </a:spcBef>
              <a:buNone/>
            </a:pPr>
            <a:r>
              <a:rPr lang="fr-FR" sz="2000" b="1" dirty="1" smtClean="0"/>
              <a:t>Relevant Income</a:t>
            </a:r>
          </a:p>
          <a:p>
            <a:pPr>
              <a:spcBef>
                <a:spcPts val="600"/>
              </a:spcBef>
            </a:pPr>
            <a:r>
              <a:rPr lang="en-US" sz="1600" dirty="1" smtClean="0"/>
              <a:t>Other Member States disregard tax treaties concluded with the Member State of the shell;</a:t>
            </a:r>
          </a:p>
          <a:p>
            <a:pPr>
              <a:spcBef>
                <a:spcPts val="600"/>
              </a:spcBef>
            </a:pPr>
            <a:r>
              <a:rPr lang="en-US" sz="1600" dirty="1" smtClean="0"/>
              <a:t>The Member State of the shell shall either deny the shell a tax residency certificate or the certificate shall specify  that the undertaking is a shell. This will inform the relevant source country that it should not grant tax treaty benefits or apply EU directives towards the shell. The Member State of the shell remains free to continue to consider the shell as resident for local tax purposes and levy tax on the relevant income flows and/or assets;</a:t>
            </a:r>
          </a:p>
          <a:p>
            <a:pPr>
              <a:spcBef>
                <a:spcPts val="600"/>
              </a:spcBef>
            </a:pPr>
            <a:r>
              <a:rPr lang="en-US" sz="1600" dirty="1" smtClean="0"/>
              <a:t>The Member State of the shareholder taxes the income as if it directly accrued to the shareholder and deducts any tax paid at the MS of the shell or at source;</a:t>
            </a:r>
          </a:p>
          <a:p>
            <a:pPr>
              <a:spcBef>
                <a:spcPts val="600"/>
              </a:spcBef>
            </a:pPr>
            <a:r>
              <a:rPr lang="en-US" sz="1600" dirty="1" smtClean="0"/>
              <a:t>If the payer is outside the EU, the Member State of the shareholder shall tax the income of the shell as if it had directly accrued to the shareholder;</a:t>
            </a:r>
          </a:p>
          <a:p>
            <a:pPr>
              <a:spcBef>
                <a:spcPts val="600"/>
              </a:spcBef>
            </a:pPr>
            <a:r>
              <a:rPr lang="en-US" sz="1600" dirty="1" smtClean="0"/>
              <a:t>If the shareholder is outside the EU, the Member State of the payer shall apply withholding tax in accordance with its national law;</a:t>
            </a:r>
          </a:p>
          <a:p>
            <a:pPr>
              <a:spcBef>
                <a:spcPts val="600"/>
              </a:spcBef>
            </a:pPr>
            <a:r>
              <a:rPr lang="en-US" sz="1600" dirty="1" smtClean="0"/>
              <a:t>In taxing the income, the Member State takes into account tax treaties with non-EU countries.</a:t>
            </a:r>
            <a:endParaRPr lang="en-US" sz="1800" smtClean="0"/>
          </a:p>
          <a:p>
            <a:pPr marL="0" indent="0">
              <a:spcBef>
                <a:spcPts val="1200"/>
              </a:spcBef>
              <a:buNone/>
            </a:pPr>
            <a:r>
              <a:rPr lang="fr-BE" sz="2000" b="1" dirty="1"/>
              <a:t>Exchange of information for undertaking crossing the gateways and carve out applies Tax audit </a:t>
            </a:r>
          </a:p>
          <a:p>
            <a:pPr lvl="0">
              <a:spcBef>
                <a:spcPts val="600"/>
              </a:spcBef>
            </a:pPr>
            <a:r>
              <a:rPr lang="en-US" sz="1600" dirty="1" smtClean="0"/>
              <a:t>The Member State is able to request the Member State of the undertaking to perform tax audits when they have reason to believe that the undertaking has not met its obligations under the Directive.</a:t>
            </a:r>
          </a:p>
          <a:p>
            <a:pPr>
              <a:spcBef>
                <a:spcPts val="600"/>
              </a:spcBef>
            </a:pPr>
            <a:endParaRPr lang="en-US" sz="2000"/>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14</a:t>
            </a:fld>
            <a:endParaRPr lang="en-US"/>
          </a:p>
        </p:txBody>
      </p:sp>
      <p:sp>
        <p:nvSpPr>
          <p:cNvPr id="10" name="Title 9" descr="" title=""/>
          <p:cNvSpPr>
            <a:spLocks noGrp="1"/>
          </p:cNvSpPr>
          <p:nvPr>
            <p:ph type="title"/>
          </p:nvPr>
        </p:nvSpPr>
        <p:spPr/>
        <p:txBody>
          <a:bodyPr>
            <a:normAutofit/>
          </a:bodyPr>
          <a:lstStyle/>
          <a:p>
            <a:r>
              <a:rPr lang="en-US" dirty="1" smtClean="0"/>
              <a:t>Proposal for an EU Directive to prevent the use of shell entities for tax purposes</a:t>
            </a:r>
            <a:endParaRPr lang="en-US"/>
          </a:p>
        </p:txBody>
      </p:sp>
    </p:spTree>
    <p:extLst>
      <p:ext uri="{BB962C8B-B14F-4D97-AF65-F5344CB8AC3E}">
        <p14:creationId xmlns:p14="http://schemas.microsoft.com/office/powerpoint/2010/main" val="4215616537"/>
      </p:ext>
    </p:extLst>
  </p:cSld>
  <p:clrMapOvr>
    <a:masterClrMapping/>
  </p:clrMapOvr>
</p:sld>
</file>

<file path=ppt/slides/slide16.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a:xfrm>
            <a:off x="735013" y="1768401"/>
            <a:ext cx="9223375" cy="4797425"/>
          </a:xfrm>
        </p:spPr>
        <p:txBody>
          <a:bodyPr/>
          <a:lstStyle/>
          <a:p>
            <a:pPr marL="0" indent="0">
              <a:spcAft>
                <a:spcPts val="1200"/>
              </a:spcAft>
              <a:buNone/>
            </a:pPr>
            <a:r>
              <a:rPr lang="en-US" sz="2800" b="1" dirty="1"/>
              <a:t>Action and expected consequences</a:t>
            </a:r>
            <a:endParaRPr lang="en-GB" sz="2800" b="1"/>
          </a:p>
          <a:p>
            <a:pPr marL="0" indent="0">
              <a:spcBef>
                <a:spcPts val="600"/>
              </a:spcBef>
              <a:buNone/>
            </a:pPr>
            <a:r>
              <a:rPr lang="en-GB" b="1" dirty="1" smtClean="0"/>
              <a:t>Review existing structures</a:t>
            </a:r>
          </a:p>
          <a:p>
            <a:pPr>
              <a:spcBef>
                <a:spcPts val="600"/>
              </a:spcBef>
            </a:pPr>
            <a:r>
              <a:rPr lang="en-GB" sz="2200" dirty="1" smtClean="0"/>
              <a:t>Assess gateways, carve out  and minimum substance indicators</a:t>
            </a:r>
          </a:p>
          <a:p>
            <a:pPr>
              <a:spcBef>
                <a:spcPts val="600"/>
              </a:spcBef>
            </a:pPr>
            <a:r>
              <a:rPr lang="en-GB" sz="2200" dirty="1" smtClean="0"/>
              <a:t>Review corporate governance process and board composition</a:t>
            </a:r>
          </a:p>
          <a:p>
            <a:pPr>
              <a:spcBef>
                <a:spcPts val="600"/>
              </a:spcBef>
            </a:pPr>
            <a:r>
              <a:rPr lang="en-US" sz="2200" dirty="1" smtClean="0"/>
              <a:t>Consider migrating, merging or restructuring</a:t>
            </a:r>
          </a:p>
          <a:p>
            <a:pPr>
              <a:spcBef>
                <a:spcPts val="600"/>
              </a:spcBef>
            </a:pPr>
            <a:endParaRPr lang="en-US" smtClean="0"/>
          </a:p>
          <a:p>
            <a:pPr marL="0" indent="0">
              <a:spcBef>
                <a:spcPts val="600"/>
              </a:spcBef>
              <a:buNone/>
            </a:pPr>
            <a:r>
              <a:rPr lang="fr-BE" b="1" dirty="1" smtClean="0"/>
              <a:t>Impact on new structures</a:t>
            </a:r>
          </a:p>
          <a:p>
            <a:pPr>
              <a:spcBef>
                <a:spcPts val="600"/>
              </a:spcBef>
            </a:pPr>
            <a:r>
              <a:rPr lang="en-US" sz="2200" dirty="1" smtClean="0"/>
              <a:t>Do not underestimate the risk for passive holdings </a:t>
            </a:r>
          </a:p>
          <a:p>
            <a:pPr>
              <a:spcBef>
                <a:spcPts val="600"/>
              </a:spcBef>
            </a:pPr>
            <a:r>
              <a:rPr lang="en-US" sz="2200" dirty="1" smtClean="0"/>
              <a:t>Increased risk of challenge of beneficial ownership</a:t>
            </a:r>
          </a:p>
          <a:p>
            <a:pPr>
              <a:spcBef>
                <a:spcPts val="600"/>
              </a:spcBef>
            </a:pPr>
            <a:r>
              <a:rPr lang="en-US" sz="2200" dirty="1" smtClean="0"/>
              <a:t>Concentrate investment on jurisdiction where companies have effective  substance</a:t>
            </a:r>
          </a:p>
          <a:p>
            <a:pPr>
              <a:spcBef>
                <a:spcPts val="600"/>
              </a:spcBef>
            </a:pPr>
            <a:r>
              <a:rPr lang="en-US" sz="2200" dirty="1" smtClean="0"/>
              <a:t>Use none-EU interposed companies</a:t>
            </a:r>
          </a:p>
          <a:p>
            <a:pPr>
              <a:spcBef>
                <a:spcPts val="600"/>
              </a:spcBef>
            </a:pPr>
            <a:r>
              <a:rPr lang="en-US" sz="2200" dirty="1"/>
              <a:t>Use interposed companies outside EU</a:t>
            </a:r>
            <a:endParaRPr lang="fr-BE" sz="2200"/>
          </a:p>
        </p:txBody>
      </p:sp>
      <p:sp>
        <p:nvSpPr>
          <p:cNvPr id="5" name="Slide Number Placeholder 4" descr="" title=""/>
          <p:cNvSpPr>
            <a:spLocks noGrp="1"/>
          </p:cNvSpPr>
          <p:nvPr>
            <p:ph type="sldNum" sz="quarter" idx="12"/>
          </p:nvPr>
        </p:nvSpPr>
        <p:spPr/>
        <p:txBody>
          <a:bodyPr/>
          <a:lstStyle/>
          <a:p>
            <a:fld id="{354F0E49-3BAE-452C-964C-57174B2FC0D0}" type="slidenum">
              <a:rPr lang="en-US" smtClean="0"/>
              <a:t>15</a:t>
            </a:fld>
            <a:endParaRPr lang="en-US"/>
          </a:p>
        </p:txBody>
      </p:sp>
      <p:sp>
        <p:nvSpPr>
          <p:cNvPr id="3" name="Title 2" descr="" title=""/>
          <p:cNvSpPr>
            <a:spLocks noGrp="1"/>
          </p:cNvSpPr>
          <p:nvPr>
            <p:ph type="title"/>
          </p:nvPr>
        </p:nvSpPr>
        <p:spPr/>
        <p:txBody>
          <a:bodyPr/>
          <a:lstStyle/>
          <a:p>
            <a:r>
              <a:rPr lang="en-US" dirty="1" smtClean="0"/>
              <a:t>Proposal for an EU Directive to prevent the use of shell entities for tax purposes</a:t>
            </a:r>
            <a:endParaRPr lang="en-GB"/>
          </a:p>
        </p:txBody>
      </p:sp>
    </p:spTree>
    <p:extLst>
      <p:ext uri="{BB962C8B-B14F-4D97-AF65-F5344CB8AC3E}">
        <p14:creationId xmlns:p14="http://schemas.microsoft.com/office/powerpoint/2010/main" val="13038508"/>
      </p:ext>
    </p:extLst>
  </p:cSld>
  <p:clrMapOvr>
    <a:masterClrMapping/>
  </p:clrMapOvr>
</p:sld>
</file>

<file path=ppt/slides/slide17.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itle 4" descr="" title=""/>
          <p:cNvSpPr>
            <a:spLocks noGrp="1"/>
          </p:cNvSpPr>
          <p:nvPr>
            <p:ph type="title"/>
          </p:nvPr>
        </p:nvSpPr>
        <p:spPr/>
        <p:txBody>
          <a:bodyPr/>
          <a:lstStyle/>
          <a:p>
            <a:r>
              <a:rPr lang="en-US" dirty="1" smtClean="0"/>
              <a:t>Cross Border Investment Structuring</a:t>
            </a:r>
            <a:endParaRPr lang="en-US"/>
          </a:p>
        </p:txBody>
      </p:sp>
      <p:sp>
        <p:nvSpPr>
          <p:cNvPr id="6" name="Text Placeholder 5" descr="" title=""/>
          <p:cNvSpPr>
            <a:spLocks noGrp="1"/>
          </p:cNvSpPr>
          <p:nvPr>
            <p:ph type="body" idx="1"/>
          </p:nvPr>
        </p:nvSpPr>
        <p:spPr/>
        <p:txBody>
          <a:bodyPr/>
          <a:lstStyle/>
          <a:p>
            <a:endParaRPr lang="en-US"/>
          </a:p>
        </p:txBody>
      </p:sp>
    </p:spTree>
    <p:extLst>
      <p:ext uri="{BB962C8B-B14F-4D97-AF65-F5344CB8AC3E}">
        <p14:creationId xmlns:p14="http://schemas.microsoft.com/office/powerpoint/2010/main" val="2708784942"/>
      </p:ext>
    </p:extLst>
  </p:cSld>
  <p:clrMapOvr>
    <a:masterClrMapping/>
  </p:clrMapOvr>
</p:sld>
</file>

<file path=ppt/slides/slide18.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7" name="1 Título" descr="" title=""/>
          <p:cNvSpPr txBox="1"/>
          <p:nvPr/>
        </p:nvSpPr>
        <p:spPr>
          <a:xfrm>
            <a:off x="909638" y="353996"/>
            <a:ext cx="8618826" cy="871200"/>
          </a:xfrm>
          <a:prstGeom prst="rect"/>
        </p:spPr>
        <p:txBody>
          <a:bodyPr lIns="0" tIns="0" rIns="0" bIns="0" anchor="ctr"/>
          <a:lstStyle>
            <a:lvl1pPr algn="l" defTabSz="914400" rtl="0" eaLnBrk="1" latinLnBrk="0" hangingPunct="1">
              <a:lnSpc>
                <a:spcPts val="3400"/>
              </a:lnSpc>
              <a:spcBef>
                <a:spcPct val="0"/>
              </a:spcBef>
              <a:buNone/>
              <a:defRPr lang="es-ES" sz="3200" kern="1200">
                <a:solidFill>
                  <a:schemeClr val="tx2"/>
                </a:solidFill>
                <a:latin typeface="Arial Narrow" panose="020b0606020202030204" pitchFamily="34" charset="0"/>
                <a:ea typeface="Tahoma" pitchFamily="34" charset="0"/>
                <a:cs typeface="Tahoma" pitchFamily="34" charset="0"/>
              </a:defRPr>
            </a:lvl1pPr>
          </a:lstStyle>
          <a:p>
            <a:pPr lvl="0"/>
            <a:endParaRPr kumimoji="0" lang="es-ES" sz="2800" b="0" i="0" u="none" strike="noStrike" kern="1200" cap="none" spc="0" normalizeH="0" baseline="0" noProof="0">
              <a:ln>
                <a:noFill/>
              </a:ln>
              <a:solidFill>
                <a:srgbClr val="002855"/>
              </a:solidFill>
              <a:effectLst/>
              <a:uLnTx/>
              <a:uFillTx/>
              <a:latin typeface="Arial Narrow" panose="020b0606020202030204" pitchFamily="34" charset="0"/>
              <a:ea typeface="Tahoma" pitchFamily="34" charset="0"/>
              <a:cs typeface="Tahoma" pitchFamily="34" charset="0"/>
            </a:endParaRPr>
          </a:p>
        </p:txBody>
      </p:sp>
      <p:sp>
        <p:nvSpPr>
          <p:cNvPr id="5" name="Content Placeholder 4" descr="" title=""/>
          <p:cNvSpPr>
            <a:spLocks noGrp="1"/>
          </p:cNvSpPr>
          <p:nvPr>
            <p:ph idx="1"/>
          </p:nvPr>
        </p:nvSpPr>
        <p:spPr>
          <a:xfrm>
            <a:off x="735013" y="1737821"/>
            <a:ext cx="9223375" cy="4797425"/>
          </a:xfrm>
        </p:spPr>
        <p:txBody>
          <a:bodyPr>
            <a:noAutofit/>
          </a:bodyPr>
          <a:lstStyle/>
          <a:p>
            <a:pPr lvl="0"/>
            <a:r>
              <a:rPr lang="en-US" sz="1600" dirty="1" smtClean="0"/>
              <a:t>The use of investment (holding) companies in a “friendly jurisdiction” is being aggressively challenged at domestic, EU and OECD levels. </a:t>
            </a:r>
          </a:p>
          <a:p>
            <a:pPr lvl="0"/>
            <a:r>
              <a:rPr lang="en-US" sz="1600" dirty="1" smtClean="0"/>
              <a:t>There has been a significant increase of anti-abuse rules, “a minefield”, mainly, </a:t>
            </a:r>
            <a:endParaRPr lang="es-ES" sz="1600" smtClean="0"/>
          </a:p>
          <a:p>
            <a:pPr lvl="1"/>
            <a:r>
              <a:rPr lang="en-US" sz="1600" dirty="1" smtClean="0"/>
              <a:t>Domestic GAARs</a:t>
            </a:r>
          </a:p>
          <a:p>
            <a:pPr lvl="1"/>
            <a:r>
              <a:rPr lang="en-US" sz="1600" dirty="1" smtClean="0"/>
              <a:t>“substance test”</a:t>
            </a:r>
          </a:p>
          <a:p>
            <a:pPr lvl="1"/>
            <a:r>
              <a:rPr lang="en-US" sz="1600" dirty="1" smtClean="0"/>
              <a:t>“beneficial ownership” in a tax treaty context</a:t>
            </a:r>
          </a:p>
          <a:p>
            <a:pPr lvl="1"/>
            <a:r>
              <a:rPr lang="en-US" sz="1600" dirty="1" smtClean="0"/>
              <a:t>“beneficial ownership” in an EU Directive context e.g. Danish cases</a:t>
            </a:r>
          </a:p>
          <a:p>
            <a:pPr lvl="1"/>
            <a:r>
              <a:rPr lang="en-US" sz="1600" dirty="1" smtClean="0"/>
              <a:t>“LOB”, “PPT” and other specific tax treaty anti-abuse rules.</a:t>
            </a:r>
          </a:p>
          <a:p>
            <a:pPr lvl="1"/>
            <a:r>
              <a:rPr lang="en-US" sz="1600" dirty="1" smtClean="0"/>
              <a:t>ATAD 3 Proposal</a:t>
            </a:r>
          </a:p>
          <a:p>
            <a:r>
              <a:rPr lang="en-US" sz="1600" dirty="1" smtClean="0"/>
              <a:t>As a result, international investment managers must choose between three different investment strategies: </a:t>
            </a:r>
          </a:p>
          <a:p>
            <a:pPr lvl="1"/>
            <a:r>
              <a:rPr lang="en-US" sz="1600" dirty="1" smtClean="0"/>
              <a:t>An active, high substance investment platform located in a “friendly jurisdiction” e.g. Luxembourg</a:t>
            </a:r>
            <a:endParaRPr lang="es-ES" sz="1600" smtClean="0"/>
          </a:p>
          <a:p>
            <a:pPr lvl="1"/>
            <a:r>
              <a:rPr lang="en-US" sz="1600" dirty="1" smtClean="0"/>
              <a:t>A passive, tax transparent partnership type investment platform, which may be located almost anywhere</a:t>
            </a:r>
            <a:endParaRPr lang="es-ES" sz="1600" smtClean="0"/>
          </a:p>
          <a:p>
            <a:pPr lvl="1"/>
            <a:r>
              <a:rPr lang="en-US" sz="1600" dirty="1" smtClean="0"/>
              <a:t>A highly regulated investment platform, which enjoys a favorable tax regime for itself and its investors:  </a:t>
            </a:r>
            <a:endParaRPr lang="es-ES" sz="1600" smtClean="0"/>
          </a:p>
          <a:p>
            <a:pPr lvl="2"/>
            <a:r>
              <a:rPr lang="es-ES" sz="1400" dirty="1" smtClean="0"/>
              <a:t>UCITS</a:t>
            </a:r>
          </a:p>
          <a:p>
            <a:pPr lvl="2"/>
            <a:r>
              <a:rPr lang="es-ES" sz="1400" dirty="1" smtClean="0"/>
              <a:t>AIFs</a:t>
            </a:r>
          </a:p>
          <a:p>
            <a:pPr lvl="2"/>
            <a:r>
              <a:rPr lang="es-ES" sz="1400" dirty="1" smtClean="0"/>
              <a:t>VCE</a:t>
            </a:r>
          </a:p>
          <a:p>
            <a:pPr lvl="2"/>
            <a:r>
              <a:rPr lang="es-ES" sz="1400" dirty="1" smtClean="0"/>
              <a:t>REITS</a:t>
            </a:r>
          </a:p>
          <a:p>
            <a:endParaRPr lang="en-US" sz="1600"/>
          </a:p>
        </p:txBody>
      </p:sp>
      <p:sp>
        <p:nvSpPr>
          <p:cNvPr id="2" name="Title 1" descr="" title=""/>
          <p:cNvSpPr>
            <a:spLocks noGrp="1"/>
          </p:cNvSpPr>
          <p:nvPr>
            <p:ph type="title"/>
          </p:nvPr>
        </p:nvSpPr>
        <p:spPr/>
        <p:txBody>
          <a:bodyPr/>
          <a:lstStyle/>
          <a:p>
            <a:r>
              <a:rPr lang="en-US" dirty="1" smtClean="0"/>
              <a:t>Global Tendencies on Cross-Border Investment Structuring</a:t>
            </a:r>
            <a:endParaRPr lang="en-US"/>
          </a:p>
        </p:txBody>
      </p:sp>
      <p:sp>
        <p:nvSpPr>
          <p:cNvPr id="13" name="Slide Number Placeholder 12" descr="" title=""/>
          <p:cNvSpPr>
            <a:spLocks noGrp="1"/>
          </p:cNvSpPr>
          <p:nvPr>
            <p:ph type="sldNum" sz="quarter" idx="12"/>
          </p:nvPr>
        </p:nvSpPr>
        <p:spPr/>
        <p:txBody>
          <a:bodyPr/>
          <a:lstStyle/>
          <a:p>
            <a:fld id="{354F0E49-3BAE-452C-964C-57174B2FC0D0}" type="slidenum">
              <a:rPr lang="en-US" smtClean="0"/>
              <a:t>17</a:t>
            </a:fld>
            <a:endParaRPr lang="en-US"/>
          </a:p>
        </p:txBody>
      </p:sp>
    </p:spTree>
    <p:extLst>
      <p:ext uri="{BB962C8B-B14F-4D97-AF65-F5344CB8AC3E}">
        <p14:creationId xmlns:p14="http://schemas.microsoft.com/office/powerpoint/2010/main" val="4060993226"/>
      </p:ext>
    </p:extLst>
  </p:cSld>
  <p:clrMapOvr>
    <a:masterClrMapping/>
  </p:clrMapOvr>
</p:sld>
</file>

<file path=ppt/slides/slide19.xml><?xml version="1.0" encoding="utf-8"?>
<p:sld xmlns:p14="http://schemas.microsoft.com/office/powerpoint/2010/main" xmlns:a16="http://schemas.microsoft.com/office/drawing/2014/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graphicFrame>
        <p:nvGraphicFramePr>
          <p:cNvPr id="4" name="Tabla 3" descr="" title=""/>
          <p:cNvGraphicFramePr>
            <a:graphicFrameLocks noGrp="1"/>
          </p:cNvGraphicFramePr>
          <p:nvPr>
            <p:extLst>
              <p:ext uri="{D42A27DB-BD31-4B8C-83A1-F6EECF244321}">
                <p14:modId xmlns:p14="http://schemas.microsoft.com/office/powerpoint/2010/main" val="3627709382"/>
              </p:ext>
            </p:extLst>
          </p:nvPr>
        </p:nvGraphicFramePr>
        <p:xfrm>
          <a:off x="541338" y="2104803"/>
          <a:ext cx="8816251" cy="3941664"/>
        </p:xfrm>
        <a:graphic>
          <a:graphicData uri="http://schemas.openxmlformats.org/drawingml/2006/table">
            <a:tbl>
              <a:tblPr firstRow="1" firstCol="1" bandRow="1">
                <a:tableStyleId>{5C22544A-7EE6-4342-B048-85BDC9FD1C3A}</a:tableStyleId>
              </a:tblPr>
              <a:tblGrid>
                <a:gridCol w="1448186">
                  <a:extLst>
                    <a:ext uri="{9D8B030D-6E8A-4147-A177-3AD203B41FA5}">
                      <a16:colId xmlns:a16="http://schemas.microsoft.com/office/drawing/2014/main" val="1450074992"/>
                    </a:ext>
                  </a:extLst>
                </a:gridCol>
                <a:gridCol w="830586">
                  <a:extLst>
                    <a:ext uri="{9D8B030D-6E8A-4147-A177-3AD203B41FA5}">
                      <a16:colId xmlns:a16="http://schemas.microsoft.com/office/drawing/2014/main" val="1513026927"/>
                    </a:ext>
                  </a:extLst>
                </a:gridCol>
                <a:gridCol w="1082252">
                  <a:extLst>
                    <a:ext uri="{9D8B030D-6E8A-4147-A177-3AD203B41FA5}">
                      <a16:colId xmlns:a16="http://schemas.microsoft.com/office/drawing/2014/main" val="118037666"/>
                    </a:ext>
                  </a:extLst>
                </a:gridCol>
                <a:gridCol w="1278081">
                  <a:extLst>
                    <a:ext uri="{9D8B030D-6E8A-4147-A177-3AD203B41FA5}">
                      <a16:colId xmlns:a16="http://schemas.microsoft.com/office/drawing/2014/main" val="196600076"/>
                    </a:ext>
                  </a:extLst>
                </a:gridCol>
                <a:gridCol w="675410">
                  <a:extLst>
                    <a:ext uri="{9D8B030D-6E8A-4147-A177-3AD203B41FA5}">
                      <a16:colId xmlns:a16="http://schemas.microsoft.com/office/drawing/2014/main" val="658182921"/>
                    </a:ext>
                  </a:extLst>
                </a:gridCol>
                <a:gridCol w="737754">
                  <a:extLst>
                    <a:ext uri="{9D8B030D-6E8A-4147-A177-3AD203B41FA5}">
                      <a16:colId xmlns:a16="http://schemas.microsoft.com/office/drawing/2014/main" val="3559605226"/>
                    </a:ext>
                  </a:extLst>
                </a:gridCol>
                <a:gridCol w="976746">
                  <a:extLst>
                    <a:ext uri="{9D8B030D-6E8A-4147-A177-3AD203B41FA5}">
                      <a16:colId xmlns:a16="http://schemas.microsoft.com/office/drawing/2014/main" val="398937131"/>
                    </a:ext>
                  </a:extLst>
                </a:gridCol>
                <a:gridCol w="789709">
                  <a:extLst>
                    <a:ext uri="{9D8B030D-6E8A-4147-A177-3AD203B41FA5}">
                      <a16:colId xmlns:a16="http://schemas.microsoft.com/office/drawing/2014/main" val="3102424087"/>
                    </a:ext>
                  </a:extLst>
                </a:gridCol>
                <a:gridCol w="997527">
                  <a:extLst>
                    <a:ext uri="{9D8B030D-6E8A-4147-A177-3AD203B41FA5}">
                      <a16:colId xmlns:a16="http://schemas.microsoft.com/office/drawing/2014/main" val="2110940825"/>
                    </a:ext>
                  </a:extLst>
                </a:gridCol>
              </a:tblGrid>
              <a:tr h="717908">
                <a:tc>
                  <a:txBody>
                    <a:bodyPr/>
                    <a:lstStyle/>
                    <a:p>
                      <a:pPr marL="0" algn="ctr">
                        <a:lnSpc>
                          <a:spcPct val="100000"/>
                        </a:lnSpc>
                        <a:spcBef>
                          <a:spcPct val="0"/>
                        </a:spcBef>
                        <a:spcAft>
                          <a:spcPct val="0"/>
                        </a:spcAft>
                      </a:pPr>
                      <a:r>
                        <a:rPr lang="en-GB" sz="1400" noProof="0" dirty="1" smtClean="0">
                          <a:effectLst/>
                        </a:rPr>
                        <a:t>SPAIN.</a:t>
                      </a:r>
                    </a:p>
                    <a:p>
                      <a:pPr marL="0" algn="ctr">
                        <a:lnSpc>
                          <a:spcPct val="100000"/>
                        </a:lnSpc>
                        <a:spcBef>
                          <a:spcPct val="0"/>
                        </a:spcBef>
                        <a:spcAft>
                          <a:spcPct val="0"/>
                        </a:spcAft>
                      </a:pPr>
                      <a:r>
                        <a:rPr lang="en-GB" sz="1400" noProof="0" dirty="1" smtClean="0">
                          <a:effectLst/>
                        </a:rPr>
                        <a:t>NON-RESIDENT INVESTORS</a:t>
                      </a:r>
                      <a:endParaRPr lang="en-GB" sz="14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General Rates</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General</a:t>
                      </a:r>
                    </a:p>
                    <a:p>
                      <a:pPr marL="0" algn="ctr">
                        <a:lnSpc>
                          <a:spcPct val="100000"/>
                        </a:lnSpc>
                        <a:spcBef>
                          <a:spcPct val="0"/>
                        </a:spcBef>
                        <a:spcAft>
                          <a:spcPct val="0"/>
                        </a:spcAft>
                      </a:pPr>
                      <a:r>
                        <a:rPr lang="en-GB" sz="1200" noProof="0" dirty="1" smtClean="0">
                          <a:effectLst/>
                        </a:rPr>
                        <a:t>EU residents</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US residents</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UCITS (*)</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AIFs (*)</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Venture Capital Entities</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Pension Funds (*)</a:t>
                      </a:r>
                      <a:endParaRPr lang="en-GB" sz="12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200" noProof="0" dirty="1" smtClean="0">
                          <a:effectLst/>
                        </a:rPr>
                        <a:t>Sovereign </a:t>
                      </a:r>
                      <a:r>
                        <a:rPr lang="en-GB" sz="1200" kern="1200" noProof="0" dirty="1" smtClean="0">
                          <a:effectLst/>
                        </a:rPr>
                        <a:t>Funds (*)</a:t>
                      </a:r>
                      <a:endParaRPr lang="en-GB" sz="1200" b="1" kern="1200" noProof="0">
                        <a:solidFill>
                          <a:schemeClr val="lt1"/>
                        </a:solidFill>
                        <a:effectLst/>
                        <a:latin typeface="+mn-lt"/>
                        <a:ea typeface="+mn-ea"/>
                        <a:cs typeface="+mn-cs"/>
                      </a:endParaRPr>
                    </a:p>
                  </a:txBody>
                  <a:tcPr marL="60150" marR="60150" marT="0" marB="0" anchor="ctr"/>
                </a:tc>
                <a:extLst>
                  <a:ext uri="{0D108BD9-81ED-4DB2-BD59-A6C34878D82A}">
                    <a16:rowId xmlns:a16="http://schemas.microsoft.com/office/drawing/2014/main" val="2625599477"/>
                  </a:ext>
                </a:extLst>
              </a:tr>
              <a:tr h="805939">
                <a:tc>
                  <a:txBody>
                    <a:bodyPr/>
                    <a:lstStyle/>
                    <a:p>
                      <a:pPr marL="0" algn="just">
                        <a:lnSpc>
                          <a:spcPct val="100000"/>
                        </a:lnSpc>
                        <a:spcBef>
                          <a:spcPct val="0"/>
                        </a:spcBef>
                        <a:spcAft>
                          <a:spcPct val="0"/>
                        </a:spcAft>
                      </a:pPr>
                      <a:r>
                        <a:rPr lang="en-GB" sz="1400" noProof="0" dirty="1" smtClean="0">
                          <a:effectLst/>
                        </a:rPr>
                        <a:t>Dividends</a:t>
                      </a:r>
                      <a:endParaRPr lang="en-GB" sz="14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19%</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kern="1200" noProof="0" dirty="1" smtClean="0">
                          <a:effectLst/>
                        </a:rPr>
                        <a:t>0%</a:t>
                      </a:r>
                      <a:r>
                        <a:rPr lang="en-GB" sz="1600" kern="1200" baseline="0" noProof="0" dirty="1" smtClean="0">
                          <a:effectLst/>
                        </a:rPr>
                        <a:t> / 19% (*)</a:t>
                      </a:r>
                      <a:endParaRPr lang="en-GB" sz="1600" kern="1200" noProof="0">
                        <a:solidFill>
                          <a:schemeClr val="dk1"/>
                        </a:solidFill>
                        <a:effectLst/>
                        <a:latin typeface="+mn-lt"/>
                        <a:ea typeface="+mn-ea"/>
                        <a:cs typeface="+mn-cs"/>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 / 5% / 10%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 / 1.25%</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extLst>
                  <a:ext uri="{0D108BD9-81ED-4DB2-BD59-A6C34878D82A}">
                    <a16:rowId xmlns:a16="http://schemas.microsoft.com/office/drawing/2014/main" val="436827247"/>
                  </a:ext>
                </a:extLst>
              </a:tr>
              <a:tr h="805939">
                <a:tc>
                  <a:txBody>
                    <a:bodyPr/>
                    <a:lstStyle/>
                    <a:p>
                      <a:pPr marL="0" algn="just">
                        <a:lnSpc>
                          <a:spcPct val="100000"/>
                        </a:lnSpc>
                        <a:spcBef>
                          <a:spcPct val="0"/>
                        </a:spcBef>
                        <a:spcAft>
                          <a:spcPct val="0"/>
                        </a:spcAft>
                      </a:pPr>
                      <a:r>
                        <a:rPr lang="en-GB" sz="1400" noProof="0" dirty="1" smtClean="0">
                          <a:effectLst/>
                        </a:rPr>
                        <a:t>Interest</a:t>
                      </a:r>
                      <a:endParaRPr lang="en-GB" sz="14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19%</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r>
                        <a:rPr lang="en-GB" sz="1600" kern="1200" baseline="0" noProof="0" dirty="1" smtClean="0">
                          <a:effectLst/>
                        </a:rPr>
                        <a:t> (*)</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 </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 19%</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extLst>
                  <a:ext uri="{0D108BD9-81ED-4DB2-BD59-A6C34878D82A}">
                    <a16:rowId xmlns:a16="http://schemas.microsoft.com/office/drawing/2014/main" val="2794179013"/>
                  </a:ext>
                </a:extLst>
              </a:tr>
              <a:tr h="805939">
                <a:tc>
                  <a:txBody>
                    <a:bodyPr/>
                    <a:lstStyle/>
                    <a:p>
                      <a:pPr marL="0" algn="just">
                        <a:lnSpc>
                          <a:spcPct val="100000"/>
                        </a:lnSpc>
                        <a:spcBef>
                          <a:spcPct val="0"/>
                        </a:spcBef>
                        <a:spcAft>
                          <a:spcPct val="0"/>
                        </a:spcAft>
                      </a:pPr>
                      <a:r>
                        <a:rPr lang="en-GB" sz="1400" noProof="0" dirty="1" smtClean="0">
                          <a:effectLst/>
                        </a:rPr>
                        <a:t>Royalties</a:t>
                      </a:r>
                      <a:endParaRPr lang="en-GB" sz="14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24%</a:t>
                      </a:r>
                      <a:endParaRPr lang="en-GB" sz="1600" noProof="0">
                        <a:solidFill>
                          <a:schemeClr val="tx1"/>
                        </a:solidFill>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r>
                        <a:rPr lang="en-GB" sz="1600" kern="1200" baseline="0" noProof="0" dirty="1" smtClean="0">
                          <a:effectLst/>
                        </a:rPr>
                        <a:t> / 24% (*)</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N/A</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N/A</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N/A</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N/A</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N/A</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extLst>
                  <a:ext uri="{0D108BD9-81ED-4DB2-BD59-A6C34878D82A}">
                    <a16:rowId xmlns:a16="http://schemas.microsoft.com/office/drawing/2014/main" val="54705248"/>
                  </a:ext>
                </a:extLst>
              </a:tr>
              <a:tr h="805939">
                <a:tc>
                  <a:txBody>
                    <a:bodyPr/>
                    <a:lstStyle/>
                    <a:p>
                      <a:pPr marL="0" algn="just">
                        <a:lnSpc>
                          <a:spcPct val="100000"/>
                        </a:lnSpc>
                        <a:spcBef>
                          <a:spcPct val="0"/>
                        </a:spcBef>
                        <a:spcAft>
                          <a:spcPct val="0"/>
                        </a:spcAft>
                      </a:pPr>
                      <a:r>
                        <a:rPr lang="en-GB" sz="1400" noProof="0" dirty="1" smtClean="0">
                          <a:effectLst/>
                        </a:rPr>
                        <a:t>Capital gains</a:t>
                      </a:r>
                      <a:endParaRPr lang="en-GB" sz="14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19%</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r>
                        <a:rPr lang="en-GB" sz="1600" kern="1200" baseline="0" noProof="0" dirty="1" smtClean="0">
                          <a:effectLst/>
                        </a:rPr>
                        <a:t> / 19% (*)</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 /19</a:t>
                      </a:r>
                      <a:r>
                        <a:rPr lang="en-GB" sz="1600" kern="1200" baseline="0" noProof="0" dirty="1" smtClean="0">
                          <a:effectLst/>
                        </a:rPr>
                        <a:t> (*)</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1%</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 / 1.25%</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tc>
                  <a:txBody>
                    <a:bodyPr/>
                    <a:lstStyle/>
                    <a:p>
                      <a:pPr marL="0" algn="ctr">
                        <a:lnSpc>
                          <a:spcPct val="100000"/>
                        </a:lnSpc>
                        <a:spcBef>
                          <a:spcPct val="0"/>
                        </a:spcBef>
                        <a:spcAft>
                          <a:spcPct val="0"/>
                        </a:spcAft>
                      </a:pPr>
                      <a:r>
                        <a:rPr lang="en-GB" sz="1600" noProof="0" dirty="1" smtClean="0">
                          <a:effectLst/>
                        </a:rPr>
                        <a:t>0%</a:t>
                      </a:r>
                      <a:endParaRPr lang="en-GB" sz="1600" noProof="0">
                        <a:effectLst/>
                        <a:latin typeface="+mn-lt"/>
                        <a:ea typeface="Times New Roman" panose="02020603050405020304" pitchFamily="18" charset="0"/>
                        <a:cs typeface="Times New Roman" panose="02020603050405020304" pitchFamily="18" charset="0"/>
                      </a:endParaRPr>
                    </a:p>
                  </a:txBody>
                  <a:tcPr marL="60150" marR="60150" marT="0" marB="0" anchor="ctr"/>
                </a:tc>
                <a:extLst>
                  <a:ext uri="{0D108BD9-81ED-4DB2-BD59-A6C34878D82A}">
                    <a16:rowId xmlns:a16="http://schemas.microsoft.com/office/drawing/2014/main" val="4019451600"/>
                  </a:ext>
                </a:extLst>
              </a:tr>
            </a:tbl>
          </a:graphicData>
        </a:graphic>
      </p:graphicFrame>
      <p:sp>
        <p:nvSpPr>
          <p:cNvPr id="12" name="1 Título" descr="" title=""/>
          <p:cNvSpPr txBox="1"/>
          <p:nvPr/>
        </p:nvSpPr>
        <p:spPr>
          <a:xfrm>
            <a:off x="903600" y="401250"/>
            <a:ext cx="7909200" cy="871200"/>
          </a:xfrm>
          <a:prstGeom prst="rect"/>
        </p:spPr>
        <p:txBody>
          <a:bodyPr lIns="0" tIns="0" rIns="0" bIns="0" anchor="ctr"/>
          <a:lstStyle>
            <a:lvl1pPr algn="l" defTabSz="914400" rtl="0" eaLnBrk="1" latinLnBrk="0" hangingPunct="1">
              <a:lnSpc>
                <a:spcPts val="3400"/>
              </a:lnSpc>
              <a:spcBef>
                <a:spcPct val="0"/>
              </a:spcBef>
              <a:buNone/>
              <a:defRPr lang="es-ES" sz="3200" kern="1200">
                <a:solidFill>
                  <a:schemeClr val="tx2"/>
                </a:solidFill>
                <a:latin typeface="Arial Narrow" panose="020b0606020202030204" pitchFamily="34" charset="0"/>
                <a:ea typeface="Tahoma" pitchFamily="34" charset="0"/>
                <a:cs typeface="Tahoma" pitchFamily="34" charset="0"/>
              </a:defRPr>
            </a:lvl1pPr>
          </a:lstStyle>
          <a:p>
            <a:pPr marL="0" marR="0" lvl="0" indent="0" algn="l" defTabSz="914400" rtl="0" eaLnBrk="1" fontAlgn="auto" latinLnBrk="0" hangingPunct="1">
              <a:lnSpc>
                <a:spcPts val="3400"/>
              </a:lnSpc>
              <a:spcBef>
                <a:spcPct val="0"/>
              </a:spcBef>
              <a:spcAft>
                <a:spcPct val="0"/>
              </a:spcAft>
              <a:buClrTx/>
              <a:buSzTx/>
              <a:buFontTx/>
              <a:buNone/>
              <a:defRPr/>
            </a:pPr>
            <a:endParaRPr kumimoji="0" lang="es-ES" sz="2800" b="0" i="0" u="none" strike="noStrike" kern="1200" cap="none" spc="0" normalizeH="0" baseline="0" noProof="0">
              <a:ln>
                <a:noFill/>
              </a:ln>
              <a:solidFill>
                <a:srgbClr val="002855"/>
              </a:solidFill>
              <a:effectLst/>
              <a:uLnTx/>
              <a:uFillTx/>
              <a:latin typeface="Arial Narrow" panose="020b0606020202030204" pitchFamily="34" charset="0"/>
              <a:ea typeface="Tahoma" pitchFamily="34" charset="0"/>
              <a:cs typeface="Tahoma" pitchFamily="34" charset="0"/>
            </a:endParaRPr>
          </a:p>
        </p:txBody>
      </p:sp>
      <p:sp>
        <p:nvSpPr>
          <p:cNvPr id="2" name="Title 1" descr="" title=""/>
          <p:cNvSpPr>
            <a:spLocks noGrp="1"/>
          </p:cNvSpPr>
          <p:nvPr>
            <p:ph type="title"/>
          </p:nvPr>
        </p:nvSpPr>
        <p:spPr/>
        <p:txBody>
          <a:bodyPr/>
          <a:lstStyle/>
          <a:p>
            <a:r>
              <a:rPr lang="es-ES" dirty="1" smtClean="0"/>
              <a:t>A case in point, Spain</a:t>
            </a:r>
            <a:endParaRPr lang="en-US"/>
          </a:p>
        </p:txBody>
      </p:sp>
      <p:sp>
        <p:nvSpPr>
          <p:cNvPr id="8" name="Slide Number Placeholder 7" descr="" title=""/>
          <p:cNvSpPr>
            <a:spLocks noGrp="1"/>
          </p:cNvSpPr>
          <p:nvPr>
            <p:ph type="sldNum" sz="quarter" idx="12"/>
          </p:nvPr>
        </p:nvSpPr>
        <p:spPr/>
        <p:txBody>
          <a:bodyPr/>
          <a:lstStyle/>
          <a:p>
            <a:fld id="{354F0E49-3BAE-452C-964C-57174B2FC0D0}" type="slidenum">
              <a:rPr lang="en-US" smtClean="0"/>
              <a:t>18</a:t>
            </a:fld>
            <a:endParaRPr lang="en-US"/>
          </a:p>
        </p:txBody>
      </p:sp>
    </p:spTree>
    <p:extLst>
      <p:ext uri="{BB962C8B-B14F-4D97-AF65-F5344CB8AC3E}">
        <p14:creationId xmlns:p14="http://schemas.microsoft.com/office/powerpoint/2010/main" val="2647266130"/>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itle 4" descr="" title=""/>
          <p:cNvSpPr>
            <a:spLocks noGrp="1"/>
          </p:cNvSpPr>
          <p:nvPr>
            <p:ph type="title"/>
          </p:nvPr>
        </p:nvSpPr>
        <p:spPr/>
        <p:txBody>
          <a:bodyPr/>
          <a:lstStyle/>
          <a:p>
            <a:r>
              <a:rPr lang="en-US" dirty="1" smtClean="0"/>
              <a:t>Migrations and DAC 6 </a:t>
            </a:r>
            <a:endParaRPr lang="en-US"/>
          </a:p>
        </p:txBody>
      </p:sp>
      <p:sp>
        <p:nvSpPr>
          <p:cNvPr id="6" name="Text Placeholder 5" descr="" title=""/>
          <p:cNvSpPr>
            <a:spLocks noGrp="1"/>
          </p:cNvSpPr>
          <p:nvPr>
            <p:ph type="body" idx="1"/>
          </p:nvPr>
        </p:nvSpPr>
        <p:spPr/>
        <p:txBody>
          <a:bodyPr/>
          <a:lstStyle/>
          <a:p>
            <a:endParaRPr lang="en-US"/>
          </a:p>
        </p:txBody>
      </p:sp>
    </p:spTree>
    <p:extLst>
      <p:ext uri="{BB962C8B-B14F-4D97-AF65-F5344CB8AC3E}">
        <p14:creationId xmlns:p14="http://schemas.microsoft.com/office/powerpoint/2010/main" val="1713210741"/>
      </p:ext>
    </p:extLst>
  </p:cSld>
  <p:clrMapOvr>
    <a:masterClrMapping/>
  </p:clrMapOvr>
</p:sld>
</file>

<file path=ppt/slides/slide20.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itle 4" descr="" title=""/>
          <p:cNvSpPr>
            <a:spLocks noGrp="1"/>
          </p:cNvSpPr>
          <p:nvPr>
            <p:ph type="title"/>
          </p:nvPr>
        </p:nvSpPr>
        <p:spPr/>
        <p:txBody>
          <a:bodyPr/>
          <a:lstStyle/>
          <a:p>
            <a:r>
              <a:rPr lang="en-US" dirty="1" smtClean="0"/>
              <a:t>Use of Specific Risk Insurance</a:t>
            </a:r>
            <a:endParaRPr lang="en-US"/>
          </a:p>
        </p:txBody>
      </p:sp>
      <p:sp>
        <p:nvSpPr>
          <p:cNvPr id="6" name="Text Placeholder 5" descr="" title=""/>
          <p:cNvSpPr>
            <a:spLocks noGrp="1"/>
          </p:cNvSpPr>
          <p:nvPr>
            <p:ph type="body" idx="1"/>
          </p:nvPr>
        </p:nvSpPr>
        <p:spPr/>
        <p:txBody>
          <a:bodyPr/>
          <a:lstStyle/>
          <a:p>
            <a:endParaRPr lang="en-US"/>
          </a:p>
        </p:txBody>
      </p:sp>
    </p:spTree>
    <p:extLst>
      <p:ext uri="{BB962C8B-B14F-4D97-AF65-F5344CB8AC3E}">
        <p14:creationId xmlns:p14="http://schemas.microsoft.com/office/powerpoint/2010/main" val="2795586264"/>
      </p:ext>
    </p:extLst>
  </p:cSld>
  <p:clrMapOvr>
    <a:masterClrMapping/>
  </p:clrMapOvr>
</p:sld>
</file>

<file path=ppt/slides/slide21.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ext Placeholder 4" descr="" title=""/>
          <p:cNvSpPr>
            <a:spLocks noGrp="1"/>
          </p:cNvSpPr>
          <p:nvPr>
            <p:ph idx="1"/>
          </p:nvPr>
        </p:nvSpPr>
        <p:spPr>
          <a:xfrm>
            <a:off x="735013" y="1819275"/>
            <a:ext cx="9223375" cy="4797425"/>
          </a:xfrm>
        </p:spPr>
        <p:txBody>
          <a:bodyPr/>
          <a:lstStyle/>
          <a:p>
            <a:pPr marL="0" indent="0">
              <a:buNone/>
            </a:pPr>
            <a:r>
              <a:rPr lang="en-GB" b="1" dirty="1" smtClean="0"/>
              <a:t>What is it?</a:t>
            </a:r>
          </a:p>
          <a:p>
            <a:r>
              <a:rPr lang="en-GB" sz="2000" dirty="1" smtClean="0"/>
              <a:t>Standard tax warranty &amp; indemnity insurance excludes known risks </a:t>
            </a:r>
          </a:p>
          <a:p>
            <a:r>
              <a:rPr lang="en-GB" sz="2000" dirty="1" smtClean="0"/>
              <a:t>However, identified risks may be covered separately for an additional premium </a:t>
            </a:r>
            <a:br>
              <a:rPr lang="en-GB" sz="2000" dirty="1" smtClean="0"/>
            </a:br>
            <a:r>
              <a:rPr lang="en-GB" sz="2000" dirty="1" smtClean="0"/>
              <a:t>(often c. 2% of policy limit), subject to underwriting</a:t>
            </a:r>
          </a:p>
          <a:p>
            <a:r>
              <a:rPr lang="en-GB" sz="2000" dirty="1" smtClean="0"/>
              <a:t>Becoming more common as more corporate sellers look for a “clean break” and do not want to stand behind a specific indemnity</a:t>
            </a:r>
          </a:p>
          <a:p>
            <a:r>
              <a:rPr lang="en-GB" sz="2000" dirty="1" smtClean="0"/>
              <a:t>Examples of the sorts of things that may be covered:</a:t>
            </a:r>
          </a:p>
          <a:p>
            <a:pPr lvl="1"/>
            <a:r>
              <a:rPr lang="en-GB" sz="2000" dirty="1" smtClean="0"/>
              <a:t>Risk of a particular exemption not applying.  </a:t>
            </a:r>
            <a:r>
              <a:rPr lang="en-GB" sz="2000" i="1" dirty="1" smtClean="0"/>
              <a:t>E.g.</a:t>
            </a:r>
            <a:r>
              <a:rPr lang="en-GB" sz="2000" dirty="1" smtClean="0"/>
              <a:t> UK’s substantial shareholdings exemption or participation exemption for gains or dividends around Europe.</a:t>
            </a:r>
          </a:p>
          <a:p>
            <a:pPr lvl="1"/>
            <a:r>
              <a:rPr lang="en-GB" sz="2000" dirty="1" smtClean="0"/>
              <a:t>Risk of an opaque entity being treated as transparent (or vice versa).</a:t>
            </a:r>
          </a:p>
          <a:p>
            <a:pPr lvl="1"/>
            <a:r>
              <a:rPr lang="en-GB" sz="2000" dirty="1" smtClean="0"/>
              <a:t>Risk of losses not surviving a sale process and being available to set against future profits.</a:t>
            </a:r>
          </a:p>
          <a:p>
            <a:r>
              <a:rPr lang="en-GB" sz="2000" dirty="1" smtClean="0"/>
              <a:t>Recent examples of insurers being prepared to insure the outcome of an open enquiry</a:t>
            </a:r>
          </a:p>
          <a:p>
            <a:endParaRPr lang="en-GB" smtClean="0"/>
          </a:p>
          <a:p>
            <a:endParaRPr lang="en-GB"/>
          </a:p>
        </p:txBody>
      </p:sp>
      <p:sp>
        <p:nvSpPr>
          <p:cNvPr id="6" name="Slide Number Placeholder 5" descr="" title=""/>
          <p:cNvSpPr>
            <a:spLocks noGrp="1"/>
          </p:cNvSpPr>
          <p:nvPr>
            <p:ph type="sldNum" sz="quarter" idx="12"/>
          </p:nvPr>
        </p:nvSpPr>
        <p:spPr/>
        <p:txBody>
          <a:bodyPr/>
          <a:lstStyle/>
          <a:p>
            <a:fld id="{81D60167-4931-47E6-BA6A-407CBD079E47}" type="slidenum">
              <a:rPr lang="en-US" smtClean="0"/>
              <a:t>20</a:t>
            </a:fld>
            <a:endParaRPr lang="en-US"/>
          </a:p>
        </p:txBody>
      </p:sp>
      <p:sp>
        <p:nvSpPr>
          <p:cNvPr id="2" name="Title 1" descr="" title=""/>
          <p:cNvSpPr>
            <a:spLocks noGrp="1"/>
          </p:cNvSpPr>
          <p:nvPr>
            <p:ph type="title"/>
          </p:nvPr>
        </p:nvSpPr>
        <p:spPr/>
        <p:txBody>
          <a:bodyPr/>
          <a:lstStyle/>
          <a:p>
            <a:r>
              <a:rPr lang="en-GB" dirty="1" smtClean="0"/>
              <a:t>M&amp;A Tax Insurance:  Specific Risk Insurance</a:t>
            </a:r>
            <a:endParaRPr lang="en-GB"/>
          </a:p>
        </p:txBody>
      </p:sp>
    </p:spTree>
    <p:extLst>
      <p:ext uri="{BB962C8B-B14F-4D97-AF65-F5344CB8AC3E}">
        <p14:creationId xmlns:p14="http://schemas.microsoft.com/office/powerpoint/2010/main" val="878974195"/>
      </p:ext>
    </p:extLst>
  </p:cSld>
  <p:clrMapOvr>
    <a:masterClrMapping/>
  </p:clrMapOvr>
</p:sld>
</file>

<file path=ppt/slides/slide22.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ext Placeholder 4" descr="" title=""/>
          <p:cNvSpPr>
            <a:spLocks noGrp="1"/>
          </p:cNvSpPr>
          <p:nvPr>
            <p:ph idx="1"/>
          </p:nvPr>
        </p:nvSpPr>
        <p:spPr>
          <a:xfrm>
            <a:off x="735013" y="1815523"/>
            <a:ext cx="9223375" cy="4797425"/>
          </a:xfrm>
        </p:spPr>
        <p:txBody>
          <a:bodyPr/>
          <a:lstStyle/>
          <a:p>
            <a:pPr marL="0" indent="0">
              <a:buNone/>
            </a:pPr>
            <a:r>
              <a:rPr lang="en-GB" b="1" dirty="1" smtClean="0"/>
              <a:t>What are the risks/points to bear in mind?</a:t>
            </a:r>
          </a:p>
          <a:p>
            <a:r>
              <a:rPr lang="en-GB" sz="2000" dirty="1" smtClean="0"/>
              <a:t>Insurer will expect to see all relevant materials, including advice provided to the taxpayer on the merits of its position.  This needs to be done carefully to avoid losing any privilege in those materials </a:t>
            </a:r>
            <a:r>
              <a:rPr lang="en-GB" sz="2000" u="sng" dirty="1" smtClean="0"/>
              <a:t>and</a:t>
            </a:r>
            <a:r>
              <a:rPr lang="en-GB" sz="2000" dirty="1" smtClean="0"/>
              <a:t> to avoid creating new, unprivileged assessments of the taxpayer’s position, the arguments that could be made against it, etc.</a:t>
            </a:r>
          </a:p>
          <a:p>
            <a:r>
              <a:rPr lang="en-GB" sz="2000" dirty="1" smtClean="0"/>
              <a:t>In an M&amp;A context, that means four potentially interested parties in any claim:  </a:t>
            </a:r>
            <a:br>
              <a:rPr lang="en-GB" sz="2000" dirty="1" smtClean="0"/>
            </a:br>
            <a:r>
              <a:rPr lang="en-GB" sz="2000" dirty="1" smtClean="0"/>
              <a:t>the seller (which will often have some residual risk); the purchaser; the taxpayer;  and the insurer.</a:t>
            </a:r>
          </a:p>
          <a:p>
            <a:r>
              <a:rPr lang="en-GB" sz="2000" dirty="1" smtClean="0"/>
              <a:t>Whilst interests will often align, this will not always be the case.  For example, the insurer would want the right to fight the case in court if it thinks there is a realistic prospect of winning.  Depending on the nature of the taxpayer, its business, and the subject matter of the dispute, the taxpayer may be less enthusiastic about a public court fight due to </a:t>
            </a:r>
            <a:r>
              <a:rPr lang="en-GB" sz="2000" i="1" dirty="1" smtClean="0"/>
              <a:t>e.g.</a:t>
            </a:r>
            <a:r>
              <a:rPr lang="en-GB" sz="2000" dirty="1" smtClean="0"/>
              <a:t> reputational issues.</a:t>
            </a:r>
          </a:p>
          <a:p>
            <a:r>
              <a:rPr lang="en-GB" sz="2000" dirty="1" smtClean="0"/>
              <a:t>This can make negotiating conduct/control issues particularly tricky.  Particularly if the seller still has some “skin in the game” too because it retains some residual liability.</a:t>
            </a:r>
          </a:p>
          <a:p>
            <a:endParaRPr lang="en-GB"/>
          </a:p>
        </p:txBody>
      </p:sp>
      <p:sp>
        <p:nvSpPr>
          <p:cNvPr id="6" name="Slide Number Placeholder 5" descr="" title=""/>
          <p:cNvSpPr>
            <a:spLocks noGrp="1"/>
          </p:cNvSpPr>
          <p:nvPr>
            <p:ph type="sldNum" sz="quarter" idx="12"/>
          </p:nvPr>
        </p:nvSpPr>
        <p:spPr/>
        <p:txBody>
          <a:bodyPr/>
          <a:lstStyle/>
          <a:p>
            <a:fld id="{81D60167-4931-47E6-BA6A-407CBD079E47}" type="slidenum">
              <a:rPr lang="en-US" smtClean="0"/>
              <a:t>21</a:t>
            </a:fld>
            <a:endParaRPr lang="en-US"/>
          </a:p>
        </p:txBody>
      </p:sp>
      <p:sp>
        <p:nvSpPr>
          <p:cNvPr id="2" name="Title 1" descr="" title=""/>
          <p:cNvSpPr>
            <a:spLocks noGrp="1"/>
          </p:cNvSpPr>
          <p:nvPr>
            <p:ph type="title"/>
          </p:nvPr>
        </p:nvSpPr>
        <p:spPr/>
        <p:txBody>
          <a:bodyPr/>
          <a:lstStyle/>
          <a:p>
            <a:r>
              <a:rPr lang="en-GB" dirty="1" smtClean="0"/>
              <a:t>M&amp;A Tax Insurance:  Specific Risk Insurance</a:t>
            </a:r>
            <a:endParaRPr lang="en-GB"/>
          </a:p>
        </p:txBody>
      </p:sp>
    </p:spTree>
    <p:extLst>
      <p:ext uri="{BB962C8B-B14F-4D97-AF65-F5344CB8AC3E}">
        <p14:creationId xmlns:p14="http://schemas.microsoft.com/office/powerpoint/2010/main" val="2704508879"/>
      </p:ext>
    </p:extLst>
  </p:cSld>
  <p:clrMapOvr>
    <a:masterClrMapping/>
  </p:clrMapOvr>
</p:sld>
</file>

<file path=ppt/slides/slide23.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itle 4" descr="" title=""/>
          <p:cNvSpPr>
            <a:spLocks noGrp="1"/>
          </p:cNvSpPr>
          <p:nvPr>
            <p:ph type="title"/>
          </p:nvPr>
        </p:nvSpPr>
        <p:spPr/>
        <p:txBody>
          <a:bodyPr/>
          <a:lstStyle/>
          <a:p>
            <a:r>
              <a:rPr lang="en-US" dirty="1"/>
              <a:t>M&amp;A Management Compensation</a:t>
            </a:r>
          </a:p>
        </p:txBody>
      </p:sp>
      <p:sp>
        <p:nvSpPr>
          <p:cNvPr id="6" name="Text Placeholder 5" descr="" title=""/>
          <p:cNvSpPr>
            <a:spLocks noGrp="1"/>
          </p:cNvSpPr>
          <p:nvPr>
            <p:ph type="body" idx="1"/>
          </p:nvPr>
        </p:nvSpPr>
        <p:spPr/>
        <p:txBody>
          <a:bodyPr/>
          <a:lstStyle/>
          <a:p>
            <a:endParaRPr lang="en-US"/>
          </a:p>
        </p:txBody>
      </p:sp>
    </p:spTree>
    <p:extLst>
      <p:ext uri="{BB962C8B-B14F-4D97-AF65-F5344CB8AC3E}">
        <p14:creationId xmlns:p14="http://schemas.microsoft.com/office/powerpoint/2010/main" val="2766358525"/>
      </p:ext>
    </p:extLst>
  </p:cSld>
  <p:clrMapOvr>
    <a:masterClrMapping/>
  </p:clrMapOvr>
</p:sld>
</file>

<file path=ppt/slides/slide24.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a:xfrm>
            <a:off x="735013" y="1820926"/>
            <a:ext cx="9223375" cy="4797425"/>
          </a:xfrm>
        </p:spPr>
        <p:txBody>
          <a:bodyPr/>
          <a:lstStyle/>
          <a:p>
            <a:pPr marL="0" indent="0">
              <a:buNone/>
            </a:pPr>
            <a:r>
              <a:rPr lang="en-US" b="1" dirty="1"/>
              <a:t>General</a:t>
            </a:r>
          </a:p>
          <a:p>
            <a:r>
              <a:rPr lang="en-GB" sz="1800" dirty="1" smtClean="0"/>
              <a:t>Ordinary compensation (</a:t>
            </a:r>
            <a:r>
              <a:rPr lang="en-GB" sz="1800" i="1" dirty="1" smtClean="0"/>
              <a:t>e.g.</a:t>
            </a:r>
            <a:r>
              <a:rPr lang="en-GB" sz="1800" dirty="1" smtClean="0"/>
              <a:t>, wage, bonus) is generally subject to manager’s individual tax rate</a:t>
            </a:r>
          </a:p>
          <a:p>
            <a:r>
              <a:rPr lang="en-GB" sz="1800" dirty="1" smtClean="0"/>
              <a:t>In most jurisdictions, a preferential tax rate applies to capital income</a:t>
            </a:r>
          </a:p>
          <a:p>
            <a:pPr lvl="1"/>
            <a:r>
              <a:rPr lang="en-GB" sz="1800" dirty="1" smtClean="0"/>
              <a:t>Capital income typically requires that the manager holds shares in company</a:t>
            </a:r>
          </a:p>
          <a:p>
            <a:pPr lvl="1"/>
            <a:r>
              <a:rPr lang="en-GB" sz="1800" dirty="1" smtClean="0"/>
              <a:t>Management equity participations (“MEPs”) are popular in the M&amp;A market and are frequently installed by investors to incentivise the company's management </a:t>
            </a:r>
          </a:p>
          <a:p>
            <a:r>
              <a:rPr lang="en-GB" sz="1800" dirty="1" smtClean="0"/>
              <a:t>Common MEPs</a:t>
            </a:r>
          </a:p>
          <a:p>
            <a:pPr lvl="1"/>
            <a:r>
              <a:rPr lang="en-GB" sz="1800" dirty="1" smtClean="0"/>
              <a:t>“Plain vanilla”:  shareholding with no additional leverage</a:t>
            </a:r>
          </a:p>
          <a:p>
            <a:pPr lvl="1"/>
            <a:r>
              <a:rPr lang="en-GB" sz="1800" dirty="1" smtClean="0"/>
              <a:t>“Sweet equity”:  shareholding and leverage generated by disproportionate investment (shareholding / shareholder loan)</a:t>
            </a:r>
          </a:p>
          <a:p>
            <a:pPr lvl="1"/>
            <a:r>
              <a:rPr lang="en-GB" sz="1800" dirty="1" smtClean="0"/>
              <a:t>“Hurdle share”:  shareholding with negative liquidation preference </a:t>
            </a:r>
          </a:p>
          <a:p>
            <a:r>
              <a:rPr lang="en-GB" sz="1800" dirty="1" smtClean="0"/>
              <a:t>To safeguard the taxation as capital income the terms of the MEP should comply with arm’s length principles, </a:t>
            </a:r>
            <a:r>
              <a:rPr lang="en-GB" sz="1800" i="1" dirty="1" smtClean="0"/>
              <a:t>i.e.</a:t>
            </a:r>
            <a:r>
              <a:rPr lang="en-GB" sz="1800" dirty="1" smtClean="0"/>
              <a:t>,</a:t>
            </a:r>
          </a:p>
          <a:p>
            <a:pPr lvl="1"/>
            <a:r>
              <a:rPr lang="en-GB" sz="1800" dirty="1" smtClean="0"/>
              <a:t>Acquisition/sale of shares at fair market value (no discount, etc.) and loss participation </a:t>
            </a:r>
            <a:br>
              <a:rPr lang="en-GB" sz="1800" dirty="1" smtClean="0"/>
            </a:br>
            <a:r>
              <a:rPr lang="en-GB" sz="1800" dirty="1" smtClean="0"/>
              <a:t>(no non-recourse loans etc.)</a:t>
            </a:r>
          </a:p>
          <a:p>
            <a:pPr lvl="1"/>
            <a:r>
              <a:rPr lang="en-GB" sz="1800" dirty="1" smtClean="0"/>
              <a:t>No direct nexus to the employment activity of the manager</a:t>
            </a:r>
          </a:p>
        </p:txBody>
      </p:sp>
      <p:sp>
        <p:nvSpPr>
          <p:cNvPr id="24" name="Titel 23" descr="" title=""/>
          <p:cNvSpPr>
            <a:spLocks noGrp="1"/>
          </p:cNvSpPr>
          <p:nvPr>
            <p:ph type="title"/>
          </p:nvPr>
        </p:nvSpPr>
        <p:spPr/>
        <p:txBody>
          <a:bodyPr/>
          <a:lstStyle/>
          <a:p>
            <a:r>
              <a:rPr lang="en-GB" dirty="1" smtClean="0"/>
              <a:t>M&amp;A Management Packages and Compensation</a:t>
            </a:r>
            <a:endParaRPr lang="en-GB" noProof="0"/>
          </a:p>
        </p:txBody>
      </p:sp>
      <p:sp>
        <p:nvSpPr>
          <p:cNvPr id="9" name="Slide Number Placeholder 8" descr="" title=""/>
          <p:cNvSpPr>
            <a:spLocks noGrp="1"/>
          </p:cNvSpPr>
          <p:nvPr>
            <p:ph type="sldNum" sz="quarter" idx="12"/>
          </p:nvPr>
        </p:nvSpPr>
        <p:spPr/>
        <p:txBody>
          <a:bodyPr/>
          <a:lstStyle/>
          <a:p>
            <a:fld id="{354F0E49-3BAE-452C-964C-57174B2FC0D0}" type="slidenum">
              <a:rPr lang="en-US" smtClean="0"/>
              <a:t>23</a:t>
            </a:fld>
            <a:endParaRPr lang="en-US"/>
          </a:p>
        </p:txBody>
      </p:sp>
    </p:spTree>
    <p:extLst>
      <p:ext uri="{BB962C8B-B14F-4D97-AF65-F5344CB8AC3E}">
        <p14:creationId xmlns:p14="http://schemas.microsoft.com/office/powerpoint/2010/main" val="1341905009"/>
      </p:ext>
    </p:extLst>
  </p:cSld>
  <p:clrMapOvr>
    <a:masterClrMapping/>
  </p:clrMapOvr>
</p:sld>
</file>

<file path=ppt/slides/slide25.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2" name="Content Placeholder 1" descr="" title=""/>
          <p:cNvSpPr>
            <a:spLocks noGrp="1"/>
          </p:cNvSpPr>
          <p:nvPr>
            <p:ph idx="1"/>
          </p:nvPr>
        </p:nvSpPr>
        <p:spPr>
          <a:xfrm>
            <a:off x="735013" y="1811782"/>
            <a:ext cx="9223375" cy="4797425"/>
          </a:xfrm>
        </p:spPr>
        <p:txBody>
          <a:bodyPr/>
          <a:lstStyle/>
          <a:p>
            <a:pPr marL="0" indent="0">
              <a:buNone/>
            </a:pPr>
            <a:r>
              <a:rPr lang="en-GB" b="1" dirty="1" smtClean="0"/>
              <a:t>Risks/points to bear in mind</a:t>
            </a:r>
          </a:p>
          <a:p>
            <a:r>
              <a:rPr lang="en-GB" sz="1800" dirty="1" smtClean="0"/>
              <a:t>Taxation of MEPs as capital income is increasingly scrutinized by the tax authorities</a:t>
            </a:r>
          </a:p>
          <a:p>
            <a:r>
              <a:rPr lang="en-GB" sz="1800" dirty="1" smtClean="0"/>
              <a:t>Relevance of other design features of MEPs to be considered (depending on the individual facts and circumstances), </a:t>
            </a:r>
            <a:r>
              <a:rPr lang="en-GB" sz="1800" i="1" dirty="1" smtClean="0"/>
              <a:t>e.g.</a:t>
            </a:r>
            <a:r>
              <a:rPr lang="en-GB" sz="1800" dirty="1" smtClean="0"/>
              <a:t>,</a:t>
            </a:r>
          </a:p>
          <a:p>
            <a:pPr lvl="1"/>
            <a:r>
              <a:rPr lang="en-GB" sz="1800" dirty="1" smtClean="0"/>
              <a:t>Exclusive offer of MEP to certain managers</a:t>
            </a:r>
          </a:p>
          <a:p>
            <a:pPr lvl="1"/>
            <a:r>
              <a:rPr lang="en-GB" sz="1800" dirty="1" smtClean="0"/>
              <a:t>Leaver scheme (with good-/bad-leaver provisions)</a:t>
            </a:r>
          </a:p>
          <a:p>
            <a:pPr lvl="1"/>
            <a:r>
              <a:rPr lang="en-GB" sz="1800" dirty="1" smtClean="0"/>
              <a:t>Disproportionate investment</a:t>
            </a:r>
          </a:p>
          <a:p>
            <a:r>
              <a:rPr lang="en-GB" sz="1800" dirty="1" smtClean="0"/>
              <a:t>Decisions of tax courts may help to facilitate the tax-efficient design of MEPs, </a:t>
            </a:r>
            <a:r>
              <a:rPr lang="en-GB" sz="1800" i="1" dirty="1" smtClean="0"/>
              <a:t>e.g.</a:t>
            </a:r>
            <a:r>
              <a:rPr lang="en-GB" sz="1800" dirty="1" smtClean="0"/>
              <a:t>, German tax courts (Federal Tax Court dated Dec 12, 2020, Tax Court Baden-Württemberg dated May 9, 2017 and Tax Court Cologne dated May 20, 2015) ruled that the mere fact that a MEP contains “sweet equity” elements, a leaver scheme and an exclusive offer to the management do not result in a taxation as employment income</a:t>
            </a:r>
          </a:p>
          <a:p>
            <a:r>
              <a:rPr lang="en-GB" sz="1800" dirty="1" smtClean="0"/>
              <a:t>In summary, if structured carefully, specific design features of MEPs should not be detrimental</a:t>
            </a:r>
          </a:p>
          <a:p>
            <a:r>
              <a:rPr lang="en-GB" sz="1800" dirty="1" smtClean="0"/>
              <a:t>Nota bene:  Carried interest</a:t>
            </a:r>
          </a:p>
          <a:p>
            <a:pPr lvl="1"/>
            <a:r>
              <a:rPr lang="en-GB" sz="1800" dirty="1" smtClean="0"/>
              <a:t>Entitlement of fund's managers to share (20%) of fund's profits after return of capital (plus interest) to investors</a:t>
            </a:r>
          </a:p>
          <a:p>
            <a:pPr lvl="1"/>
            <a:r>
              <a:rPr lang="en-GB" sz="1800" dirty="1" smtClean="0"/>
              <a:t>Employment income vs. capital income?</a:t>
            </a:r>
            <a:endParaRPr lang="en-GB" smtClean="0"/>
          </a:p>
          <a:p>
            <a:endParaRPr lang="en-US"/>
          </a:p>
        </p:txBody>
      </p:sp>
      <p:sp>
        <p:nvSpPr>
          <p:cNvPr id="24" name="Titel 23" descr="" title=""/>
          <p:cNvSpPr>
            <a:spLocks noGrp="1"/>
          </p:cNvSpPr>
          <p:nvPr>
            <p:ph type="title"/>
          </p:nvPr>
        </p:nvSpPr>
        <p:spPr/>
        <p:txBody>
          <a:bodyPr/>
          <a:lstStyle/>
          <a:p>
            <a:r>
              <a:rPr lang="en-GB" noProof="0" dirty="1" smtClean="0"/>
              <a:t>M&amp;A Management Packages and Compensation</a:t>
            </a:r>
            <a:endParaRPr lang="en-GB" noProof="0"/>
          </a:p>
        </p:txBody>
      </p:sp>
      <p:sp>
        <p:nvSpPr>
          <p:cNvPr id="5" name="Slide Number Placeholder 4" descr="" title=""/>
          <p:cNvSpPr>
            <a:spLocks noGrp="1"/>
          </p:cNvSpPr>
          <p:nvPr>
            <p:ph type="sldNum" sz="quarter" idx="12"/>
          </p:nvPr>
        </p:nvSpPr>
        <p:spPr/>
        <p:txBody>
          <a:bodyPr/>
          <a:lstStyle/>
          <a:p>
            <a:fld id="{354F0E49-3BAE-452C-964C-57174B2FC0D0}" type="slidenum">
              <a:rPr lang="en-US" smtClean="0"/>
              <a:t>24</a:t>
            </a:fld>
            <a:endParaRPr lang="en-US"/>
          </a:p>
        </p:txBody>
      </p:sp>
    </p:spTree>
    <p:extLst>
      <p:ext uri="{BB962C8B-B14F-4D97-AF65-F5344CB8AC3E}">
        <p14:creationId xmlns:p14="http://schemas.microsoft.com/office/powerpoint/2010/main" val="1164519013"/>
      </p:ext>
    </p:extLst>
  </p:cSld>
  <p:clrMapOvr>
    <a:masterClrMapping/>
  </p:clrMapOvr>
</p:sld>
</file>

<file path=ppt/slides/slide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561860" y="0"/>
            <a:ext cx="9032972" cy="1460500"/>
          </a:xfrm>
        </p:spPr>
        <p:txBody>
          <a:bodyPr>
            <a:normAutofit/>
          </a:bodyPr>
          <a:lstStyle/>
          <a:p>
            <a:r>
              <a:rPr lang="en-GB" sz="2800" dirty="1">
                <a:latin typeface="+mn-lt"/>
                <a:cs typeface="Times New Roman" panose="02020603050405020304" pitchFamily="18" charset="0"/>
              </a:rPr>
              <a:t>Corporate Migrations – Tax Basis Recognition in the Country of Destination</a:t>
            </a:r>
          </a:p>
        </p:txBody>
      </p:sp>
      <p:sp>
        <p:nvSpPr>
          <p:cNvPr id="3" name="Content Placeholder 2" descr="" title=""/>
          <p:cNvSpPr>
            <a:spLocks noGrp="1"/>
          </p:cNvSpPr>
          <p:nvPr>
            <p:ph idx="1"/>
          </p:nvPr>
        </p:nvSpPr>
        <p:spPr>
          <a:xfrm>
            <a:off x="3738137" y="2162180"/>
            <a:ext cx="6496533" cy="5128958"/>
          </a:xfrm>
        </p:spPr>
        <p:txBody>
          <a:bodyPr>
            <a:noAutofit/>
          </a:bodyPr>
          <a:lstStyle/>
          <a:p>
            <a:pPr marL="342900" indent="-342900" algn="just">
              <a:lnSpc>
                <a:spcPct val="100000"/>
              </a:lnSpc>
              <a:spcBef>
                <a:spcPts val="600"/>
              </a:spcBef>
              <a:spcAft>
                <a:spcPts val="600"/>
              </a:spcAft>
              <a:buFont typeface="Arial" panose="020b0604020202020204" pitchFamily="34" charset="0"/>
              <a:buChar char="•"/>
            </a:pPr>
            <a:r>
              <a:rPr lang="en-US" sz="1600" dirty="1"/>
              <a:t>EU MS are required to have exit tax rules in place as of January 1, 2020 (Art. 5 ATAD). But the EU landscape is far from being uniform</a:t>
            </a:r>
          </a:p>
          <a:p>
            <a:pPr marL="342900" indent="-342900" algn="just">
              <a:lnSpc>
                <a:spcPct val="100000"/>
              </a:lnSpc>
              <a:spcBef>
                <a:spcPts val="600"/>
              </a:spcBef>
              <a:spcAft>
                <a:spcPts val="600"/>
              </a:spcAft>
              <a:buFont typeface="Arial" panose="020b0604020202020204" pitchFamily="34" charset="0"/>
              <a:buChar char="•"/>
            </a:pPr>
            <a:r>
              <a:rPr lang="en-US" sz="1600" dirty="1"/>
              <a:t>Tax basis recognition in the country of destination?</a:t>
            </a:r>
          </a:p>
          <a:p>
            <a:pPr marL="342900" indent="-342900" algn="just">
              <a:lnSpc>
                <a:spcPct val="100000"/>
              </a:lnSpc>
              <a:spcBef>
                <a:spcPts val="600"/>
              </a:spcBef>
              <a:spcAft>
                <a:spcPts val="600"/>
              </a:spcAft>
              <a:buFont typeface="Arial" panose="020b0604020202020204" pitchFamily="34" charset="0"/>
              <a:buChar char="•"/>
            </a:pPr>
            <a:r>
              <a:rPr lang="en-US" sz="1600" dirty="1"/>
              <a:t>Art. 5(5) ATAD: “Where the transfer of assets, tax residence or the business carried on by a PE is to another MS, that MS shall accept the value established by the MS of the taxpayer or of the PE as the starting value of the assets for tax purposes, </a:t>
            </a:r>
            <a:r>
              <a:rPr lang="en-US" sz="1600" b="1" i="1" dirty="1"/>
              <a:t>unless this does not reflect the </a:t>
            </a:r>
            <a:r>
              <a:rPr lang="en-US" sz="1600" b="1" i="1" dirty="1" smtClean="0"/>
              <a:t>market value</a:t>
            </a:r>
            <a:r>
              <a:rPr lang="en-US" sz="1600" dirty="1" smtClean="0"/>
              <a:t>”. </a:t>
            </a:r>
            <a:endParaRPr lang="en-US" sz="1600"/>
          </a:p>
          <a:p>
            <a:pPr lvl="1" algn="just">
              <a:lnSpc>
                <a:spcPct val="100000"/>
              </a:lnSpc>
              <a:spcBef>
                <a:spcPct val="0"/>
              </a:spcBef>
              <a:buFont typeface="Wingdings" panose="05000000000000000000" pitchFamily="2" charset="2"/>
              <a:buChar char="Ø"/>
            </a:pPr>
            <a:r>
              <a:rPr lang="en-US" sz="1600" dirty="1"/>
              <a:t>Possible risk of double taxation? </a:t>
            </a:r>
          </a:p>
          <a:p>
            <a:pPr lvl="1" algn="just">
              <a:lnSpc>
                <a:spcPct val="100000"/>
              </a:lnSpc>
              <a:spcBef>
                <a:spcPct val="0"/>
              </a:spcBef>
              <a:buFont typeface="Wingdings" panose="05000000000000000000" pitchFamily="2" charset="2"/>
              <a:buChar char="Ø"/>
            </a:pPr>
            <a:r>
              <a:rPr lang="en-US" sz="1600" dirty="1"/>
              <a:t>Compare to Art. 29(2) CCTB Proposal – What to expect from BEFIT?</a:t>
            </a:r>
          </a:p>
          <a:p>
            <a:pPr lvl="1" algn="just">
              <a:lnSpc>
                <a:spcPct val="100000"/>
              </a:lnSpc>
              <a:spcBef>
                <a:spcPct val="0"/>
              </a:spcBef>
              <a:buFont typeface="Wingdings" panose="05000000000000000000" pitchFamily="2" charset="2"/>
              <a:buChar char="Ø"/>
            </a:pPr>
            <a:r>
              <a:rPr lang="en-US" sz="1600" u="sng" dirty="1"/>
              <a:t>Step-up does not apply if the transfer is from third countries</a:t>
            </a:r>
            <a:endParaRPr lang="en-US" sz="1600"/>
          </a:p>
          <a:p>
            <a:pPr marL="342900" indent="-342900" algn="just">
              <a:lnSpc>
                <a:spcPct val="100000"/>
              </a:lnSpc>
              <a:spcBef>
                <a:spcPts val="600"/>
              </a:spcBef>
              <a:spcAft>
                <a:spcPts val="600"/>
              </a:spcAft>
              <a:buFont typeface="Arial" panose="020b0604020202020204" pitchFamily="34" charset="0"/>
              <a:buChar char="•"/>
            </a:pPr>
            <a:r>
              <a:rPr lang="en-US" sz="1600" dirty="1"/>
              <a:t>Double benefit if a PE is left in the country of origin (step-up in the country destination plus higher FTC)? </a:t>
            </a:r>
          </a:p>
          <a:p>
            <a:pPr marL="342900" indent="-342900" algn="just">
              <a:lnSpc>
                <a:spcPct val="100000"/>
              </a:lnSpc>
              <a:spcBef>
                <a:spcPts val="600"/>
              </a:spcBef>
              <a:spcAft>
                <a:spcPts val="600"/>
              </a:spcAft>
              <a:buFont typeface="Arial" panose="020b0604020202020204" pitchFamily="34" charset="0"/>
              <a:buChar char="•"/>
            </a:pPr>
            <a:r>
              <a:rPr lang="en-US" sz="1600" dirty="1"/>
              <a:t>Interaction with “§338(h)(10)-like” elections made on previous share deal acquisitions?  </a:t>
            </a:r>
          </a:p>
          <a:p>
            <a:pPr marL="342900" indent="-342900" algn="just">
              <a:lnSpc>
                <a:spcPct val="100000"/>
              </a:lnSpc>
              <a:spcBef>
                <a:spcPts val="600"/>
              </a:spcBef>
              <a:spcAft>
                <a:spcPts val="600"/>
              </a:spcAft>
              <a:buFont typeface="Arial" panose="020b0604020202020204" pitchFamily="34" charset="0"/>
              <a:buChar char="•"/>
            </a:pPr>
            <a:r>
              <a:rPr lang="en-US" sz="1600" dirty="1"/>
              <a:t>Interaction with CFC rules? Repatriation of foreign structures </a:t>
            </a:r>
            <a:br>
              <a:rPr lang="en-US" sz="1600" dirty="1" smtClean="0"/>
            </a:br>
            <a:r>
              <a:rPr lang="en-US" sz="1600" dirty="1" smtClean="0"/>
              <a:t>(</a:t>
            </a:r>
            <a:r>
              <a:rPr lang="en-US" sz="1600" i="1" dirty="1"/>
              <a:t>e.g.</a:t>
            </a:r>
            <a:r>
              <a:rPr lang="en-US" sz="1600" dirty="1"/>
              <a:t>, holding companies)? </a:t>
            </a:r>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2</a:t>
            </a:fld>
            <a:endParaRPr lang="en-US"/>
          </a:p>
        </p:txBody>
      </p:sp>
      <p:sp>
        <p:nvSpPr>
          <p:cNvPr id="17" name="CasellaDiTesto 25" descr="" title="">
            <a:extLst>
              <a:ext uri="{FF2B5EF4-FFF2-40B4-BE49-F238E27FC236}">
                <a16:creationId xmlns:a16="http://schemas.microsoft.com/office/drawing/2014/main" id="{94E56B6A-E14D-4F5C-8FB9-A93087631234}"/>
              </a:ext>
            </a:extLst>
          </p:cNvPr>
          <p:cNvSpPr txBox="1"/>
          <p:nvPr/>
        </p:nvSpPr>
        <p:spPr>
          <a:xfrm>
            <a:off x="895247" y="4578955"/>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EU Co</a:t>
            </a:r>
          </a:p>
        </p:txBody>
      </p:sp>
      <p:cxnSp>
        <p:nvCxnSpPr>
          <p:cNvPr id="22" name="Connettore 7 10" descr="" title="">
            <a:extLst>
              <a:ext uri="{FF2B5EF4-FFF2-40B4-BE49-F238E27FC236}">
                <a16:creationId xmlns:a16="http://schemas.microsoft.com/office/drawing/2014/main" id="{3D505243-2DDB-41DC-BD5E-C7C3B2BA7466}"/>
              </a:ext>
            </a:extLst>
          </p:cNvPr>
          <p:cNvCxnSpPr>
            <a:stCxn id="30" idx="3"/>
            <a:endCxn id="17" idx="3"/>
          </p:cNvCxnSpPr>
          <p:nvPr/>
        </p:nvCxnSpPr>
        <p:spPr>
          <a:xfrm>
            <a:off x="2220153" y="2714099"/>
            <a:ext cx="1150" cy="2167263"/>
          </a:xfrm>
          <a:prstGeom prst="curvedConnector3">
            <a:avLst>
              <a:gd name="adj1" fmla="val 78784783"/>
            </a:avLst>
          </a:prstGeom>
          <a:ln w="19050" cap="flat" algn="ctr">
            <a:solidFill>
              <a:srgbClr val="FF0000"/>
            </a:solidFill>
            <a:prstDash val="dash"/>
            <a:tailEnd type="arrow"/>
          </a:ln>
        </p:spPr>
        <p:style>
          <a:lnRef idx="1">
            <a:schemeClr val="dk1"/>
          </a:lnRef>
          <a:fillRef idx="0">
            <a:schemeClr val="dk1"/>
          </a:fillRef>
          <a:effectRef idx="0">
            <a:schemeClr val="dk1"/>
          </a:effectRef>
          <a:fontRef idx="minor">
            <a:schemeClr val="tx1"/>
          </a:fontRef>
        </p:style>
      </p:cxnSp>
      <p:sp>
        <p:nvSpPr>
          <p:cNvPr id="23" name="CasellaDiTesto 22" descr="" title="">
            <a:extLst>
              <a:ext uri="{FF2B5EF4-FFF2-40B4-BE49-F238E27FC236}">
                <a16:creationId xmlns:a16="http://schemas.microsoft.com/office/drawing/2014/main" id="{1A72ABAA-3B57-42BF-83E7-20C7C99BA6BE}"/>
              </a:ext>
            </a:extLst>
          </p:cNvPr>
          <p:cNvSpPr txBox="1"/>
          <p:nvPr/>
        </p:nvSpPr>
        <p:spPr>
          <a:xfrm>
            <a:off x="1944251" y="3585775"/>
            <a:ext cx="1917711" cy="461665"/>
          </a:xfrm>
          <a:prstGeom prst="rect"/>
          <a:noFill/>
        </p:spPr>
        <p:txBody>
          <a:bodyPr wrap="square" rtlCol="0">
            <a:spAutoFit/>
          </a:bodyPr>
          <a:lstStyle/>
          <a:p>
            <a:pPr algn="ctr">
              <a:buNone/>
            </a:pPr>
            <a:r>
              <a:rPr lang="en-GB" sz="1200" b="1" dirty="1">
                <a:solidFill>
                  <a:srgbClr val="FF0000"/>
                </a:solidFill>
                <a:latin typeface="Century Gothic" panose="020b0502020202020204" pitchFamily="34" charset="0"/>
              </a:rPr>
              <a:t>Inbound merger / </a:t>
            </a:r>
            <a:br>
              <a:rPr lang="en-GB" sz="1200" b="1" dirty="1" smtClean="0">
                <a:solidFill>
                  <a:srgbClr val="FF0000"/>
                </a:solidFill>
                <a:latin typeface="Century Gothic" panose="020b0502020202020204" pitchFamily="34" charset="0"/>
              </a:rPr>
            </a:br>
            <a:r>
              <a:rPr lang="en-GB" sz="1200" b="1" dirty="1" smtClean="0">
                <a:solidFill>
                  <a:srgbClr val="FF0000"/>
                </a:solidFill>
                <a:latin typeface="Century Gothic" panose="020b0502020202020204" pitchFamily="34" charset="0"/>
              </a:rPr>
              <a:t>Re-domiciliation</a:t>
            </a:r>
            <a:endParaRPr lang="en-GB" sz="1200" b="1">
              <a:solidFill>
                <a:srgbClr val="FF0000"/>
              </a:solidFill>
              <a:latin typeface="Century Gothic" panose="020b0502020202020204" pitchFamily="34" charset="0"/>
            </a:endParaRPr>
          </a:p>
        </p:txBody>
      </p:sp>
      <p:sp>
        <p:nvSpPr>
          <p:cNvPr id="30" name="CasellaDiTesto 25" descr="" title="">
            <a:extLst>
              <a:ext uri="{FF2B5EF4-FFF2-40B4-BE49-F238E27FC236}">
                <a16:creationId xmlns:a16="http://schemas.microsoft.com/office/drawing/2014/main" id="{A80DA793-BD7E-4C8D-88BE-076B1A234ED4}"/>
              </a:ext>
            </a:extLst>
          </p:cNvPr>
          <p:cNvSpPr txBox="1"/>
          <p:nvPr/>
        </p:nvSpPr>
        <p:spPr>
          <a:xfrm>
            <a:off x="894097" y="2411692"/>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EUCo</a:t>
            </a:r>
            <a:endParaRPr lang="it-IT" sz="1600" b="1">
              <a:solidFill>
                <a:srgbClr val="597074"/>
              </a:solidFill>
              <a:latin typeface="Century Gothic" panose="020b0502020202020204" pitchFamily="34" charset="0"/>
            </a:endParaRPr>
          </a:p>
        </p:txBody>
      </p:sp>
      <p:sp>
        <p:nvSpPr>
          <p:cNvPr id="16" name="CasellaDiTesto 25" descr="" title="">
            <a:extLst>
              <a:ext uri="{FF2B5EF4-FFF2-40B4-BE49-F238E27FC236}">
                <a16:creationId xmlns:a16="http://schemas.microsoft.com/office/drawing/2014/main" id="{5207D8AD-AF21-4F25-A03E-1823DAFF13B1}"/>
              </a:ext>
            </a:extLst>
          </p:cNvPr>
          <p:cNvSpPr txBox="1"/>
          <p:nvPr/>
        </p:nvSpPr>
        <p:spPr>
          <a:xfrm>
            <a:off x="894097" y="6520569"/>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Non-</a:t>
            </a:r>
            <a:r>
              <a:rPr lang="it-IT" sz="1600" b="1" dirty="1">
                <a:solidFill>
                  <a:srgbClr val="597074"/>
                </a:solidFill>
                <a:latin typeface="Century Gothic" panose="020b0502020202020204" pitchFamily="34" charset="0"/>
              </a:rPr>
              <a:t>EUCo</a:t>
            </a:r>
            <a:endParaRPr lang="it-IT" sz="1600" b="1">
              <a:solidFill>
                <a:srgbClr val="597074"/>
              </a:solidFill>
              <a:latin typeface="Century Gothic" panose="020b0502020202020204" pitchFamily="34" charset="0"/>
            </a:endParaRPr>
          </a:p>
        </p:txBody>
      </p:sp>
      <p:cxnSp>
        <p:nvCxnSpPr>
          <p:cNvPr id="24" name="Connettore 7 10" descr="" title="">
            <a:extLst>
              <a:ext uri="{FF2B5EF4-FFF2-40B4-BE49-F238E27FC236}">
                <a16:creationId xmlns:a16="http://schemas.microsoft.com/office/drawing/2014/main" id="{EFA99B31-C7CB-4C00-8D66-F89528CDEB6F}"/>
              </a:ext>
            </a:extLst>
          </p:cNvPr>
          <p:cNvCxnSpPr>
            <a:stCxn id="16" idx="1"/>
            <a:endCxn id="17" idx="1"/>
          </p:cNvCxnSpPr>
          <p:nvPr/>
        </p:nvCxnSpPr>
        <p:spPr>
          <a:xfrm rot="10800000" flipH="1">
            <a:off x="894097" y="4881362"/>
            <a:ext cx="1150" cy="1941614"/>
          </a:xfrm>
          <a:prstGeom prst="curvedConnector3">
            <a:avLst>
              <a:gd name="adj1" fmla="val -37271739"/>
            </a:avLst>
          </a:prstGeom>
          <a:ln w="19050" cap="flat" algn="ctr">
            <a:solidFill>
              <a:srgbClr val="0070C0"/>
            </a:solidFill>
            <a:prstDash val="dash"/>
            <a:tailEnd type="arrow"/>
          </a:ln>
        </p:spPr>
        <p:style>
          <a:lnRef idx="1">
            <a:schemeClr val="dk1"/>
          </a:lnRef>
          <a:fillRef idx="0">
            <a:schemeClr val="dk1"/>
          </a:fillRef>
          <a:effectRef idx="0">
            <a:schemeClr val="dk1"/>
          </a:effectRef>
          <a:fontRef idx="minor">
            <a:schemeClr val="tx1"/>
          </a:fontRef>
        </p:style>
      </p:cxnSp>
      <p:sp>
        <p:nvSpPr>
          <p:cNvPr id="31" name="CasellaDiTesto 30" descr="" title="">
            <a:extLst>
              <a:ext uri="{FF2B5EF4-FFF2-40B4-BE49-F238E27FC236}">
                <a16:creationId xmlns:a16="http://schemas.microsoft.com/office/drawing/2014/main" id="{1632B5F7-B372-48AB-9C7F-53FAF45E1FBD}"/>
              </a:ext>
            </a:extLst>
          </p:cNvPr>
          <p:cNvSpPr txBox="1"/>
          <p:nvPr/>
        </p:nvSpPr>
        <p:spPr>
          <a:xfrm>
            <a:off x="210701" y="5656261"/>
            <a:ext cx="1917711" cy="461665"/>
          </a:xfrm>
          <a:prstGeom prst="rect"/>
          <a:noFill/>
        </p:spPr>
        <p:txBody>
          <a:bodyPr wrap="square" rtlCol="0">
            <a:spAutoFit/>
          </a:bodyPr>
          <a:lstStyle/>
          <a:p>
            <a:pPr algn="ctr">
              <a:buNone/>
            </a:pPr>
            <a:r>
              <a:rPr lang="en-GB" sz="1200" b="1" dirty="1">
                <a:solidFill>
                  <a:srgbClr val="0070C0"/>
                </a:solidFill>
                <a:latin typeface="Century Gothic" panose="020b0502020202020204" pitchFamily="34" charset="0"/>
              </a:rPr>
              <a:t>Inbound merger / </a:t>
            </a:r>
            <a:br>
              <a:rPr lang="en-GB" sz="1200" b="1" dirty="1" smtClean="0">
                <a:solidFill>
                  <a:srgbClr val="0070C0"/>
                </a:solidFill>
                <a:latin typeface="Century Gothic" panose="020b0502020202020204" pitchFamily="34" charset="0"/>
              </a:rPr>
            </a:br>
            <a:r>
              <a:rPr lang="en-GB" sz="1200" b="1" dirty="1" smtClean="0">
                <a:solidFill>
                  <a:srgbClr val="0070C0"/>
                </a:solidFill>
                <a:latin typeface="Century Gothic" panose="020b0502020202020204" pitchFamily="34" charset="0"/>
              </a:rPr>
              <a:t>Re-domiciliation</a:t>
            </a:r>
            <a:endParaRPr lang="en-GB" sz="1200" b="1">
              <a:solidFill>
                <a:srgbClr val="0070C0"/>
              </a:solidFill>
              <a:latin typeface="Century Gothic" panose="020b0502020202020204" pitchFamily="34" charset="0"/>
            </a:endParaRPr>
          </a:p>
        </p:txBody>
      </p:sp>
    </p:spTree>
    <p:extLst>
      <p:ext uri="{BB962C8B-B14F-4D97-AF65-F5344CB8AC3E}">
        <p14:creationId xmlns:p14="http://schemas.microsoft.com/office/powerpoint/2010/main" val="3091451132"/>
      </p:ext>
    </p:extLst>
  </p:cSld>
  <p:clrMapOvr>
    <a:masterClrMapping/>
  </p:clrMapOvr>
</p:sld>
</file>

<file path=ppt/slides/slide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561860" y="0"/>
            <a:ext cx="9032972" cy="1460500"/>
          </a:xfrm>
        </p:spPr>
        <p:txBody>
          <a:bodyPr>
            <a:normAutofit/>
          </a:bodyPr>
          <a:lstStyle/>
          <a:p>
            <a:r>
              <a:rPr lang="en-GB" sz="2800" dirty="1">
                <a:latin typeface="+mn-lt"/>
                <a:cs typeface="Times New Roman" panose="02020603050405020304" pitchFamily="18" charset="0"/>
              </a:rPr>
              <a:t>Corporate Migrations – Tax Basis Recognition in the Country of Destination</a:t>
            </a:r>
          </a:p>
        </p:txBody>
      </p:sp>
      <p:sp>
        <p:nvSpPr>
          <p:cNvPr id="3" name="Content Placeholder 2" descr="" title=""/>
          <p:cNvSpPr>
            <a:spLocks noGrp="1"/>
          </p:cNvSpPr>
          <p:nvPr>
            <p:ph idx="1"/>
          </p:nvPr>
        </p:nvSpPr>
        <p:spPr>
          <a:xfrm>
            <a:off x="6141683" y="3016505"/>
            <a:ext cx="2793932" cy="3371845"/>
          </a:xfrm>
        </p:spPr>
        <p:txBody>
          <a:bodyPr>
            <a:noAutofit/>
          </a:bodyPr>
          <a:lstStyle/>
          <a:p>
            <a:pPr marL="0" indent="0" algn="just">
              <a:lnSpc>
                <a:spcPct val="100000"/>
              </a:lnSpc>
              <a:spcBef>
                <a:spcPts val="600"/>
              </a:spcBef>
              <a:spcAft>
                <a:spcPts val="600"/>
              </a:spcAft>
              <a:buNone/>
            </a:pPr>
            <a:r>
              <a:rPr lang="en-US" sz="1600" b="1" u="sng" dirty="1"/>
              <a:t>Country practice</a:t>
            </a:r>
          </a:p>
          <a:p>
            <a:pPr marL="342900" indent="-342900" algn="just">
              <a:lnSpc>
                <a:spcPct val="100000"/>
              </a:lnSpc>
              <a:spcBef>
                <a:spcPts val="600"/>
              </a:spcBef>
              <a:spcAft>
                <a:spcPts val="600"/>
              </a:spcAft>
              <a:buFont typeface="Arial" panose="020b0604020202020204" pitchFamily="34" charset="0"/>
              <a:buChar char="•"/>
            </a:pPr>
            <a:r>
              <a:rPr lang="en-US" sz="1600" dirty="1"/>
              <a:t>U.K.</a:t>
            </a:r>
          </a:p>
          <a:p>
            <a:pPr marL="342900" indent="-342900" algn="just">
              <a:lnSpc>
                <a:spcPct val="100000"/>
              </a:lnSpc>
              <a:spcBef>
                <a:spcPts val="600"/>
              </a:spcBef>
              <a:spcAft>
                <a:spcPts val="600"/>
              </a:spcAft>
              <a:buFont typeface="Arial" panose="020b0604020202020204" pitchFamily="34" charset="0"/>
              <a:buChar char="•"/>
            </a:pPr>
            <a:r>
              <a:rPr lang="en-US" sz="1600" dirty="1"/>
              <a:t>Netherlands</a:t>
            </a:r>
          </a:p>
          <a:p>
            <a:pPr marL="342900" indent="-342900" algn="just">
              <a:lnSpc>
                <a:spcPct val="100000"/>
              </a:lnSpc>
              <a:spcBef>
                <a:spcPts val="600"/>
              </a:spcBef>
              <a:spcAft>
                <a:spcPts val="600"/>
              </a:spcAft>
              <a:buFont typeface="Arial" panose="020b0604020202020204" pitchFamily="34" charset="0"/>
              <a:buChar char="•"/>
            </a:pPr>
            <a:r>
              <a:rPr lang="en-US" sz="1600" dirty="1"/>
              <a:t>Spain</a:t>
            </a:r>
            <a:endParaRPr lang="en-US" sz="1600" u="sng"/>
          </a:p>
          <a:p>
            <a:pPr marL="342900" indent="-342900" algn="just">
              <a:lnSpc>
                <a:spcPct val="100000"/>
              </a:lnSpc>
              <a:spcBef>
                <a:spcPts val="600"/>
              </a:spcBef>
              <a:spcAft>
                <a:spcPts val="600"/>
              </a:spcAft>
              <a:buFont typeface="Arial" panose="020b0604020202020204" pitchFamily="34" charset="0"/>
              <a:buChar char="•"/>
            </a:pPr>
            <a:r>
              <a:rPr lang="en-US" sz="1600" dirty="1"/>
              <a:t>Germany</a:t>
            </a:r>
          </a:p>
          <a:p>
            <a:pPr marL="342900" indent="-342900" algn="just">
              <a:lnSpc>
                <a:spcPct val="100000"/>
              </a:lnSpc>
              <a:spcBef>
                <a:spcPts val="600"/>
              </a:spcBef>
              <a:spcAft>
                <a:spcPts val="600"/>
              </a:spcAft>
              <a:buFont typeface="Arial" panose="020b0604020202020204" pitchFamily="34" charset="0"/>
              <a:buChar char="•"/>
            </a:pPr>
            <a:r>
              <a:rPr lang="en-US" sz="1600" dirty="1"/>
              <a:t>France</a:t>
            </a:r>
          </a:p>
          <a:p>
            <a:pPr marL="342900" indent="-342900" algn="just">
              <a:lnSpc>
                <a:spcPct val="100000"/>
              </a:lnSpc>
              <a:spcBef>
                <a:spcPts val="600"/>
              </a:spcBef>
              <a:spcAft>
                <a:spcPts val="600"/>
              </a:spcAft>
              <a:buFont typeface="Arial" panose="020b0604020202020204" pitchFamily="34" charset="0"/>
              <a:buChar char="•"/>
            </a:pPr>
            <a:r>
              <a:rPr lang="en-US" sz="1600" dirty="1"/>
              <a:t>Italy</a:t>
            </a:r>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3</a:t>
            </a:fld>
            <a:endParaRPr lang="en-US"/>
          </a:p>
        </p:txBody>
      </p:sp>
      <p:sp>
        <p:nvSpPr>
          <p:cNvPr id="17" name="CasellaDiTesto 25" descr="" title="">
            <a:extLst>
              <a:ext uri="{FF2B5EF4-FFF2-40B4-BE49-F238E27FC236}">
                <a16:creationId xmlns:a16="http://schemas.microsoft.com/office/drawing/2014/main" id="{94E56B6A-E14D-4F5C-8FB9-A93087631234}"/>
              </a:ext>
            </a:extLst>
          </p:cNvPr>
          <p:cNvSpPr txBox="1"/>
          <p:nvPr/>
        </p:nvSpPr>
        <p:spPr>
          <a:xfrm>
            <a:off x="1828697" y="4578955"/>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EU Co</a:t>
            </a:r>
          </a:p>
        </p:txBody>
      </p:sp>
      <p:cxnSp>
        <p:nvCxnSpPr>
          <p:cNvPr id="22" name="Connettore 7 10" descr="" title="">
            <a:extLst>
              <a:ext uri="{FF2B5EF4-FFF2-40B4-BE49-F238E27FC236}">
                <a16:creationId xmlns:a16="http://schemas.microsoft.com/office/drawing/2014/main" id="{3D505243-2DDB-41DC-BD5E-C7C3B2BA7466}"/>
              </a:ext>
            </a:extLst>
          </p:cNvPr>
          <p:cNvCxnSpPr>
            <a:stCxn id="30" idx="3"/>
            <a:endCxn id="17" idx="3"/>
          </p:cNvCxnSpPr>
          <p:nvPr/>
        </p:nvCxnSpPr>
        <p:spPr>
          <a:xfrm>
            <a:off x="3153603" y="2714099"/>
            <a:ext cx="1150" cy="2167263"/>
          </a:xfrm>
          <a:prstGeom prst="curvedConnector3">
            <a:avLst>
              <a:gd name="adj1" fmla="val 78784783"/>
            </a:avLst>
          </a:prstGeom>
          <a:ln w="19050" cap="flat" algn="ctr">
            <a:solidFill>
              <a:srgbClr val="FF0000"/>
            </a:solidFill>
            <a:prstDash val="dash"/>
            <a:tailEnd type="arrow"/>
          </a:ln>
        </p:spPr>
        <p:style>
          <a:lnRef idx="1">
            <a:schemeClr val="dk1"/>
          </a:lnRef>
          <a:fillRef idx="0">
            <a:schemeClr val="dk1"/>
          </a:fillRef>
          <a:effectRef idx="0">
            <a:schemeClr val="dk1"/>
          </a:effectRef>
          <a:fontRef idx="minor">
            <a:schemeClr val="tx1"/>
          </a:fontRef>
        </p:style>
      </p:cxnSp>
      <p:sp>
        <p:nvSpPr>
          <p:cNvPr id="23" name="CasellaDiTesto 22" descr="" title="">
            <a:extLst>
              <a:ext uri="{FF2B5EF4-FFF2-40B4-BE49-F238E27FC236}">
                <a16:creationId xmlns:a16="http://schemas.microsoft.com/office/drawing/2014/main" id="{1A72ABAA-3B57-42BF-83E7-20C7C99BA6BE}"/>
              </a:ext>
            </a:extLst>
          </p:cNvPr>
          <p:cNvSpPr txBox="1"/>
          <p:nvPr/>
        </p:nvSpPr>
        <p:spPr>
          <a:xfrm>
            <a:off x="2877701" y="3585775"/>
            <a:ext cx="1917711" cy="461665"/>
          </a:xfrm>
          <a:prstGeom prst="rect"/>
          <a:noFill/>
        </p:spPr>
        <p:txBody>
          <a:bodyPr wrap="square" rtlCol="0">
            <a:spAutoFit/>
          </a:bodyPr>
          <a:lstStyle/>
          <a:p>
            <a:pPr algn="ctr">
              <a:buNone/>
            </a:pPr>
            <a:r>
              <a:rPr lang="en-GB" sz="1200" b="1" dirty="1">
                <a:solidFill>
                  <a:srgbClr val="FF0000"/>
                </a:solidFill>
                <a:latin typeface="Century Gothic" panose="020b0502020202020204" pitchFamily="34" charset="0"/>
              </a:rPr>
              <a:t>Inbound merger / </a:t>
            </a:r>
            <a:br>
              <a:rPr lang="en-GB" sz="1200" b="1" dirty="1" smtClean="0">
                <a:solidFill>
                  <a:srgbClr val="FF0000"/>
                </a:solidFill>
                <a:latin typeface="Century Gothic" panose="020b0502020202020204" pitchFamily="34" charset="0"/>
              </a:rPr>
            </a:br>
            <a:r>
              <a:rPr lang="en-GB" sz="1200" b="1" dirty="1" smtClean="0">
                <a:solidFill>
                  <a:srgbClr val="FF0000"/>
                </a:solidFill>
                <a:latin typeface="Century Gothic" panose="020b0502020202020204" pitchFamily="34" charset="0"/>
              </a:rPr>
              <a:t>Re-domiciliation</a:t>
            </a:r>
            <a:endParaRPr lang="en-GB" sz="1200" b="1">
              <a:solidFill>
                <a:srgbClr val="FF0000"/>
              </a:solidFill>
              <a:latin typeface="Century Gothic" panose="020b0502020202020204" pitchFamily="34" charset="0"/>
            </a:endParaRPr>
          </a:p>
        </p:txBody>
      </p:sp>
      <p:sp>
        <p:nvSpPr>
          <p:cNvPr id="30" name="CasellaDiTesto 25" descr="" title="">
            <a:extLst>
              <a:ext uri="{FF2B5EF4-FFF2-40B4-BE49-F238E27FC236}">
                <a16:creationId xmlns:a16="http://schemas.microsoft.com/office/drawing/2014/main" id="{A80DA793-BD7E-4C8D-88BE-076B1A234ED4}"/>
              </a:ext>
            </a:extLst>
          </p:cNvPr>
          <p:cNvSpPr txBox="1"/>
          <p:nvPr/>
        </p:nvSpPr>
        <p:spPr>
          <a:xfrm>
            <a:off x="1827547" y="2411692"/>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EUCo</a:t>
            </a:r>
            <a:endParaRPr lang="it-IT" sz="1600" b="1">
              <a:solidFill>
                <a:srgbClr val="597074"/>
              </a:solidFill>
              <a:latin typeface="Century Gothic" panose="020b0502020202020204" pitchFamily="34" charset="0"/>
            </a:endParaRPr>
          </a:p>
        </p:txBody>
      </p:sp>
      <p:sp>
        <p:nvSpPr>
          <p:cNvPr id="16" name="CasellaDiTesto 25" descr="" title="">
            <a:extLst>
              <a:ext uri="{FF2B5EF4-FFF2-40B4-BE49-F238E27FC236}">
                <a16:creationId xmlns:a16="http://schemas.microsoft.com/office/drawing/2014/main" id="{5207D8AD-AF21-4F25-A03E-1823DAFF13B1}"/>
              </a:ext>
            </a:extLst>
          </p:cNvPr>
          <p:cNvSpPr txBox="1"/>
          <p:nvPr/>
        </p:nvSpPr>
        <p:spPr>
          <a:xfrm>
            <a:off x="1827547" y="6520569"/>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Non-</a:t>
            </a:r>
            <a:r>
              <a:rPr lang="it-IT" sz="1600" b="1" dirty="1">
                <a:solidFill>
                  <a:srgbClr val="597074"/>
                </a:solidFill>
                <a:latin typeface="Century Gothic" panose="020b0502020202020204" pitchFamily="34" charset="0"/>
              </a:rPr>
              <a:t>EUCo</a:t>
            </a:r>
            <a:endParaRPr lang="it-IT" sz="1600" b="1">
              <a:solidFill>
                <a:srgbClr val="597074"/>
              </a:solidFill>
              <a:latin typeface="Century Gothic" panose="020b0502020202020204" pitchFamily="34" charset="0"/>
            </a:endParaRPr>
          </a:p>
        </p:txBody>
      </p:sp>
      <p:cxnSp>
        <p:nvCxnSpPr>
          <p:cNvPr id="24" name="Connettore 7 10" descr="" title="">
            <a:extLst>
              <a:ext uri="{FF2B5EF4-FFF2-40B4-BE49-F238E27FC236}">
                <a16:creationId xmlns:a16="http://schemas.microsoft.com/office/drawing/2014/main" id="{EFA99B31-C7CB-4C00-8D66-F89528CDEB6F}"/>
              </a:ext>
            </a:extLst>
          </p:cNvPr>
          <p:cNvCxnSpPr>
            <a:stCxn id="16" idx="1"/>
            <a:endCxn id="17" idx="1"/>
          </p:cNvCxnSpPr>
          <p:nvPr/>
        </p:nvCxnSpPr>
        <p:spPr>
          <a:xfrm rot="10800000" flipH="1">
            <a:off x="1827547" y="4881362"/>
            <a:ext cx="1150" cy="1941614"/>
          </a:xfrm>
          <a:prstGeom prst="curvedConnector3">
            <a:avLst>
              <a:gd name="adj1" fmla="val -37271739"/>
            </a:avLst>
          </a:prstGeom>
          <a:ln w="19050" cap="flat" algn="ctr">
            <a:solidFill>
              <a:srgbClr val="0070C0"/>
            </a:solidFill>
            <a:prstDash val="dash"/>
            <a:tailEnd type="arrow"/>
          </a:ln>
        </p:spPr>
        <p:style>
          <a:lnRef idx="1">
            <a:schemeClr val="dk1"/>
          </a:lnRef>
          <a:fillRef idx="0">
            <a:schemeClr val="dk1"/>
          </a:fillRef>
          <a:effectRef idx="0">
            <a:schemeClr val="dk1"/>
          </a:effectRef>
          <a:fontRef idx="minor">
            <a:schemeClr val="tx1"/>
          </a:fontRef>
        </p:style>
      </p:cxnSp>
      <p:sp>
        <p:nvSpPr>
          <p:cNvPr id="31" name="CasellaDiTesto 30" descr="" title="">
            <a:extLst>
              <a:ext uri="{FF2B5EF4-FFF2-40B4-BE49-F238E27FC236}">
                <a16:creationId xmlns:a16="http://schemas.microsoft.com/office/drawing/2014/main" id="{1632B5F7-B372-48AB-9C7F-53FAF45E1FBD}"/>
              </a:ext>
            </a:extLst>
          </p:cNvPr>
          <p:cNvSpPr txBox="1"/>
          <p:nvPr/>
        </p:nvSpPr>
        <p:spPr>
          <a:xfrm>
            <a:off x="1144151" y="5656261"/>
            <a:ext cx="1917711" cy="461665"/>
          </a:xfrm>
          <a:prstGeom prst="rect"/>
          <a:noFill/>
        </p:spPr>
        <p:txBody>
          <a:bodyPr wrap="square" rtlCol="0">
            <a:spAutoFit/>
          </a:bodyPr>
          <a:lstStyle/>
          <a:p>
            <a:pPr algn="ctr">
              <a:buNone/>
            </a:pPr>
            <a:r>
              <a:rPr lang="en-GB" sz="1200" b="1" dirty="1">
                <a:solidFill>
                  <a:srgbClr val="0070C0"/>
                </a:solidFill>
                <a:latin typeface="Century Gothic" panose="020b0502020202020204" pitchFamily="34" charset="0"/>
              </a:rPr>
              <a:t>Inbound merger / </a:t>
            </a:r>
            <a:br>
              <a:rPr lang="en-GB" sz="1200" b="1" dirty="1" smtClean="0">
                <a:solidFill>
                  <a:srgbClr val="0070C0"/>
                </a:solidFill>
                <a:latin typeface="Century Gothic" panose="020b0502020202020204" pitchFamily="34" charset="0"/>
              </a:rPr>
            </a:br>
            <a:r>
              <a:rPr lang="en-GB" sz="1200" b="1" dirty="1" smtClean="0">
                <a:solidFill>
                  <a:srgbClr val="0070C0"/>
                </a:solidFill>
                <a:latin typeface="Century Gothic" panose="020b0502020202020204" pitchFamily="34" charset="0"/>
              </a:rPr>
              <a:t>Re-domiciliation</a:t>
            </a:r>
            <a:endParaRPr lang="en-GB" sz="1200" b="1">
              <a:solidFill>
                <a:srgbClr val="0070C0"/>
              </a:solidFill>
              <a:latin typeface="Century Gothic" panose="020b0502020202020204" pitchFamily="34" charset="0"/>
            </a:endParaRPr>
          </a:p>
        </p:txBody>
      </p:sp>
    </p:spTree>
    <p:extLst>
      <p:ext uri="{BB962C8B-B14F-4D97-AF65-F5344CB8AC3E}">
        <p14:creationId xmlns:p14="http://schemas.microsoft.com/office/powerpoint/2010/main" val="3874340256"/>
      </p:ext>
    </p:extLst>
  </p:cSld>
  <p:clrMapOvr>
    <a:masterClrMapping/>
  </p:clrMapOvr>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2" name="Title 1" descr="" title=""/>
          <p:cNvSpPr>
            <a:spLocks noGrp="1"/>
          </p:cNvSpPr>
          <p:nvPr>
            <p:ph type="title"/>
          </p:nvPr>
        </p:nvSpPr>
        <p:spPr>
          <a:xfrm>
            <a:off x="561860" y="0"/>
            <a:ext cx="9032972" cy="1460500"/>
          </a:xfrm>
        </p:spPr>
        <p:txBody>
          <a:bodyPr>
            <a:normAutofit/>
          </a:bodyPr>
          <a:lstStyle/>
          <a:p>
            <a:r>
              <a:rPr lang="en-GB" sz="2800" dirty="1">
                <a:latin typeface="+mn-lt"/>
                <a:cs typeface="Times New Roman" panose="02020603050405020304" pitchFamily="18" charset="0"/>
              </a:rPr>
              <a:t>Migration of Holding Companies – Impact on Participation Exemption and CFC </a:t>
            </a:r>
          </a:p>
        </p:txBody>
      </p:sp>
      <p:sp>
        <p:nvSpPr>
          <p:cNvPr id="3" name="Content Placeholder 2" descr="" title=""/>
          <p:cNvSpPr>
            <a:spLocks noGrp="1"/>
          </p:cNvSpPr>
          <p:nvPr>
            <p:ph idx="1"/>
          </p:nvPr>
        </p:nvSpPr>
        <p:spPr>
          <a:xfrm>
            <a:off x="4954151" y="2162180"/>
            <a:ext cx="5280519" cy="5128958"/>
          </a:xfrm>
        </p:spPr>
        <p:txBody>
          <a:bodyPr>
            <a:noAutofit/>
          </a:bodyPr>
          <a:lstStyle/>
          <a:p>
            <a:pPr marL="342900" indent="-342900" algn="just">
              <a:lnSpc>
                <a:spcPct val="100000"/>
              </a:lnSpc>
              <a:spcBef>
                <a:spcPts val="600"/>
              </a:spcBef>
              <a:spcAft>
                <a:spcPts val="600"/>
              </a:spcAft>
              <a:buFont typeface="Arial" panose="020b0604020202020204" pitchFamily="34" charset="0"/>
              <a:buChar char="•"/>
            </a:pPr>
            <a:r>
              <a:rPr lang="en-US" sz="1600" dirty="1"/>
              <a:t>Increasingly harder to migrate holding companies out of Italy with an acceptable tax burden because the tax authorities’ trend is to limit the benefit of participation exemption in case of exit taxation</a:t>
            </a:r>
          </a:p>
          <a:p>
            <a:pPr marL="342900" indent="-342900" algn="just">
              <a:lnSpc>
                <a:spcPct val="100000"/>
              </a:lnSpc>
              <a:spcBef>
                <a:spcPts val="600"/>
              </a:spcBef>
              <a:spcAft>
                <a:spcPts val="600"/>
              </a:spcAft>
              <a:buFont typeface="Arial" panose="020b0604020202020204" pitchFamily="34" charset="0"/>
              <a:buChar char="•"/>
            </a:pPr>
            <a:r>
              <a:rPr lang="en-US" sz="1600" b="1" dirty="1"/>
              <a:t>Statement of Practice No. 10/2021</a:t>
            </a:r>
            <a:r>
              <a:rPr lang="en-US" sz="1600" dirty="1"/>
              <a:t>: IT holding companies cannot apply participation exemption on the deemed realization of their participations</a:t>
            </a:r>
          </a:p>
          <a:p>
            <a:pPr lvl="1" algn="just">
              <a:lnSpc>
                <a:spcPct val="100000"/>
              </a:lnSpc>
              <a:spcBef>
                <a:spcPts val="600"/>
              </a:spcBef>
              <a:spcAft>
                <a:spcPts val="600"/>
              </a:spcAft>
              <a:buFont typeface="Wingdings" panose="05000000000000000000" pitchFamily="2" charset="2"/>
              <a:buChar char="Ø"/>
            </a:pPr>
            <a:r>
              <a:rPr lang="en-US" sz="1600" dirty="1"/>
              <a:t>Unless they are “pure” holding companies</a:t>
            </a:r>
          </a:p>
          <a:p>
            <a:pPr lvl="1" algn="just">
              <a:lnSpc>
                <a:spcPct val="100000"/>
              </a:lnSpc>
              <a:spcBef>
                <a:spcPts val="600"/>
              </a:spcBef>
              <a:spcAft>
                <a:spcPts val="600"/>
              </a:spcAft>
              <a:buFont typeface="Wingdings" panose="05000000000000000000" pitchFamily="2" charset="2"/>
              <a:buChar char="Ø"/>
            </a:pPr>
            <a:r>
              <a:rPr lang="en-US" sz="1600" dirty="1"/>
              <a:t>Can you create a “pure” holding company via a pre-migration spin-off? </a:t>
            </a:r>
          </a:p>
          <a:p>
            <a:pPr marL="342900" indent="-342900" algn="just">
              <a:lnSpc>
                <a:spcPct val="100000"/>
              </a:lnSpc>
              <a:spcBef>
                <a:spcPts val="600"/>
              </a:spcBef>
              <a:spcAft>
                <a:spcPts val="600"/>
              </a:spcAft>
              <a:buFont typeface="Arial" panose="020b0604020202020204" pitchFamily="34" charset="0"/>
              <a:buChar char="•"/>
            </a:pPr>
            <a:r>
              <a:rPr lang="en-US" sz="1600" dirty="1"/>
              <a:t>Position confirmed in tax audits, Ruling No. 886/2021, as well as in other private letter rulings</a:t>
            </a:r>
          </a:p>
          <a:p>
            <a:pPr marL="342900" indent="-342900" algn="just">
              <a:lnSpc>
                <a:spcPct val="100000"/>
              </a:lnSpc>
              <a:spcBef>
                <a:spcPts val="600"/>
              </a:spcBef>
              <a:spcAft>
                <a:spcPts val="600"/>
              </a:spcAft>
              <a:buFont typeface="Arial" panose="020b0604020202020204" pitchFamily="34" charset="0"/>
              <a:buChar char="•"/>
            </a:pPr>
            <a:r>
              <a:rPr lang="en-US" sz="1600" dirty="1"/>
              <a:t>Still worth considering migrations? De-CFC effects and potential future WHT implications</a:t>
            </a:r>
          </a:p>
          <a:p>
            <a:pPr marL="342900" indent="-342900" algn="just">
              <a:lnSpc>
                <a:spcPct val="100000"/>
              </a:lnSpc>
              <a:spcBef>
                <a:spcPts val="600"/>
              </a:spcBef>
              <a:spcAft>
                <a:spcPts val="600"/>
              </a:spcAft>
              <a:buFont typeface="Arial" panose="020b0604020202020204" pitchFamily="34" charset="0"/>
              <a:buChar char="•"/>
            </a:pPr>
            <a:endParaRPr lang="en-US" sz="1600"/>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4</a:t>
            </a:fld>
            <a:endParaRPr lang="en-US"/>
          </a:p>
        </p:txBody>
      </p:sp>
      <p:sp>
        <p:nvSpPr>
          <p:cNvPr id="17" name="CasellaDiTesto 25" descr="" title="">
            <a:extLst>
              <a:ext uri="{FF2B5EF4-FFF2-40B4-BE49-F238E27FC236}">
                <a16:creationId xmlns:a16="http://schemas.microsoft.com/office/drawing/2014/main" id="{94E56B6A-E14D-4F5C-8FB9-A93087631234}"/>
              </a:ext>
            </a:extLst>
          </p:cNvPr>
          <p:cNvSpPr txBox="1"/>
          <p:nvPr/>
        </p:nvSpPr>
        <p:spPr>
          <a:xfrm>
            <a:off x="1838222" y="4569430"/>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Holding IT</a:t>
            </a:r>
          </a:p>
        </p:txBody>
      </p:sp>
      <p:sp>
        <p:nvSpPr>
          <p:cNvPr id="18" name="CasellaDiTesto 25" descr="" title="">
            <a:extLst>
              <a:ext uri="{FF2B5EF4-FFF2-40B4-BE49-F238E27FC236}">
                <a16:creationId xmlns:a16="http://schemas.microsoft.com/office/drawing/2014/main" id="{8088310F-6603-4806-847E-18E99BB22F8C}"/>
              </a:ext>
            </a:extLst>
          </p:cNvPr>
          <p:cNvSpPr txBox="1"/>
          <p:nvPr/>
        </p:nvSpPr>
        <p:spPr>
          <a:xfrm>
            <a:off x="1837072" y="5601003"/>
            <a:ext cx="1326056" cy="604813"/>
          </a:xfrm>
          <a:prstGeom prst="rect"/>
          <a:solidFill>
            <a:schemeClr val="bg1">
              <a:lumMod val="65000"/>
            </a:schemeClr>
          </a:solid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endParaRPr lang="it-IT" sz="1600" b="1">
              <a:solidFill>
                <a:srgbClr val="597074"/>
              </a:solidFill>
              <a:latin typeface="Century Gothic" panose="020b0502020202020204" pitchFamily="34" charset="0"/>
            </a:endParaRPr>
          </a:p>
        </p:txBody>
      </p:sp>
      <p:cxnSp>
        <p:nvCxnSpPr>
          <p:cNvPr id="19" name="Connettore 2 18" descr="" title="">
            <a:extLst>
              <a:ext uri="{FF2B5EF4-FFF2-40B4-BE49-F238E27FC236}">
                <a16:creationId xmlns:a16="http://schemas.microsoft.com/office/drawing/2014/main" id="{1FE87716-2726-4636-AE9B-0F21FE23EDB1}"/>
              </a:ext>
            </a:extLst>
          </p:cNvPr>
          <p:cNvCxnSpPr>
            <a:stCxn id="17" idx="2"/>
            <a:endCxn id="18" idx="0"/>
          </p:cNvCxnSpPr>
          <p:nvPr/>
        </p:nvCxnSpPr>
        <p:spPr>
          <a:xfrm flipH="1">
            <a:off x="2500100" y="5174243"/>
            <a:ext cx="1150" cy="426760"/>
          </a:xfrm>
          <a:prstGeom prst="straightConnector1"/>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Connettore 7 10" descr="" title="">
            <a:extLst>
              <a:ext uri="{FF2B5EF4-FFF2-40B4-BE49-F238E27FC236}">
                <a16:creationId xmlns:a16="http://schemas.microsoft.com/office/drawing/2014/main" id="{3D505243-2DDB-41DC-BD5E-C7C3B2BA7466}"/>
              </a:ext>
            </a:extLst>
          </p:cNvPr>
          <p:cNvCxnSpPr>
            <a:stCxn id="17" idx="3"/>
            <a:endCxn id="30" idx="3"/>
          </p:cNvCxnSpPr>
          <p:nvPr/>
        </p:nvCxnSpPr>
        <p:spPr>
          <a:xfrm flipH="1" flipV="1">
            <a:off x="3163128" y="2704574"/>
            <a:ext cx="1150" cy="2167263"/>
          </a:xfrm>
          <a:prstGeom prst="curvedConnector3">
            <a:avLst>
              <a:gd name="adj1" fmla="val -46382609"/>
            </a:avLst>
          </a:prstGeom>
          <a:ln w="19050" cap="flat" algn="ctr">
            <a:solidFill>
              <a:srgbClr val="FF0000"/>
            </a:solidFill>
            <a:prstDash val="dash"/>
            <a:tailEnd type="arrow"/>
          </a:ln>
        </p:spPr>
        <p:style>
          <a:lnRef idx="1">
            <a:schemeClr val="dk1"/>
          </a:lnRef>
          <a:fillRef idx="0">
            <a:schemeClr val="dk1"/>
          </a:fillRef>
          <a:effectRef idx="0">
            <a:schemeClr val="dk1"/>
          </a:effectRef>
          <a:fontRef idx="minor">
            <a:schemeClr val="tx1"/>
          </a:fontRef>
        </p:style>
      </p:cxnSp>
      <p:sp>
        <p:nvSpPr>
          <p:cNvPr id="23" name="CasellaDiTesto 22" descr="" title="">
            <a:extLst>
              <a:ext uri="{FF2B5EF4-FFF2-40B4-BE49-F238E27FC236}">
                <a16:creationId xmlns:a16="http://schemas.microsoft.com/office/drawing/2014/main" id="{1A72ABAA-3B57-42BF-83E7-20C7C99BA6BE}"/>
              </a:ext>
            </a:extLst>
          </p:cNvPr>
          <p:cNvSpPr txBox="1"/>
          <p:nvPr/>
        </p:nvSpPr>
        <p:spPr>
          <a:xfrm>
            <a:off x="2830076" y="3576250"/>
            <a:ext cx="1917711" cy="461665"/>
          </a:xfrm>
          <a:prstGeom prst="rect"/>
          <a:noFill/>
        </p:spPr>
        <p:txBody>
          <a:bodyPr wrap="square" rtlCol="0">
            <a:spAutoFit/>
          </a:bodyPr>
          <a:lstStyle/>
          <a:p>
            <a:pPr algn="ctr">
              <a:buNone/>
            </a:pPr>
            <a:r>
              <a:rPr lang="en-GB" sz="1200" b="1" dirty="1">
                <a:solidFill>
                  <a:srgbClr val="FF0000"/>
                </a:solidFill>
                <a:latin typeface="Century Gothic" panose="020b0502020202020204" pitchFamily="34" charset="0"/>
              </a:rPr>
              <a:t>Outbound merger / Transfer of residence</a:t>
            </a:r>
          </a:p>
        </p:txBody>
      </p:sp>
      <p:pic>
        <p:nvPicPr>
          <p:cNvPr id="28" name="Immagine 27" descr="" title="">
            <a:extLst>
              <a:ext uri="{FF2B5EF4-FFF2-40B4-BE49-F238E27FC236}">
                <a16:creationId xmlns:a16="http://schemas.microsoft.com/office/drawing/2014/main" id="{F0D9A434-195A-4F77-96E9-B05F58F33F4C}"/>
              </a:ext>
            </a:extLst>
          </p:cNvPr>
          <p:cNvPicPr>
            <a:picLocks noChangeAspect="1"/>
          </p:cNvPicPr>
          <p:nvPr/>
        </p:nvPicPr>
        <p:blipFill>
          <a:blip r:embed="rId2"/>
          <a:srcRect/>
          <a:stretch>
            <a:fillRect/>
          </a:stretch>
        </p:blipFill>
        <p:spPr>
          <a:xfrm>
            <a:off x="2676060" y="4434492"/>
            <a:ext cx="413900" cy="233351"/>
          </a:xfrm>
          <a:prstGeom prst="rect"/>
        </p:spPr>
      </p:pic>
      <p:sp>
        <p:nvSpPr>
          <p:cNvPr id="30" name="CasellaDiTesto 25" descr="" title="">
            <a:extLst>
              <a:ext uri="{FF2B5EF4-FFF2-40B4-BE49-F238E27FC236}">
                <a16:creationId xmlns:a16="http://schemas.microsoft.com/office/drawing/2014/main" id="{A80DA793-BD7E-4C8D-88BE-076B1A234ED4}"/>
              </a:ext>
            </a:extLst>
          </p:cNvPr>
          <p:cNvSpPr txBox="1"/>
          <p:nvPr/>
        </p:nvSpPr>
        <p:spPr>
          <a:xfrm>
            <a:off x="1837072" y="2402167"/>
            <a:ext cx="1326056" cy="604813"/>
          </a:xfrm>
          <a:prstGeom prst="rect"/>
          <a:no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rgbClr val="597074"/>
                </a:solidFill>
                <a:latin typeface="Century Gothic" panose="020b0502020202020204" pitchFamily="34" charset="0"/>
              </a:rPr>
              <a:t>ForeignCo</a:t>
            </a:r>
            <a:endParaRPr lang="it-IT" sz="1600" b="1">
              <a:solidFill>
                <a:srgbClr val="597074"/>
              </a:solidFill>
              <a:latin typeface="Century Gothic" panose="020b0502020202020204" pitchFamily="34" charset="0"/>
            </a:endParaRPr>
          </a:p>
        </p:txBody>
      </p:sp>
      <p:cxnSp>
        <p:nvCxnSpPr>
          <p:cNvPr id="32" name="Connettore 2 31" descr="" title="">
            <a:extLst>
              <a:ext uri="{FF2B5EF4-FFF2-40B4-BE49-F238E27FC236}">
                <a16:creationId xmlns:a16="http://schemas.microsoft.com/office/drawing/2014/main" id="{8399AC6B-E2EB-44F6-9EB5-8FB21461A18C}"/>
              </a:ext>
            </a:extLst>
          </p:cNvPr>
          <p:cNvCxnSpPr>
            <a:stCxn id="30" idx="2"/>
            <a:endCxn id="17" idx="0"/>
          </p:cNvCxnSpPr>
          <p:nvPr/>
        </p:nvCxnSpPr>
        <p:spPr>
          <a:xfrm>
            <a:off x="2500100" y="3006980"/>
            <a:ext cx="1150" cy="1562450"/>
          </a:xfrm>
          <a:prstGeom prst="straightConnector1"/>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CasellaDiTesto 33" descr="" title="">
            <a:extLst>
              <a:ext uri="{FF2B5EF4-FFF2-40B4-BE49-F238E27FC236}">
                <a16:creationId xmlns:a16="http://schemas.microsoft.com/office/drawing/2014/main" id="{D6D661F5-6853-4A26-AEED-08273F3A9E89}"/>
              </a:ext>
            </a:extLst>
          </p:cNvPr>
          <p:cNvSpPr txBox="1"/>
          <p:nvPr/>
        </p:nvSpPr>
        <p:spPr>
          <a:xfrm>
            <a:off x="228056" y="4651153"/>
            <a:ext cx="1504056" cy="246221"/>
          </a:xfrm>
          <a:prstGeom prst="rect"/>
          <a:noFill/>
        </p:spPr>
        <p:txBody>
          <a:bodyPr wrap="square" rtlCol="0">
            <a:spAutoFit/>
          </a:bodyPr>
          <a:lstStyle/>
          <a:p>
            <a:pPr algn="ctr"/>
            <a:r>
              <a:rPr lang="en-US" sz="1000" i="1" dirty="1">
                <a:solidFill>
                  <a:srgbClr val="5E7975"/>
                </a:solidFill>
                <a:latin typeface="Century Gothic" panose="020b0502020202020204" pitchFamily="34" charset="0"/>
              </a:rPr>
              <a:t>Going Concern?</a:t>
            </a:r>
          </a:p>
        </p:txBody>
      </p:sp>
      <p:sp>
        <p:nvSpPr>
          <p:cNvPr id="37" name="CasellaDiTesto 25" descr="" title="">
            <a:extLst>
              <a:ext uri="{FF2B5EF4-FFF2-40B4-BE49-F238E27FC236}">
                <a16:creationId xmlns:a16="http://schemas.microsoft.com/office/drawing/2014/main" id="{F23F0CA9-E52D-43E3-917F-7EAFB1ADB181}"/>
              </a:ext>
            </a:extLst>
          </p:cNvPr>
          <p:cNvSpPr txBox="1"/>
          <p:nvPr/>
        </p:nvSpPr>
        <p:spPr>
          <a:xfrm>
            <a:off x="1989472" y="5753403"/>
            <a:ext cx="1326056" cy="604813"/>
          </a:xfrm>
          <a:prstGeom prst="rect"/>
          <a:solidFill>
            <a:schemeClr val="bg1">
              <a:lumMod val="65000"/>
            </a:schemeClr>
          </a:solid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endParaRPr lang="it-IT" sz="1600" b="1">
              <a:solidFill>
                <a:srgbClr val="597074"/>
              </a:solidFill>
              <a:latin typeface="Century Gothic" panose="020b0502020202020204" pitchFamily="34" charset="0"/>
            </a:endParaRPr>
          </a:p>
        </p:txBody>
      </p:sp>
      <p:sp>
        <p:nvSpPr>
          <p:cNvPr id="38" name="CasellaDiTesto 25" descr="" title="">
            <a:extLst>
              <a:ext uri="{FF2B5EF4-FFF2-40B4-BE49-F238E27FC236}">
                <a16:creationId xmlns:a16="http://schemas.microsoft.com/office/drawing/2014/main" id="{D8F947EC-8C9B-4C6E-B0B2-7147623D4C9D}"/>
              </a:ext>
            </a:extLst>
          </p:cNvPr>
          <p:cNvSpPr txBox="1"/>
          <p:nvPr/>
        </p:nvSpPr>
        <p:spPr>
          <a:xfrm>
            <a:off x="2141872" y="5905803"/>
            <a:ext cx="1326056" cy="604813"/>
          </a:xfrm>
          <a:prstGeom prst="rect"/>
          <a:solidFill>
            <a:schemeClr val="bg1">
              <a:lumMod val="65000"/>
            </a:schemeClr>
          </a:solidFill>
          <a:ln w="28575">
            <a:solidFill>
              <a:srgbClr val="597074"/>
            </a:solidFill>
          </a:ln>
        </p:spPr>
        <p:txBody>
          <a:bodyPr wrap="square" rtlCol="0" anchor="ctr"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None/>
            </a:pPr>
            <a:r>
              <a:rPr lang="it-IT" sz="1600" b="1" dirty="1">
                <a:solidFill>
                  <a:schemeClr val="bg1"/>
                </a:solidFill>
                <a:latin typeface="Century Gothic" panose="020b0502020202020204" pitchFamily="34" charset="0"/>
              </a:rPr>
              <a:t>Subs</a:t>
            </a:r>
            <a:endParaRPr lang="it-IT" sz="1600" b="1">
              <a:solidFill>
                <a:schemeClr val="bg1"/>
              </a:solidFill>
              <a:latin typeface="Century Gothic" panose="020b0502020202020204" pitchFamily="34" charset="0"/>
            </a:endParaRPr>
          </a:p>
        </p:txBody>
      </p:sp>
    </p:spTree>
    <p:extLst>
      <p:ext uri="{BB962C8B-B14F-4D97-AF65-F5344CB8AC3E}">
        <p14:creationId xmlns:p14="http://schemas.microsoft.com/office/powerpoint/2010/main" val="3481993848"/>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p:txBody>
          <a:bodyPr>
            <a:noAutofit/>
          </a:bodyPr>
          <a:lstStyle/>
          <a:p>
            <a:r>
              <a:rPr lang="en-GB" altLang="en-US" sz="1800" b="1" dirty="1" smtClean="0"/>
              <a:t>Watch out for these hallmarks in M&amp;A deals (including pre-closing and post-closing intragroup restructurings) </a:t>
            </a:r>
          </a:p>
          <a:p>
            <a:pPr lvl="1"/>
            <a:endParaRPr lang="en-GB" altLang="en-US" sz="1800" smtClean="0"/>
          </a:p>
          <a:p>
            <a:pPr lvl="1"/>
            <a:r>
              <a:rPr lang="en-GB" altLang="en-US" sz="1800" b="1" dirty="1" smtClean="0"/>
              <a:t>Hallmark B.1:  </a:t>
            </a:r>
            <a:r>
              <a:rPr lang="en-GB" altLang="en-US" sz="1800" dirty="1" smtClean="0"/>
              <a:t>“</a:t>
            </a:r>
            <a:r>
              <a:rPr lang="en-US" altLang="en-US" sz="1800" dirty="1" smtClean="0"/>
              <a:t>an arrangement whereby a participant in the arrangement takes contrived steps which consist in acquiring a loss-making company, discontinuing the main activity of such company and using its losses in order to reduce its tax liability, including through a transfer of those losses to another jurisdiction or by the acceleration of the use of those losses.</a:t>
            </a:r>
            <a:r>
              <a:rPr lang="en-GB" altLang="en-US" sz="1800" dirty="1" smtClean="0"/>
              <a:t>”</a:t>
            </a:r>
          </a:p>
          <a:p>
            <a:pPr lvl="2"/>
            <a:r>
              <a:rPr lang="en-GB" altLang="en-US" sz="1600" dirty="1" smtClean="0"/>
              <a:t>MBT</a:t>
            </a:r>
          </a:p>
          <a:p>
            <a:pPr lvl="2"/>
            <a:r>
              <a:rPr lang="en-GB" altLang="en-US" sz="1600" dirty="1" smtClean="0"/>
              <a:t>Not truly relevant in bona fide transactions</a:t>
            </a:r>
          </a:p>
          <a:p>
            <a:pPr lvl="1"/>
            <a:endParaRPr lang="en-GB" altLang="en-US" sz="1800" smtClean="0"/>
          </a:p>
          <a:p>
            <a:pPr lvl="1"/>
            <a:r>
              <a:rPr lang="en-GB" altLang="en-US" sz="1800" b="1" dirty="1" smtClean="0"/>
              <a:t>Hallmark C.4:  </a:t>
            </a:r>
            <a:r>
              <a:rPr lang="en-US" altLang="en-US" sz="1800" dirty="1" smtClean="0"/>
              <a:t>“an arrangement that includes transfers of assets and where there is a material difference in the amount being treated as payable in consideration for the assets in those jurisdictions involved.”</a:t>
            </a:r>
          </a:p>
          <a:p>
            <a:pPr lvl="2"/>
            <a:r>
              <a:rPr lang="en-GB" altLang="en-US" sz="1600" dirty="1" smtClean="0"/>
              <a:t>No MBT</a:t>
            </a:r>
          </a:p>
          <a:p>
            <a:pPr lvl="2"/>
            <a:r>
              <a:rPr lang="en-GB" altLang="en-US" sz="1600" dirty="1" smtClean="0"/>
              <a:t>Applicable also to transactions between unrelated parties </a:t>
            </a:r>
          </a:p>
          <a:p>
            <a:pPr lvl="2"/>
            <a:r>
              <a:rPr lang="en-GB" altLang="en-US" sz="1600" dirty="1" smtClean="0"/>
              <a:t>What is “consideration”?</a:t>
            </a:r>
            <a:endParaRPr lang="en-GB" altLang="en-US" sz="1600"/>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5</a:t>
            </a:fld>
            <a:endParaRPr lang="en-US"/>
          </a:p>
        </p:txBody>
      </p:sp>
      <p:sp>
        <p:nvSpPr>
          <p:cNvPr id="2" name="Title 1" descr="" title=""/>
          <p:cNvSpPr>
            <a:spLocks noGrp="1"/>
          </p:cNvSpPr>
          <p:nvPr>
            <p:ph type="title"/>
          </p:nvPr>
        </p:nvSpPr>
        <p:spPr/>
        <p:txBody>
          <a:bodyPr/>
          <a:lstStyle/>
          <a:p>
            <a:r>
              <a:rPr lang="en-US" dirty="1" smtClean="0"/>
              <a:t>Cross-Border M&amp;A and Reorgs:  DAC 6 Implications </a:t>
            </a:r>
            <a:endParaRPr lang="en-US"/>
          </a:p>
        </p:txBody>
      </p:sp>
    </p:spTree>
    <p:extLst>
      <p:ext uri="{BB962C8B-B14F-4D97-AF65-F5344CB8AC3E}">
        <p14:creationId xmlns:p14="http://schemas.microsoft.com/office/powerpoint/2010/main" val="3429182627"/>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p:txBody>
          <a:bodyPr>
            <a:noAutofit/>
          </a:bodyPr>
          <a:lstStyle/>
          <a:p>
            <a:r>
              <a:rPr lang="en-GB" altLang="en-US" sz="1800" b="1" dirty="1" smtClean="0"/>
              <a:t>Watch out for these hallmarks in M&amp;A deals (including pre-closing and post-closing intragroup restructurings)</a:t>
            </a:r>
          </a:p>
          <a:p>
            <a:pPr lvl="1"/>
            <a:endParaRPr lang="it-IT" altLang="en-US" sz="1800" smtClean="0"/>
          </a:p>
          <a:p>
            <a:pPr lvl="1"/>
            <a:r>
              <a:rPr lang="en-GB" altLang="en-US" sz="1800" b="1" dirty="1" smtClean="0"/>
              <a:t>Hallmark E.2:  </a:t>
            </a:r>
            <a:r>
              <a:rPr lang="en-US" altLang="en-US" sz="1800" dirty="1" smtClean="0"/>
              <a:t>“an arrangement involving the transfer of hard-to-value intangibles.”</a:t>
            </a:r>
          </a:p>
          <a:p>
            <a:pPr lvl="2"/>
            <a:r>
              <a:rPr lang="en-GB" altLang="en-US" sz="1800" dirty="1" smtClean="0"/>
              <a:t>No MBT</a:t>
            </a:r>
          </a:p>
          <a:p>
            <a:pPr lvl="2"/>
            <a:r>
              <a:rPr lang="en-GB" altLang="en-US" sz="1800" dirty="1" smtClean="0"/>
              <a:t>Only between related parties for TP purposes</a:t>
            </a:r>
          </a:p>
          <a:p>
            <a:pPr lvl="1"/>
            <a:endParaRPr lang="en-GB" altLang="en-US" sz="1800" smtClean="0"/>
          </a:p>
          <a:p>
            <a:pPr lvl="1"/>
            <a:r>
              <a:rPr lang="en-GB" altLang="en-US" sz="1800" b="1" dirty="1" smtClean="0"/>
              <a:t>Hallmark E.3:  </a:t>
            </a:r>
            <a:r>
              <a:rPr lang="en-GB" altLang="en-US" sz="1800" dirty="1" smtClean="0"/>
              <a:t>“a</a:t>
            </a:r>
            <a:r>
              <a:rPr lang="en-US" altLang="en-US" sz="1800" dirty="1" smtClean="0"/>
              <a:t>n arrangement involving an intragroup cross-border transfer of functions and/or risks and/or assets, if the </a:t>
            </a:r>
            <a:r>
              <a:rPr lang="en-US" altLang="en-US" sz="1800" u="sng" dirty="1" smtClean="0"/>
              <a:t>projected</a:t>
            </a:r>
            <a:r>
              <a:rPr lang="en-US" altLang="en-US" sz="1800" dirty="1" smtClean="0"/>
              <a:t> annual </a:t>
            </a:r>
            <a:r>
              <a:rPr lang="en-US" altLang="en-US" sz="1800" u="sng" dirty="1" smtClean="0"/>
              <a:t>earnings before interest and taxes (EBIT)</a:t>
            </a:r>
            <a:r>
              <a:rPr lang="en-US" altLang="en-US" sz="1800" dirty="1" smtClean="0"/>
              <a:t>, during the three-year period after the transfer, of the transferor or transferors, are less than 50 % of the projected annual EBIT of such transferor or transferors if the transfer had not been made.</a:t>
            </a:r>
            <a:r>
              <a:rPr lang="en-GB" altLang="en-US" sz="1800" dirty="1" smtClean="0"/>
              <a:t>”</a:t>
            </a:r>
          </a:p>
          <a:p>
            <a:pPr lvl="2"/>
            <a:r>
              <a:rPr lang="en-GB" altLang="en-US" sz="1600" dirty="1" smtClean="0"/>
              <a:t>No MBT</a:t>
            </a:r>
          </a:p>
          <a:p>
            <a:pPr lvl="2"/>
            <a:r>
              <a:rPr lang="en-GB" altLang="en-US" sz="1600" dirty="1" smtClean="0"/>
              <a:t>Only between related parties for TP purposes </a:t>
            </a:r>
          </a:p>
          <a:p>
            <a:pPr lvl="2"/>
            <a:r>
              <a:rPr lang="en-GB" altLang="en-US" sz="1600" dirty="1" smtClean="0"/>
              <a:t>What’s EBIT? How to determine it for holding companies? Do dividend distributions and capital gains on shares count for these purposes? </a:t>
            </a:r>
          </a:p>
          <a:p>
            <a:pPr lvl="2"/>
            <a:r>
              <a:rPr lang="en-GB" altLang="en-US" sz="1600" dirty="1" smtClean="0"/>
              <a:t>What is a “reliable” projection? </a:t>
            </a:r>
            <a:endParaRPr lang="en-GB" altLang="en-US" sz="1600"/>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6</a:t>
            </a:fld>
            <a:endParaRPr lang="en-US"/>
          </a:p>
        </p:txBody>
      </p:sp>
      <p:sp>
        <p:nvSpPr>
          <p:cNvPr id="2" name="Title 1" descr="" title=""/>
          <p:cNvSpPr>
            <a:spLocks noGrp="1"/>
          </p:cNvSpPr>
          <p:nvPr>
            <p:ph type="title"/>
          </p:nvPr>
        </p:nvSpPr>
        <p:spPr/>
        <p:txBody>
          <a:bodyPr/>
          <a:lstStyle/>
          <a:p>
            <a:r>
              <a:rPr lang="en-US" dirty="1" smtClean="0"/>
              <a:t>Cross-Border M&amp;A and Reorgs:  DAC 6 Implications </a:t>
            </a:r>
            <a:endParaRPr lang="en-US"/>
          </a:p>
        </p:txBody>
      </p:sp>
    </p:spTree>
    <p:extLst>
      <p:ext uri="{BB962C8B-B14F-4D97-AF65-F5344CB8AC3E}">
        <p14:creationId xmlns:p14="http://schemas.microsoft.com/office/powerpoint/2010/main" val="3480543345"/>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3" name="Content Placeholder 2" descr="" title=""/>
          <p:cNvSpPr>
            <a:spLocks noGrp="1"/>
          </p:cNvSpPr>
          <p:nvPr>
            <p:ph idx="1"/>
          </p:nvPr>
        </p:nvSpPr>
        <p:spPr/>
        <p:txBody>
          <a:bodyPr>
            <a:noAutofit/>
          </a:bodyPr>
          <a:lstStyle/>
          <a:p>
            <a:r>
              <a:rPr lang="en-GB" altLang="en-US" sz="1800" b="1" dirty="1" smtClean="0"/>
              <a:t>Filing of a ruling concerning the transaction should not avoid the obligation to report it also under DAC 6 rules</a:t>
            </a:r>
          </a:p>
          <a:p>
            <a:pPr marL="0" indent="0">
              <a:buNone/>
            </a:pPr>
            <a:endParaRPr lang="en-GB" altLang="en-US" sz="1800" b="1" smtClean="0"/>
          </a:p>
          <a:p>
            <a:r>
              <a:rPr lang="en-GB" altLang="en-US" sz="1800" b="1" dirty="1" smtClean="0"/>
              <a:t>Country practice with respect to cross-border reorganizations? </a:t>
            </a:r>
          </a:p>
          <a:p>
            <a:pPr lvl="1"/>
            <a:endParaRPr lang="en-GB" altLang="en-US" sz="1800" smtClean="0"/>
          </a:p>
          <a:p>
            <a:pPr lvl="1"/>
            <a:r>
              <a:rPr lang="en-GB" altLang="en-US" sz="1800" dirty="1" smtClean="0"/>
              <a:t>Germany </a:t>
            </a:r>
          </a:p>
          <a:p>
            <a:pPr lvl="1"/>
            <a:endParaRPr lang="en-GB" altLang="en-US" sz="1800" smtClean="0"/>
          </a:p>
          <a:p>
            <a:pPr lvl="1"/>
            <a:r>
              <a:rPr lang="en-GB" altLang="en-US" sz="1800" dirty="1" smtClean="0"/>
              <a:t>France</a:t>
            </a:r>
          </a:p>
          <a:p>
            <a:pPr lvl="1"/>
            <a:endParaRPr lang="en-GB" altLang="en-US" sz="1800" smtClean="0"/>
          </a:p>
          <a:p>
            <a:pPr lvl="1"/>
            <a:r>
              <a:rPr lang="en-GB" altLang="en-US" sz="1800" dirty="1" smtClean="0"/>
              <a:t>Italy</a:t>
            </a:r>
          </a:p>
          <a:p>
            <a:pPr lvl="1"/>
            <a:endParaRPr lang="en-GB" altLang="en-US" sz="1800" smtClean="0"/>
          </a:p>
          <a:p>
            <a:pPr lvl="1"/>
            <a:r>
              <a:rPr lang="en-GB" altLang="en-US" sz="1800" dirty="1" smtClean="0"/>
              <a:t>Netherlands</a:t>
            </a:r>
          </a:p>
          <a:p>
            <a:pPr lvl="1"/>
            <a:endParaRPr lang="en-GB" altLang="en-US" sz="1800" smtClean="0"/>
          </a:p>
          <a:p>
            <a:pPr lvl="1"/>
            <a:r>
              <a:rPr lang="en-GB" altLang="en-US" sz="1800" dirty="1" smtClean="0"/>
              <a:t>Spain</a:t>
            </a:r>
            <a:endParaRPr lang="en-GB" altLang="en-US" sz="1800"/>
          </a:p>
        </p:txBody>
      </p:sp>
      <p:sp>
        <p:nvSpPr>
          <p:cNvPr id="4" name="Slide Number Placeholder 3" descr="" title=""/>
          <p:cNvSpPr>
            <a:spLocks noGrp="1"/>
          </p:cNvSpPr>
          <p:nvPr>
            <p:ph type="sldNum" sz="quarter" idx="12"/>
          </p:nvPr>
        </p:nvSpPr>
        <p:spPr/>
        <p:txBody>
          <a:bodyPr/>
          <a:lstStyle/>
          <a:p>
            <a:fld id="{354F0E49-3BAE-452C-964C-57174B2FC0D0}" type="slidenum">
              <a:rPr lang="en-US" smtClean="0"/>
              <a:t>7</a:t>
            </a:fld>
            <a:endParaRPr lang="en-US"/>
          </a:p>
        </p:txBody>
      </p:sp>
      <p:sp>
        <p:nvSpPr>
          <p:cNvPr id="2" name="Title 1" descr="" title=""/>
          <p:cNvSpPr>
            <a:spLocks noGrp="1"/>
          </p:cNvSpPr>
          <p:nvPr>
            <p:ph type="title"/>
          </p:nvPr>
        </p:nvSpPr>
        <p:spPr/>
        <p:txBody>
          <a:bodyPr/>
          <a:lstStyle/>
          <a:p>
            <a:r>
              <a:rPr lang="en-US" dirty="1" smtClean="0"/>
              <a:t>Cross-Border M&amp;A and Reorgs:  DAC 6 Implications </a:t>
            </a:r>
            <a:endParaRPr lang="en-US"/>
          </a:p>
        </p:txBody>
      </p:sp>
    </p:spTree>
    <p:extLst>
      <p:ext uri="{BB962C8B-B14F-4D97-AF65-F5344CB8AC3E}">
        <p14:creationId xmlns:p14="http://schemas.microsoft.com/office/powerpoint/2010/main" val="4165473125"/>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name="">
    <p:spTree>
      <p:nvGrpSpPr>
        <p:cNvPr id="1" name="" descr="" title=""/>
        <p:cNvGrpSpPr/>
        <p:nvPr/>
      </p:nvGrpSpPr>
      <p:grpSpPr>
        <a:xfrm>
          <a:off x="0" y="0"/>
          <a:ext cx="0" cy="0"/>
          <a:chOff x="0" y="0"/>
          <a:chExt cx="0" cy="0"/>
        </a:xfrm>
      </p:grpSpPr>
      <p:sp>
        <p:nvSpPr>
          <p:cNvPr id="5" name="Title 4" descr="" title=""/>
          <p:cNvSpPr>
            <a:spLocks noGrp="1"/>
          </p:cNvSpPr>
          <p:nvPr>
            <p:ph type="title"/>
          </p:nvPr>
        </p:nvSpPr>
        <p:spPr>
          <a:xfrm>
            <a:off x="730250" y="3466214"/>
            <a:ext cx="9221788" cy="1564574"/>
          </a:xfrm>
        </p:spPr>
        <p:txBody>
          <a:bodyPr>
            <a:noAutofit/>
          </a:bodyPr>
          <a:lstStyle/>
          <a:p>
            <a:r>
              <a:rPr lang="en-US" sz="4400" dirty="1"/>
              <a:t>Proposal for an EU Directive to prevent the use of shell entities for tax purposes</a:t>
            </a:r>
          </a:p>
        </p:txBody>
      </p:sp>
      <p:sp>
        <p:nvSpPr>
          <p:cNvPr id="6" name="Text Placeholder 5" descr="" title=""/>
          <p:cNvSpPr>
            <a:spLocks noGrp="1"/>
          </p:cNvSpPr>
          <p:nvPr>
            <p:ph type="body" idx="1"/>
          </p:nvPr>
        </p:nvSpPr>
        <p:spPr/>
        <p:txBody>
          <a:bodyPr/>
          <a:lstStyle/>
          <a:p>
            <a:endParaRPr lang="en-US"/>
          </a:p>
        </p:txBody>
      </p:sp>
    </p:spTree>
    <p:extLst>
      <p:ext uri="{BB962C8B-B14F-4D97-AF65-F5344CB8AC3E}">
        <p14:creationId xmlns:p14="http://schemas.microsoft.com/office/powerpoint/2010/main" val="3956531755"/>
      </p:ext>
    </p:extLst>
  </p:cSld>
  <p:clrMapOvr>
    <a:masterClrMapping/>
  </p:clrMapOvr>
</p:sld>
</file>

<file path=ppt/tags/tag1.xml><?xml version="1.0" encoding="utf-8"?>
<p:tagLst xmlns:p="http://schemas.openxmlformats.org/presentationml/2006/main">
  <p:tag name="ISADDINLINE" val="y"/>
  <p:tag name="SOURCESHAPENAME" val="Text Placeholder 3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lastPrinted>1900-01-01T05:00:00.0000000Z</lastPrinted>
  <dcterms:modified xsi:type="dcterms:W3CDTF">1900-01-01T05:00:00.0000000Z</dcterms:modified>
  <dcterms:created xsi:type="dcterms:W3CDTF">1900-01-01T05:00:00.0000000Z</dcterms:created>
</coreProperties>
</file>