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86"/>
  </p:notesMasterIdLst>
  <p:sldIdLst>
    <p:sldId id="334"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336" r:id="rId23"/>
    <p:sldId id="278" r:id="rId24"/>
    <p:sldId id="337" r:id="rId25"/>
    <p:sldId id="279" r:id="rId26"/>
    <p:sldId id="280" r:id="rId27"/>
    <p:sldId id="281" r:id="rId28"/>
    <p:sldId id="282" r:id="rId29"/>
    <p:sldId id="284" r:id="rId30"/>
    <p:sldId id="285" r:id="rId31"/>
    <p:sldId id="358" r:id="rId32"/>
    <p:sldId id="338" r:id="rId33"/>
    <p:sldId id="339" r:id="rId34"/>
    <p:sldId id="340" r:id="rId35"/>
    <p:sldId id="341" r:id="rId36"/>
    <p:sldId id="342" r:id="rId37"/>
    <p:sldId id="343" r:id="rId38"/>
    <p:sldId id="347" r:id="rId39"/>
    <p:sldId id="348" r:id="rId40"/>
    <p:sldId id="344" r:id="rId41"/>
    <p:sldId id="345" r:id="rId42"/>
    <p:sldId id="294" r:id="rId43"/>
    <p:sldId id="298" r:id="rId44"/>
    <p:sldId id="350" r:id="rId45"/>
    <p:sldId id="299" r:id="rId46"/>
    <p:sldId id="352" r:id="rId47"/>
    <p:sldId id="353" r:id="rId48"/>
    <p:sldId id="354" r:id="rId49"/>
    <p:sldId id="355" r:id="rId50"/>
    <p:sldId id="356"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5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2F528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53" autoAdjust="0"/>
    <p:restoredTop sz="96192" autoAdjust="0"/>
  </p:normalViewPr>
  <p:slideViewPr>
    <p:cSldViewPr snapToGrid="0">
      <p:cViewPr varScale="1">
        <p:scale>
          <a:sx n="69" d="100"/>
          <a:sy n="69" d="100"/>
        </p:scale>
        <p:origin x="340" y="52"/>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11.xml" Id="rId13" /><Relationship Type="http://schemas.openxmlformats.org/officeDocument/2006/relationships/slide" Target="slides/slide16.xml" Id="rId18" /><Relationship Type="http://schemas.openxmlformats.org/officeDocument/2006/relationships/slide" Target="slides/slide24.xml" Id="rId26" /><Relationship Type="http://schemas.openxmlformats.org/officeDocument/2006/relationships/slide" Target="slides/slide37.xml" Id="rId39" /><Relationship Type="http://schemas.openxmlformats.org/officeDocument/2006/relationships/slide" Target="slides/slide19.xml" Id="rId21" /><Relationship Type="http://schemas.openxmlformats.org/officeDocument/2006/relationships/slide" Target="slides/slide32.xml" Id="rId34" /><Relationship Type="http://schemas.openxmlformats.org/officeDocument/2006/relationships/slide" Target="slides/slide40.xml" Id="rId42" /><Relationship Type="http://schemas.openxmlformats.org/officeDocument/2006/relationships/slide" Target="slides/slide45.xml" Id="rId47" /><Relationship Type="http://schemas.openxmlformats.org/officeDocument/2006/relationships/slide" Target="slides/slide48.xml" Id="rId50" /><Relationship Type="http://schemas.openxmlformats.org/officeDocument/2006/relationships/slide" Target="slides/slide53.xml" Id="rId55" /><Relationship Type="http://schemas.openxmlformats.org/officeDocument/2006/relationships/slide" Target="slides/slide61.xml" Id="rId63" /><Relationship Type="http://schemas.openxmlformats.org/officeDocument/2006/relationships/slide" Target="slides/slide66.xml" Id="rId68" /><Relationship Type="http://schemas.openxmlformats.org/officeDocument/2006/relationships/slide" Target="slides/slide74.xml" Id="rId76" /><Relationship Type="http://schemas.openxmlformats.org/officeDocument/2006/relationships/slide" Target="slides/slide82.xml" Id="rId84" /><Relationship Type="http://schemas.openxmlformats.org/officeDocument/2006/relationships/viewProps" Target="viewProps.xml" Id="rId89" /><Relationship Type="http://schemas.openxmlformats.org/officeDocument/2006/relationships/slide" Target="slides/slide5.xml" Id="rId7" /><Relationship Type="http://schemas.openxmlformats.org/officeDocument/2006/relationships/slide" Target="slides/slide69.xml" Id="rId71" /><Relationship Type="http://schemas.openxmlformats.org/officeDocument/2006/relationships/slideMaster" Target="slideMasters/slideMaster2.xml" Id="rId2" /><Relationship Type="http://schemas.openxmlformats.org/officeDocument/2006/relationships/slide" Target="slides/slide14.xml" Id="rId16" /><Relationship Type="http://schemas.openxmlformats.org/officeDocument/2006/relationships/slide" Target="slides/slide27.xml" Id="rId29" /><Relationship Type="http://schemas.openxmlformats.org/officeDocument/2006/relationships/slide" Target="slides/slide9.xml" Id="rId11" /><Relationship Type="http://schemas.openxmlformats.org/officeDocument/2006/relationships/slide" Target="slides/slide22.xml" Id="rId24" /><Relationship Type="http://schemas.openxmlformats.org/officeDocument/2006/relationships/slide" Target="slides/slide30.xml" Id="rId32" /><Relationship Type="http://schemas.openxmlformats.org/officeDocument/2006/relationships/slide" Target="slides/slide35.xml" Id="rId37" /><Relationship Type="http://schemas.openxmlformats.org/officeDocument/2006/relationships/slide" Target="slides/slide38.xml" Id="rId40" /><Relationship Type="http://schemas.openxmlformats.org/officeDocument/2006/relationships/slide" Target="slides/slide43.xml" Id="rId45" /><Relationship Type="http://schemas.openxmlformats.org/officeDocument/2006/relationships/slide" Target="slides/slide51.xml" Id="rId53" /><Relationship Type="http://schemas.openxmlformats.org/officeDocument/2006/relationships/slide" Target="slides/slide56.xml" Id="rId58" /><Relationship Type="http://schemas.openxmlformats.org/officeDocument/2006/relationships/slide" Target="slides/slide64.xml" Id="rId66" /><Relationship Type="http://schemas.openxmlformats.org/officeDocument/2006/relationships/slide" Target="slides/slide72.xml" Id="rId74" /><Relationship Type="http://schemas.openxmlformats.org/officeDocument/2006/relationships/slide" Target="slides/slide77.xml" Id="rId79" /><Relationship Type="http://schemas.openxmlformats.org/officeDocument/2006/relationships/slide" Target="slides/slide3.xml" Id="rId5" /><Relationship Type="http://schemas.openxmlformats.org/officeDocument/2006/relationships/slide" Target="slides/slide59.xml" Id="rId61" /><Relationship Type="http://schemas.openxmlformats.org/officeDocument/2006/relationships/slide" Target="slides/slide80.xml" Id="rId82" /><Relationship Type="http://schemas.openxmlformats.org/officeDocument/2006/relationships/theme" Target="theme/theme1.xml" Id="rId90" /><Relationship Type="http://schemas.openxmlformats.org/officeDocument/2006/relationships/slide" Target="slides/slide17.xml" Id="rId19" /><Relationship Type="http://schemas.openxmlformats.org/officeDocument/2006/relationships/slide" Target="slides/slide12.xml" Id="rId14" /><Relationship Type="http://schemas.openxmlformats.org/officeDocument/2006/relationships/slide" Target="slides/slide20.xml" Id="rId22" /><Relationship Type="http://schemas.openxmlformats.org/officeDocument/2006/relationships/slide" Target="slides/slide25.xml" Id="rId27" /><Relationship Type="http://schemas.openxmlformats.org/officeDocument/2006/relationships/slide" Target="slides/slide28.xml" Id="rId30" /><Relationship Type="http://schemas.openxmlformats.org/officeDocument/2006/relationships/slide" Target="slides/slide33.xml" Id="rId35" /><Relationship Type="http://schemas.openxmlformats.org/officeDocument/2006/relationships/slide" Target="slides/slide41.xml" Id="rId43" /><Relationship Type="http://schemas.openxmlformats.org/officeDocument/2006/relationships/slide" Target="slides/slide46.xml" Id="rId48" /><Relationship Type="http://schemas.openxmlformats.org/officeDocument/2006/relationships/slide" Target="slides/slide54.xml" Id="rId56" /><Relationship Type="http://schemas.openxmlformats.org/officeDocument/2006/relationships/slide" Target="slides/slide62.xml" Id="rId64" /><Relationship Type="http://schemas.openxmlformats.org/officeDocument/2006/relationships/slide" Target="slides/slide67.xml" Id="rId69" /><Relationship Type="http://schemas.openxmlformats.org/officeDocument/2006/relationships/slide" Target="slides/slide75.xml" Id="rId77" /><Relationship Type="http://schemas.openxmlformats.org/officeDocument/2006/relationships/slide" Target="slides/slide6.xml" Id="rId8" /><Relationship Type="http://schemas.openxmlformats.org/officeDocument/2006/relationships/slide" Target="slides/slide49.xml" Id="rId51" /><Relationship Type="http://schemas.openxmlformats.org/officeDocument/2006/relationships/slide" Target="slides/slide70.xml" Id="rId72" /><Relationship Type="http://schemas.openxmlformats.org/officeDocument/2006/relationships/slide" Target="slides/slide78.xml" Id="rId80" /><Relationship Type="http://schemas.openxmlformats.org/officeDocument/2006/relationships/slide" Target="slides/slide83.xml" Id="rId85" /><Relationship Type="http://schemas.openxmlformats.org/officeDocument/2006/relationships/slide" Target="slides/slide1.xml" Id="rId3" /><Relationship Type="http://schemas.openxmlformats.org/officeDocument/2006/relationships/slide" Target="slides/slide10.xml" Id="rId12" /><Relationship Type="http://schemas.openxmlformats.org/officeDocument/2006/relationships/slide" Target="slides/slide15.xml" Id="rId17" /><Relationship Type="http://schemas.openxmlformats.org/officeDocument/2006/relationships/slide" Target="slides/slide23.xml" Id="rId25" /><Relationship Type="http://schemas.openxmlformats.org/officeDocument/2006/relationships/slide" Target="slides/slide31.xml" Id="rId33" /><Relationship Type="http://schemas.openxmlformats.org/officeDocument/2006/relationships/slide" Target="slides/slide36.xml" Id="rId38" /><Relationship Type="http://schemas.openxmlformats.org/officeDocument/2006/relationships/slide" Target="slides/slide44.xml" Id="rId46" /><Relationship Type="http://schemas.openxmlformats.org/officeDocument/2006/relationships/slide" Target="slides/slide57.xml" Id="rId59" /><Relationship Type="http://schemas.openxmlformats.org/officeDocument/2006/relationships/slide" Target="slides/slide65.xml" Id="rId67" /><Relationship Type="http://schemas.openxmlformats.org/officeDocument/2006/relationships/slide" Target="slides/slide18.xml" Id="rId20" /><Relationship Type="http://schemas.openxmlformats.org/officeDocument/2006/relationships/slide" Target="slides/slide39.xml" Id="rId41" /><Relationship Type="http://schemas.openxmlformats.org/officeDocument/2006/relationships/slide" Target="slides/slide52.xml" Id="rId54" /><Relationship Type="http://schemas.openxmlformats.org/officeDocument/2006/relationships/slide" Target="slides/slide60.xml" Id="rId62" /><Relationship Type="http://schemas.openxmlformats.org/officeDocument/2006/relationships/slide" Target="slides/slide68.xml" Id="rId70" /><Relationship Type="http://schemas.openxmlformats.org/officeDocument/2006/relationships/slide" Target="slides/slide73.xml" Id="rId75" /><Relationship Type="http://schemas.openxmlformats.org/officeDocument/2006/relationships/slide" Target="slides/slide81.xml" Id="rId83" /><Relationship Type="http://schemas.openxmlformats.org/officeDocument/2006/relationships/presProps" Target="presProps.xml" Id="rId88" /><Relationship Type="http://schemas.openxmlformats.org/officeDocument/2006/relationships/tableStyles" Target="tableStyles.xml" Id="rId91" /><Relationship Type="http://schemas.openxmlformats.org/officeDocument/2006/relationships/slideMaster" Target="slideMasters/slideMaster1.xml" Id="rId1" /><Relationship Type="http://schemas.openxmlformats.org/officeDocument/2006/relationships/slide" Target="slides/slide4.xml" Id="rId6" /><Relationship Type="http://schemas.openxmlformats.org/officeDocument/2006/relationships/slide" Target="slides/slide13.xml" Id="rId15" /><Relationship Type="http://schemas.openxmlformats.org/officeDocument/2006/relationships/slide" Target="slides/slide21.xml" Id="rId23" /><Relationship Type="http://schemas.openxmlformats.org/officeDocument/2006/relationships/slide" Target="slides/slide26.xml" Id="rId28" /><Relationship Type="http://schemas.openxmlformats.org/officeDocument/2006/relationships/slide" Target="slides/slide34.xml" Id="rId36" /><Relationship Type="http://schemas.openxmlformats.org/officeDocument/2006/relationships/slide" Target="slides/slide47.xml" Id="rId49" /><Relationship Type="http://schemas.openxmlformats.org/officeDocument/2006/relationships/slide" Target="slides/slide55.xml" Id="rId57" /><Relationship Type="http://schemas.openxmlformats.org/officeDocument/2006/relationships/slide" Target="slides/slide8.xml" Id="rId10" /><Relationship Type="http://schemas.openxmlformats.org/officeDocument/2006/relationships/slide" Target="slides/slide29.xml" Id="rId31" /><Relationship Type="http://schemas.openxmlformats.org/officeDocument/2006/relationships/slide" Target="slides/slide42.xml" Id="rId44" /><Relationship Type="http://schemas.openxmlformats.org/officeDocument/2006/relationships/slide" Target="slides/slide50.xml" Id="rId52" /><Relationship Type="http://schemas.openxmlformats.org/officeDocument/2006/relationships/slide" Target="slides/slide58.xml" Id="rId60" /><Relationship Type="http://schemas.openxmlformats.org/officeDocument/2006/relationships/slide" Target="slides/slide63.xml" Id="rId65" /><Relationship Type="http://schemas.openxmlformats.org/officeDocument/2006/relationships/slide" Target="slides/slide71.xml" Id="rId73" /><Relationship Type="http://schemas.openxmlformats.org/officeDocument/2006/relationships/slide" Target="slides/slide76.xml" Id="rId78" /><Relationship Type="http://schemas.openxmlformats.org/officeDocument/2006/relationships/slide" Target="slides/slide79.xml" Id="rId81" /><Relationship Type="http://schemas.openxmlformats.org/officeDocument/2006/relationships/notesMaster" Target="notesMasters/notesMaster1.xml" Id="rId86" /><Relationship Type="http://schemas.openxmlformats.org/officeDocument/2006/relationships/slide" Target="slides/slide2.xml" Id="rId4" /><Relationship Type="http://schemas.openxmlformats.org/officeDocument/2006/relationships/slide" Target="slides/slide7.xml" Id="rId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A5C6E8-8C87-479E-A1F4-346DB061C6C8}" type="datetimeFigureOut">
              <a:rPr lang="en-US" smtClean="0"/>
              <a:t>2/28/2022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2F889B-3B22-42C1-9348-42654E4598DD}" type="slidenum">
              <a:rPr lang="en-US" smtClean="0"/>
              <a:t>‹#›</a:t>
            </a:fld>
            <a:endParaRPr lang="en-US"/>
          </a:p>
        </p:txBody>
      </p:sp>
    </p:spTree>
    <p:extLst>
      <p:ext uri="{BB962C8B-B14F-4D97-AF65-F5344CB8AC3E}">
        <p14:creationId xmlns:p14="http://schemas.microsoft.com/office/powerpoint/2010/main" val="479357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272F889B-3B22-42C1-9348-42654E4598DD}" type="slidenum">
              <a:rPr lang="en-US" smtClean="0"/>
              <a:t>1</a:t>
            </a:fld>
            <a:endParaRPr lang="en-US"/>
          </a:p>
        </p:txBody>
      </p:sp>
    </p:spTree>
    <p:extLst>
      <p:ext uri="{BB962C8B-B14F-4D97-AF65-F5344CB8AC3E}">
        <p14:creationId xmlns:p14="http://schemas.microsoft.com/office/powerpoint/2010/main" val="1310826464"/>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272F889B-3B22-42C1-9348-42654E4598DD}" type="slidenum">
              <a:rPr lang="en-US" smtClean="0"/>
              <a:t>3</a:t>
            </a:fld>
            <a:endParaRPr lang="en-US"/>
          </a:p>
        </p:txBody>
      </p:sp>
    </p:spTree>
    <p:extLst>
      <p:ext uri="{BB962C8B-B14F-4D97-AF65-F5344CB8AC3E}">
        <p14:creationId xmlns:p14="http://schemas.microsoft.com/office/powerpoint/2010/main" val="2149965965"/>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272F889B-3B22-42C1-9348-42654E4598DD}" type="slidenum">
              <a:rPr lang="en-US" smtClean="0"/>
              <a:t>7</a:t>
            </a:fld>
            <a:endParaRPr lang="en-US"/>
          </a:p>
        </p:txBody>
      </p:sp>
    </p:spTree>
    <p:extLst>
      <p:ext uri="{BB962C8B-B14F-4D97-AF65-F5344CB8AC3E}">
        <p14:creationId xmlns:p14="http://schemas.microsoft.com/office/powerpoint/2010/main" val="3902178718"/>
      </p:ext>
    </p:extLst>
  </p:cSld>
  <p:clrMapOvr>
    <a:masterClrMapping/>
  </p:clrMapOvr>
</p:notes>
</file>

<file path=ppt/notesSlides/notesSlide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272F889B-3B22-42C1-9348-42654E4598DD}" type="slidenum">
              <a:rPr lang="en-US" smtClean="0"/>
              <a:t>20</a:t>
            </a:fld>
            <a:endParaRPr lang="en-US"/>
          </a:p>
        </p:txBody>
      </p:sp>
    </p:spTree>
    <p:extLst>
      <p:ext uri="{BB962C8B-B14F-4D97-AF65-F5344CB8AC3E}">
        <p14:creationId xmlns:p14="http://schemas.microsoft.com/office/powerpoint/2010/main" val="2261048264"/>
      </p:ext>
    </p:extLst>
  </p:cSld>
  <p:clrMapOvr>
    <a:masterClrMapping/>
  </p:clrMapOvr>
</p:notes>
</file>

<file path=ppt/notesSlides/notesSlide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272F889B-3B22-42C1-9348-42654E4598DD}" type="slidenum">
              <a:rPr lang="en-US" smtClean="0"/>
              <a:t>42</a:t>
            </a:fld>
            <a:endParaRPr lang="en-US"/>
          </a:p>
        </p:txBody>
      </p:sp>
    </p:spTree>
    <p:extLst>
      <p:ext uri="{BB962C8B-B14F-4D97-AF65-F5344CB8AC3E}">
        <p14:creationId xmlns:p14="http://schemas.microsoft.com/office/powerpoint/2010/main" val="2460714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9F4C78-01FD-44F6-A4FC-CB5DAA60B292}" type="datetime1">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AE709-5B2D-443C-9610-7470FBD3D842}" type="slidenum">
              <a:rPr lang="en-US" smtClean="0"/>
              <a:t>‹#›</a:t>
            </a:fld>
            <a:endParaRPr lang="en-US"/>
          </a:p>
        </p:txBody>
      </p:sp>
    </p:spTree>
    <p:extLst>
      <p:ext uri="{BB962C8B-B14F-4D97-AF65-F5344CB8AC3E}">
        <p14:creationId xmlns:p14="http://schemas.microsoft.com/office/powerpoint/2010/main" val="1681399858"/>
      </p:ext>
    </p:extLst>
  </p:cSld>
  <p:clrMapOvr>
    <a:masterClrMapping/>
  </p:clrMapOvr>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B5D8C-4FC1-469A-BED1-A6CC9810D866}" type="datetime1">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AE709-5B2D-443C-9610-7470FBD3D842}" type="slidenum">
              <a:rPr lang="en-US" smtClean="0"/>
              <a:t>‹#›</a:t>
            </a:fld>
            <a:endParaRPr lang="en-US"/>
          </a:p>
        </p:txBody>
      </p:sp>
    </p:spTree>
    <p:extLst>
      <p:ext uri="{BB962C8B-B14F-4D97-AF65-F5344CB8AC3E}">
        <p14:creationId xmlns:p14="http://schemas.microsoft.com/office/powerpoint/2010/main" val="3026129895"/>
      </p:ext>
    </p:extLst>
  </p:cSld>
  <p:clrMapOvr>
    <a:masterClrMapping/>
  </p:clrMapOvr>
</p:sldLayout>
</file>

<file path=ppt/slideLayouts/slideLayout11.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61744D-7A97-4313-BEAF-156DEEEEAF3F}" type="datetime1">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AE709-5B2D-443C-9610-7470FBD3D842}" type="slidenum">
              <a:rPr lang="en-US" smtClean="0"/>
              <a:t>‹#›</a:t>
            </a:fld>
            <a:endParaRPr lang="en-US"/>
          </a:p>
        </p:txBody>
      </p:sp>
    </p:spTree>
    <p:extLst>
      <p:ext uri="{BB962C8B-B14F-4D97-AF65-F5344CB8AC3E}">
        <p14:creationId xmlns:p14="http://schemas.microsoft.com/office/powerpoint/2010/main" val="49958349"/>
      </p:ext>
    </p:extLst>
  </p:cSld>
  <p:clrMapOvr>
    <a:masterClrMapping/>
  </p:clrMapOvr>
</p:sldLayout>
</file>

<file path=ppt/slideLayouts/slideLayout1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E1672-AE96-3C4A-814C-B63291C35BB9}"/>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170BD294-A331-A54F-A01C-F1076EE863A4}"/>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98850BD7-E516-844E-BF12-4570BD3F57EF}"/>
              </a:ext>
            </a:extLst>
          </p:cNvPr>
          <p:cNvSpPr>
            <a:spLocks noGrp="1"/>
          </p:cNvSpPr>
          <p:nvPr>
            <p:ph type="dt" sz="half" idx="10"/>
          </p:nvPr>
        </p:nvSpPr>
        <p:spPr/>
        <p:txBody>
          <a:bodyPr/>
          <a:lstStyle/>
          <a:p>
            <a:fld id="{CED57BEE-6D08-4609-A1CA-FDB6B913C5CC}" type="datetime1">
              <a:rPr lang="en-US" smtClean="0"/>
              <a:t>2/28/2022</a:t>
            </a:fld>
            <a:endParaRPr lang="en-US"/>
          </a:p>
        </p:txBody>
      </p:sp>
      <p:sp>
        <p:nvSpPr>
          <p:cNvPr id="5" name="Footer Placeholder 4">
            <a:extLst>
              <a:ext uri="{FF2B5EF4-FFF2-40B4-BE49-F238E27FC236}">
                <a16:creationId xmlns:a16="http://schemas.microsoft.com/office/drawing/2014/main" id="{DBB772FF-4209-3947-9FA8-221EB8DD82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33D82F-C7EE-A943-A482-2B7FD7ED2652}"/>
              </a:ext>
            </a:extLst>
          </p:cNvPr>
          <p:cNvSpPr>
            <a:spLocks noGrp="1"/>
          </p:cNvSpPr>
          <p:nvPr>
            <p:ph type="sldNum" sz="quarter" idx="12"/>
          </p:nvPr>
        </p:nvSpPr>
        <p:spPr/>
        <p:txBody>
          <a:bodyPr/>
          <a:lstStyle/>
          <a:p>
            <a:fld id="{5801E7E1-8B1B-034B-B8E2-745F634243F7}" type="slidenum">
              <a:rPr lang="en-US" smtClean="0"/>
              <a:t>‹#›</a:t>
            </a:fld>
            <a:endParaRPr lang="en-US"/>
          </a:p>
        </p:txBody>
      </p:sp>
    </p:spTree>
    <p:extLst>
      <p:ext uri="{BB962C8B-B14F-4D97-AF65-F5344CB8AC3E}">
        <p14:creationId xmlns:p14="http://schemas.microsoft.com/office/powerpoint/2010/main" val="3719369162"/>
      </p:ext>
    </p:extLst>
  </p:cSld>
  <p:clrMapOvr>
    <a:masterClrMapping/>
  </p:clrMapOvr>
</p:sldLayout>
</file>

<file path=ppt/slideLayouts/slideLayout1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3C32A-1633-D540-9E6F-ED686A1AEC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229F67-5BC9-8449-9264-13BE0EAE3D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45AD41-EC8F-FA46-8199-4999A46B5282}"/>
              </a:ext>
            </a:extLst>
          </p:cNvPr>
          <p:cNvSpPr>
            <a:spLocks noGrp="1"/>
          </p:cNvSpPr>
          <p:nvPr>
            <p:ph type="dt" sz="half" idx="10"/>
          </p:nvPr>
        </p:nvSpPr>
        <p:spPr/>
        <p:txBody>
          <a:bodyPr/>
          <a:lstStyle/>
          <a:p>
            <a:fld id="{B15695DA-8AE3-4F73-879C-E12417F44D6D}" type="datetime1">
              <a:rPr lang="en-US" smtClean="0"/>
              <a:t>2/28/2022</a:t>
            </a:fld>
            <a:endParaRPr lang="en-US"/>
          </a:p>
        </p:txBody>
      </p:sp>
      <p:sp>
        <p:nvSpPr>
          <p:cNvPr id="5" name="Footer Placeholder 4">
            <a:extLst>
              <a:ext uri="{FF2B5EF4-FFF2-40B4-BE49-F238E27FC236}">
                <a16:creationId xmlns:a16="http://schemas.microsoft.com/office/drawing/2014/main" id="{BC640E45-C7C1-A14E-878E-1DF14D9CB9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AD05AE-0679-AC43-A42F-0CC68E0715D9}"/>
              </a:ext>
            </a:extLst>
          </p:cNvPr>
          <p:cNvSpPr>
            <a:spLocks noGrp="1"/>
          </p:cNvSpPr>
          <p:nvPr>
            <p:ph type="sldNum" sz="quarter" idx="12"/>
          </p:nvPr>
        </p:nvSpPr>
        <p:spPr/>
        <p:txBody>
          <a:bodyPr/>
          <a:lstStyle/>
          <a:p>
            <a:fld id="{5801E7E1-8B1B-034B-B8E2-745F634243F7}" type="slidenum">
              <a:rPr lang="en-US" smtClean="0"/>
              <a:t>‹#›</a:t>
            </a:fld>
            <a:endParaRPr lang="en-US"/>
          </a:p>
        </p:txBody>
      </p:sp>
    </p:spTree>
    <p:extLst>
      <p:ext uri="{BB962C8B-B14F-4D97-AF65-F5344CB8AC3E}">
        <p14:creationId xmlns:p14="http://schemas.microsoft.com/office/powerpoint/2010/main" val="1491551962"/>
      </p:ext>
    </p:extLst>
  </p:cSld>
  <p:clrMapOvr>
    <a:masterClrMapping/>
  </p:clrMapOvr>
</p:sldLayout>
</file>

<file path=ppt/slideLayouts/slideLayout1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0D275-F892-FD4A-991A-9C26CE8C0A34}"/>
              </a:ext>
            </a:extLst>
          </p:cNvPr>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1D36575-F66F-7C45-8AE8-032DBD83AE94}"/>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D5AC4C-1C77-E54A-A450-87BC904D3753}"/>
              </a:ext>
            </a:extLst>
          </p:cNvPr>
          <p:cNvSpPr>
            <a:spLocks noGrp="1"/>
          </p:cNvSpPr>
          <p:nvPr>
            <p:ph type="dt" sz="half" idx="10"/>
          </p:nvPr>
        </p:nvSpPr>
        <p:spPr/>
        <p:txBody>
          <a:bodyPr/>
          <a:lstStyle/>
          <a:p>
            <a:fld id="{5F8567CA-AAB6-4AAB-A30E-5D7A89CC0F24}" type="datetime1">
              <a:rPr lang="en-US" smtClean="0"/>
              <a:t>2/28/2022</a:t>
            </a:fld>
            <a:endParaRPr lang="en-US"/>
          </a:p>
        </p:txBody>
      </p:sp>
      <p:sp>
        <p:nvSpPr>
          <p:cNvPr id="5" name="Footer Placeholder 4">
            <a:extLst>
              <a:ext uri="{FF2B5EF4-FFF2-40B4-BE49-F238E27FC236}">
                <a16:creationId xmlns:a16="http://schemas.microsoft.com/office/drawing/2014/main" id="{AF4820DF-1F55-B54C-B79C-A0C74C9C5C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A9433-5CF8-DC4B-93C2-5A79BE2CC1B1}"/>
              </a:ext>
            </a:extLst>
          </p:cNvPr>
          <p:cNvSpPr>
            <a:spLocks noGrp="1"/>
          </p:cNvSpPr>
          <p:nvPr>
            <p:ph type="sldNum" sz="quarter" idx="12"/>
          </p:nvPr>
        </p:nvSpPr>
        <p:spPr/>
        <p:txBody>
          <a:bodyPr/>
          <a:lstStyle/>
          <a:p>
            <a:fld id="{5801E7E1-8B1B-034B-B8E2-745F634243F7}" type="slidenum">
              <a:rPr lang="en-US" smtClean="0"/>
              <a:t>‹#›</a:t>
            </a:fld>
            <a:endParaRPr lang="en-US"/>
          </a:p>
        </p:txBody>
      </p:sp>
    </p:spTree>
    <p:extLst>
      <p:ext uri="{BB962C8B-B14F-4D97-AF65-F5344CB8AC3E}">
        <p14:creationId xmlns:p14="http://schemas.microsoft.com/office/powerpoint/2010/main" val="3577986421"/>
      </p:ext>
    </p:extLst>
  </p:cSld>
  <p:clrMapOvr>
    <a:masterClrMapping/>
  </p:clrMapOvr>
</p:sldLayout>
</file>

<file path=ppt/slideLayouts/slideLayout1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7F14E-2859-1748-9D17-070B011C2C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755570-B028-784E-8475-4AC151522D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7A7382-8CE6-A349-9737-4D0BC1C03E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0358A9-7E3E-E349-8A62-58D7BF2E64FE}"/>
              </a:ext>
            </a:extLst>
          </p:cNvPr>
          <p:cNvSpPr>
            <a:spLocks noGrp="1"/>
          </p:cNvSpPr>
          <p:nvPr>
            <p:ph type="dt" sz="half" idx="10"/>
          </p:nvPr>
        </p:nvSpPr>
        <p:spPr/>
        <p:txBody>
          <a:bodyPr/>
          <a:lstStyle/>
          <a:p>
            <a:fld id="{2DDA77A9-8F7D-421E-8575-266C6018FDDD}" type="datetime1">
              <a:rPr lang="en-US" smtClean="0"/>
              <a:t>2/28/2022</a:t>
            </a:fld>
            <a:endParaRPr lang="en-US"/>
          </a:p>
        </p:txBody>
      </p:sp>
      <p:sp>
        <p:nvSpPr>
          <p:cNvPr id="6" name="Footer Placeholder 5">
            <a:extLst>
              <a:ext uri="{FF2B5EF4-FFF2-40B4-BE49-F238E27FC236}">
                <a16:creationId xmlns:a16="http://schemas.microsoft.com/office/drawing/2014/main" id="{9EE348B9-8C30-FA4D-A76F-F7CCD00465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45ABD-E794-F141-A455-F9EBA54C5E29}"/>
              </a:ext>
            </a:extLst>
          </p:cNvPr>
          <p:cNvSpPr>
            <a:spLocks noGrp="1"/>
          </p:cNvSpPr>
          <p:nvPr>
            <p:ph type="sldNum" sz="quarter" idx="12"/>
          </p:nvPr>
        </p:nvSpPr>
        <p:spPr/>
        <p:txBody>
          <a:bodyPr/>
          <a:lstStyle/>
          <a:p>
            <a:fld id="{5801E7E1-8B1B-034B-B8E2-745F634243F7}" type="slidenum">
              <a:rPr lang="en-US" smtClean="0"/>
              <a:t>‹#›</a:t>
            </a:fld>
            <a:endParaRPr lang="en-US"/>
          </a:p>
        </p:txBody>
      </p:sp>
    </p:spTree>
    <p:extLst>
      <p:ext uri="{BB962C8B-B14F-4D97-AF65-F5344CB8AC3E}">
        <p14:creationId xmlns:p14="http://schemas.microsoft.com/office/powerpoint/2010/main" val="920062059"/>
      </p:ext>
    </p:extLst>
  </p:cSld>
  <p:clrMapOvr>
    <a:masterClrMapping/>
  </p:clrMapOvr>
</p:sldLayout>
</file>

<file path=ppt/slideLayouts/slideLayout1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28C36-5E55-F94B-9662-3EA3ED390A78}"/>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F63839-983A-DE43-BD25-26E60C56C2B8}"/>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2E26526-1CD9-2643-8821-B97025ADDDF8}"/>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A88CE0-5E92-C344-B7F5-E566EF4ED090}"/>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A198F85-FF27-6F48-A5A4-1BB6FC454321}"/>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871275-DDAA-0648-BE6A-3FBE34096C18}"/>
              </a:ext>
            </a:extLst>
          </p:cNvPr>
          <p:cNvSpPr>
            <a:spLocks noGrp="1"/>
          </p:cNvSpPr>
          <p:nvPr>
            <p:ph type="dt" sz="half" idx="10"/>
          </p:nvPr>
        </p:nvSpPr>
        <p:spPr/>
        <p:txBody>
          <a:bodyPr/>
          <a:lstStyle/>
          <a:p>
            <a:fld id="{0C99BFFE-9CEB-405D-A5C7-B2C57D9D2F84}" type="datetime1">
              <a:rPr lang="en-US" smtClean="0"/>
              <a:t>2/28/2022</a:t>
            </a:fld>
            <a:endParaRPr lang="en-US"/>
          </a:p>
        </p:txBody>
      </p:sp>
      <p:sp>
        <p:nvSpPr>
          <p:cNvPr id="8" name="Footer Placeholder 7">
            <a:extLst>
              <a:ext uri="{FF2B5EF4-FFF2-40B4-BE49-F238E27FC236}">
                <a16:creationId xmlns:a16="http://schemas.microsoft.com/office/drawing/2014/main" id="{3A4F1F6E-FB9E-534C-8494-E51C0F9212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8D1ACD-E666-6F49-AB63-D5BA56A97608}"/>
              </a:ext>
            </a:extLst>
          </p:cNvPr>
          <p:cNvSpPr>
            <a:spLocks noGrp="1"/>
          </p:cNvSpPr>
          <p:nvPr>
            <p:ph type="sldNum" sz="quarter" idx="12"/>
          </p:nvPr>
        </p:nvSpPr>
        <p:spPr/>
        <p:txBody>
          <a:bodyPr/>
          <a:lstStyle/>
          <a:p>
            <a:fld id="{5801E7E1-8B1B-034B-B8E2-745F634243F7}" type="slidenum">
              <a:rPr lang="en-US" smtClean="0"/>
              <a:t>‹#›</a:t>
            </a:fld>
            <a:endParaRPr lang="en-US"/>
          </a:p>
        </p:txBody>
      </p:sp>
    </p:spTree>
    <p:extLst>
      <p:ext uri="{BB962C8B-B14F-4D97-AF65-F5344CB8AC3E}">
        <p14:creationId xmlns:p14="http://schemas.microsoft.com/office/powerpoint/2010/main" val="3230004654"/>
      </p:ext>
    </p:extLst>
  </p:cSld>
  <p:clrMapOvr>
    <a:masterClrMapping/>
  </p:clrMapOvr>
</p:sldLayout>
</file>

<file path=ppt/slideLayouts/slideLayout1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C9123-8603-D84F-8FA8-5BB76B3CC8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CBBE61-6E73-A14F-AADA-234B1F362D33}"/>
              </a:ext>
            </a:extLst>
          </p:cNvPr>
          <p:cNvSpPr>
            <a:spLocks noGrp="1"/>
          </p:cNvSpPr>
          <p:nvPr>
            <p:ph type="dt" sz="half" idx="10"/>
          </p:nvPr>
        </p:nvSpPr>
        <p:spPr/>
        <p:txBody>
          <a:bodyPr/>
          <a:lstStyle/>
          <a:p>
            <a:fld id="{E70ECAA4-9725-48E9-BCE0-73E8A9319DC4}" type="datetime1">
              <a:rPr lang="en-US" smtClean="0"/>
              <a:t>2/28/2022</a:t>
            </a:fld>
            <a:endParaRPr lang="en-US"/>
          </a:p>
        </p:txBody>
      </p:sp>
      <p:sp>
        <p:nvSpPr>
          <p:cNvPr id="4" name="Footer Placeholder 3">
            <a:extLst>
              <a:ext uri="{FF2B5EF4-FFF2-40B4-BE49-F238E27FC236}">
                <a16:creationId xmlns:a16="http://schemas.microsoft.com/office/drawing/2014/main" id="{6FDC4977-856C-844E-BFA7-234500F9A9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A3A804-6811-0A4C-A12D-88F0858D1651}"/>
              </a:ext>
            </a:extLst>
          </p:cNvPr>
          <p:cNvSpPr>
            <a:spLocks noGrp="1"/>
          </p:cNvSpPr>
          <p:nvPr>
            <p:ph type="sldNum" sz="quarter" idx="12"/>
          </p:nvPr>
        </p:nvSpPr>
        <p:spPr/>
        <p:txBody>
          <a:bodyPr/>
          <a:lstStyle/>
          <a:p>
            <a:fld id="{5801E7E1-8B1B-034B-B8E2-745F634243F7}" type="slidenum">
              <a:rPr lang="en-US" smtClean="0"/>
              <a:t>‹#›</a:t>
            </a:fld>
            <a:endParaRPr lang="en-US"/>
          </a:p>
        </p:txBody>
      </p:sp>
    </p:spTree>
    <p:extLst>
      <p:ext uri="{BB962C8B-B14F-4D97-AF65-F5344CB8AC3E}">
        <p14:creationId xmlns:p14="http://schemas.microsoft.com/office/powerpoint/2010/main" val="3119016990"/>
      </p:ext>
    </p:extLst>
  </p:cSld>
  <p:clrMapOvr>
    <a:masterClrMapping/>
  </p:clrMapOvr>
</p:sldLayout>
</file>

<file path=ppt/slideLayouts/slideLayout1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DB073F-88D2-BE44-9495-4A9C935CEF9B}"/>
              </a:ext>
            </a:extLst>
          </p:cNvPr>
          <p:cNvSpPr>
            <a:spLocks noGrp="1"/>
          </p:cNvSpPr>
          <p:nvPr>
            <p:ph type="dt" sz="half" idx="10"/>
          </p:nvPr>
        </p:nvSpPr>
        <p:spPr/>
        <p:txBody>
          <a:bodyPr/>
          <a:lstStyle/>
          <a:p>
            <a:fld id="{2504AA07-EB6A-43D1-BBC2-30C96866FD6B}" type="datetime1">
              <a:rPr lang="en-US" smtClean="0"/>
              <a:t>2/28/2022</a:t>
            </a:fld>
            <a:endParaRPr lang="en-US"/>
          </a:p>
        </p:txBody>
      </p:sp>
      <p:sp>
        <p:nvSpPr>
          <p:cNvPr id="3" name="Footer Placeholder 2">
            <a:extLst>
              <a:ext uri="{FF2B5EF4-FFF2-40B4-BE49-F238E27FC236}">
                <a16:creationId xmlns:a16="http://schemas.microsoft.com/office/drawing/2014/main" id="{F8CD4DB9-E69C-9D4B-A736-174747A54A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90CB20-015A-B649-98B1-96BE979F9A95}"/>
              </a:ext>
            </a:extLst>
          </p:cNvPr>
          <p:cNvSpPr>
            <a:spLocks noGrp="1"/>
          </p:cNvSpPr>
          <p:nvPr>
            <p:ph type="sldNum" sz="quarter" idx="12"/>
          </p:nvPr>
        </p:nvSpPr>
        <p:spPr/>
        <p:txBody>
          <a:bodyPr/>
          <a:lstStyle/>
          <a:p>
            <a:fld id="{5801E7E1-8B1B-034B-B8E2-745F634243F7}" type="slidenum">
              <a:rPr lang="en-US" smtClean="0"/>
              <a:t>‹#›</a:t>
            </a:fld>
            <a:endParaRPr lang="en-US"/>
          </a:p>
        </p:txBody>
      </p:sp>
    </p:spTree>
    <p:extLst>
      <p:ext uri="{BB962C8B-B14F-4D97-AF65-F5344CB8AC3E}">
        <p14:creationId xmlns:p14="http://schemas.microsoft.com/office/powerpoint/2010/main" val="22253206"/>
      </p:ext>
    </p:extLst>
  </p:cSld>
  <p:clrMapOvr>
    <a:masterClrMapping/>
  </p:clrMapOvr>
</p:sldLayout>
</file>

<file path=ppt/slideLayouts/slideLayout1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53960-6B8A-4948-B385-93F99DE5622D}"/>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E3F22659-3685-EC47-A770-B3F5EB7EBFE8}"/>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F0F708-B257-0746-9231-9BD137B2AD5C}"/>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B182B69-7147-8347-8BD4-494E10B724DB}"/>
              </a:ext>
            </a:extLst>
          </p:cNvPr>
          <p:cNvSpPr>
            <a:spLocks noGrp="1"/>
          </p:cNvSpPr>
          <p:nvPr>
            <p:ph type="dt" sz="half" idx="10"/>
          </p:nvPr>
        </p:nvSpPr>
        <p:spPr/>
        <p:txBody>
          <a:bodyPr/>
          <a:lstStyle/>
          <a:p>
            <a:fld id="{64D51529-419A-4045-AF7A-FE86FB756600}" type="datetime1">
              <a:rPr lang="en-US" smtClean="0"/>
              <a:t>2/28/2022</a:t>
            </a:fld>
            <a:endParaRPr lang="en-US"/>
          </a:p>
        </p:txBody>
      </p:sp>
      <p:sp>
        <p:nvSpPr>
          <p:cNvPr id="6" name="Footer Placeholder 5">
            <a:extLst>
              <a:ext uri="{FF2B5EF4-FFF2-40B4-BE49-F238E27FC236}">
                <a16:creationId xmlns:a16="http://schemas.microsoft.com/office/drawing/2014/main" id="{AEAF4372-853A-E544-904B-8367501A2C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656DD3-1ADC-D84C-A5CD-F77EA5CD92B1}"/>
              </a:ext>
            </a:extLst>
          </p:cNvPr>
          <p:cNvSpPr>
            <a:spLocks noGrp="1"/>
          </p:cNvSpPr>
          <p:nvPr>
            <p:ph type="sldNum" sz="quarter" idx="12"/>
          </p:nvPr>
        </p:nvSpPr>
        <p:spPr/>
        <p:txBody>
          <a:bodyPr/>
          <a:lstStyle/>
          <a:p>
            <a:fld id="{5801E7E1-8B1B-034B-B8E2-745F634243F7}" type="slidenum">
              <a:rPr lang="en-US" smtClean="0"/>
              <a:t>‹#›</a:t>
            </a:fld>
            <a:endParaRPr lang="en-US"/>
          </a:p>
        </p:txBody>
      </p:sp>
    </p:spTree>
    <p:extLst>
      <p:ext uri="{BB962C8B-B14F-4D97-AF65-F5344CB8AC3E}">
        <p14:creationId xmlns:p14="http://schemas.microsoft.com/office/powerpoint/2010/main" val="1156663166"/>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4F899-329C-40B5-9648-EEB2010BF79A}" type="datetime1">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AE709-5B2D-443C-9610-7470FBD3D842}" type="slidenum">
              <a:rPr lang="en-US" smtClean="0"/>
              <a:t>‹#›</a:t>
            </a:fld>
            <a:endParaRPr lang="en-US"/>
          </a:p>
        </p:txBody>
      </p:sp>
    </p:spTree>
    <p:extLst>
      <p:ext uri="{BB962C8B-B14F-4D97-AF65-F5344CB8AC3E}">
        <p14:creationId xmlns:p14="http://schemas.microsoft.com/office/powerpoint/2010/main" val="761693420"/>
      </p:ext>
    </p:extLst>
  </p:cSld>
  <p:clrMapOvr>
    <a:masterClrMapping/>
  </p:clrMapOvr>
</p:sldLayout>
</file>

<file path=ppt/slideLayouts/slideLayout2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FA7EF-FABB-E947-A830-89409D376CA4}"/>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C78B20A-F162-7440-A500-7001E8BD66DB}"/>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E29E919-390C-0F4C-A353-314D8D8F46E6}"/>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1B9BBE-9135-CD43-8ACB-D8DC94EBFD89}"/>
              </a:ext>
            </a:extLst>
          </p:cNvPr>
          <p:cNvSpPr>
            <a:spLocks noGrp="1"/>
          </p:cNvSpPr>
          <p:nvPr>
            <p:ph type="dt" sz="half" idx="10"/>
          </p:nvPr>
        </p:nvSpPr>
        <p:spPr/>
        <p:txBody>
          <a:bodyPr/>
          <a:lstStyle/>
          <a:p>
            <a:fld id="{430D467F-53CA-4713-B015-7423BEB9E010}" type="datetime1">
              <a:rPr lang="en-US" smtClean="0"/>
              <a:t>2/28/2022</a:t>
            </a:fld>
            <a:endParaRPr lang="en-US"/>
          </a:p>
        </p:txBody>
      </p:sp>
      <p:sp>
        <p:nvSpPr>
          <p:cNvPr id="6" name="Footer Placeholder 5">
            <a:extLst>
              <a:ext uri="{FF2B5EF4-FFF2-40B4-BE49-F238E27FC236}">
                <a16:creationId xmlns:a16="http://schemas.microsoft.com/office/drawing/2014/main" id="{5FD82037-1964-0040-99E2-CBFE2DA030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CD35D0-E3A8-7347-8266-9D3ECB328F78}"/>
              </a:ext>
            </a:extLst>
          </p:cNvPr>
          <p:cNvSpPr>
            <a:spLocks noGrp="1"/>
          </p:cNvSpPr>
          <p:nvPr>
            <p:ph type="sldNum" sz="quarter" idx="12"/>
          </p:nvPr>
        </p:nvSpPr>
        <p:spPr/>
        <p:txBody>
          <a:bodyPr/>
          <a:lstStyle/>
          <a:p>
            <a:fld id="{5801E7E1-8B1B-034B-B8E2-745F634243F7}" type="slidenum">
              <a:rPr lang="en-US" smtClean="0"/>
              <a:t>‹#›</a:t>
            </a:fld>
            <a:endParaRPr lang="en-US"/>
          </a:p>
        </p:txBody>
      </p:sp>
    </p:spTree>
    <p:extLst>
      <p:ext uri="{BB962C8B-B14F-4D97-AF65-F5344CB8AC3E}">
        <p14:creationId xmlns:p14="http://schemas.microsoft.com/office/powerpoint/2010/main" val="1486515653"/>
      </p:ext>
    </p:extLst>
  </p:cSld>
  <p:clrMapOvr>
    <a:masterClrMapping/>
  </p:clrMapOvr>
</p:sldLayout>
</file>

<file path=ppt/slideLayouts/slideLayout2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BE0C2-C23A-DE49-98B2-0ED716222E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D67B4C-C713-364A-BE01-FBFB09D50E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B6D44B-D716-8249-8F86-4C3DB00B4F8B}"/>
              </a:ext>
            </a:extLst>
          </p:cNvPr>
          <p:cNvSpPr>
            <a:spLocks noGrp="1"/>
          </p:cNvSpPr>
          <p:nvPr>
            <p:ph type="dt" sz="half" idx="10"/>
          </p:nvPr>
        </p:nvSpPr>
        <p:spPr/>
        <p:txBody>
          <a:bodyPr/>
          <a:lstStyle/>
          <a:p>
            <a:fld id="{AE629DCC-4232-4E95-B0AB-DE78A2FAE275}" type="datetime1">
              <a:rPr lang="en-US" smtClean="0"/>
              <a:t>2/28/2022</a:t>
            </a:fld>
            <a:endParaRPr lang="en-US"/>
          </a:p>
        </p:txBody>
      </p:sp>
      <p:sp>
        <p:nvSpPr>
          <p:cNvPr id="5" name="Footer Placeholder 4">
            <a:extLst>
              <a:ext uri="{FF2B5EF4-FFF2-40B4-BE49-F238E27FC236}">
                <a16:creationId xmlns:a16="http://schemas.microsoft.com/office/drawing/2014/main" id="{C3519D47-EF8D-504A-8A49-DB424E54ED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DA0858-DE1B-9B47-B0E8-307FFBE0FCE2}"/>
              </a:ext>
            </a:extLst>
          </p:cNvPr>
          <p:cNvSpPr>
            <a:spLocks noGrp="1"/>
          </p:cNvSpPr>
          <p:nvPr>
            <p:ph type="sldNum" sz="quarter" idx="12"/>
          </p:nvPr>
        </p:nvSpPr>
        <p:spPr/>
        <p:txBody>
          <a:bodyPr/>
          <a:lstStyle/>
          <a:p>
            <a:fld id="{5801E7E1-8B1B-034B-B8E2-745F634243F7}" type="slidenum">
              <a:rPr lang="en-US" smtClean="0"/>
              <a:t>‹#›</a:t>
            </a:fld>
            <a:endParaRPr lang="en-US"/>
          </a:p>
        </p:txBody>
      </p:sp>
    </p:spTree>
    <p:extLst>
      <p:ext uri="{BB962C8B-B14F-4D97-AF65-F5344CB8AC3E}">
        <p14:creationId xmlns:p14="http://schemas.microsoft.com/office/powerpoint/2010/main" val="93338048"/>
      </p:ext>
    </p:extLst>
  </p:cSld>
  <p:clrMapOvr>
    <a:masterClrMapping/>
  </p:clrMapOvr>
</p:sldLayout>
</file>

<file path=ppt/slideLayouts/slideLayout2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76275A-9936-CA4E-8668-81A142983777}"/>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4B65D9-61A4-6A45-9EA5-327CA317E2A2}"/>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4E8201-C720-3C44-B8A2-96B73BCC49AC}"/>
              </a:ext>
            </a:extLst>
          </p:cNvPr>
          <p:cNvSpPr>
            <a:spLocks noGrp="1"/>
          </p:cNvSpPr>
          <p:nvPr>
            <p:ph type="dt" sz="half" idx="10"/>
          </p:nvPr>
        </p:nvSpPr>
        <p:spPr/>
        <p:txBody>
          <a:bodyPr/>
          <a:lstStyle/>
          <a:p>
            <a:fld id="{4FA426BE-905D-43E3-98CA-835978845648}" type="datetime1">
              <a:rPr lang="en-US" smtClean="0"/>
              <a:t>2/28/2022</a:t>
            </a:fld>
            <a:endParaRPr lang="en-US"/>
          </a:p>
        </p:txBody>
      </p:sp>
      <p:sp>
        <p:nvSpPr>
          <p:cNvPr id="5" name="Footer Placeholder 4">
            <a:extLst>
              <a:ext uri="{FF2B5EF4-FFF2-40B4-BE49-F238E27FC236}">
                <a16:creationId xmlns:a16="http://schemas.microsoft.com/office/drawing/2014/main" id="{45B027F8-8A51-6742-8931-B6C6BD955F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B9A0B4-13DD-5D49-93B4-CD63561E658E}"/>
              </a:ext>
            </a:extLst>
          </p:cNvPr>
          <p:cNvSpPr>
            <a:spLocks noGrp="1"/>
          </p:cNvSpPr>
          <p:nvPr>
            <p:ph type="sldNum" sz="quarter" idx="12"/>
          </p:nvPr>
        </p:nvSpPr>
        <p:spPr/>
        <p:txBody>
          <a:bodyPr/>
          <a:lstStyle/>
          <a:p>
            <a:fld id="{5801E7E1-8B1B-034B-B8E2-745F634243F7}" type="slidenum">
              <a:rPr lang="en-US" smtClean="0"/>
              <a:t>‹#›</a:t>
            </a:fld>
            <a:endParaRPr lang="en-US"/>
          </a:p>
        </p:txBody>
      </p:sp>
    </p:spTree>
    <p:extLst>
      <p:ext uri="{BB962C8B-B14F-4D97-AF65-F5344CB8AC3E}">
        <p14:creationId xmlns:p14="http://schemas.microsoft.com/office/powerpoint/2010/main" val="1755535084"/>
      </p:ext>
    </p:extLst>
  </p:cSld>
  <p:clrMapOvr>
    <a:masterClrMapping/>
  </p:clrMapOvr>
</p:sldLayout>
</file>

<file path=ppt/slideLayouts/slideLayout23.xml><?xml version="1.0" encoding="utf-8"?>
<p:sldLayout xmlns:p14="http://schemas.microsoft.com/office/powerpoint/2010/main"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C7DC52D0-07EF-4763-A9DE-DC3F017B2DFB}" type="datetime1">
              <a:rPr lang="en-US" smtClean="0"/>
              <a:t>2/28/2022</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54EB8FA-4DB9-445D-9785-B1D568E6A996}" type="slidenum">
              <a:rPr lang="en-US" smtClean="0"/>
              <a:t>‹#›</a:t>
            </a:fld>
            <a:endParaRPr lang="en-US"/>
          </a:p>
        </p:txBody>
      </p:sp>
    </p:spTree>
    <p:extLst>
      <p:ext uri="{BB962C8B-B14F-4D97-AF65-F5344CB8AC3E}">
        <p14:creationId xmlns:p14="http://schemas.microsoft.com/office/powerpoint/2010/main" val="1991928395"/>
      </p:ext>
    </p:extLst>
  </p:cSld>
  <p:clrMapOvr>
    <a:masterClrMapping/>
  </p:clrMapOvr>
</p:sldLayout>
</file>

<file path=ppt/slideLayouts/slideLayout3.xml><?xml version="1.0" encoding="utf-8"?>
<p:sldLayout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B41591-5C0D-47FB-8E94-11DE2D0E60F2}" type="datetime1">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AE709-5B2D-443C-9610-7470FBD3D842}" type="slidenum">
              <a:rPr lang="en-US" smtClean="0"/>
              <a:t>‹#›</a:t>
            </a:fld>
            <a:endParaRPr lang="en-US"/>
          </a:p>
        </p:txBody>
      </p:sp>
    </p:spTree>
    <p:extLst>
      <p:ext uri="{BB962C8B-B14F-4D97-AF65-F5344CB8AC3E}">
        <p14:creationId xmlns:p14="http://schemas.microsoft.com/office/powerpoint/2010/main" val="3938925898"/>
      </p:ext>
    </p:extLst>
  </p:cSld>
  <p:clrMapOvr>
    <a:masterClrMapping/>
  </p:clrMapOvr>
</p:sldLayout>
</file>

<file path=ppt/slideLayouts/slideLayout4.xml><?xml version="1.0" encoding="utf-8"?>
<p:sldLayout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F70E6C-9EA2-4260-94CC-9E86C4AF9265}" type="datetime1">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AE709-5B2D-443C-9610-7470FBD3D842}" type="slidenum">
              <a:rPr lang="en-US" smtClean="0"/>
              <a:t>‹#›</a:t>
            </a:fld>
            <a:endParaRPr lang="en-US"/>
          </a:p>
        </p:txBody>
      </p:sp>
    </p:spTree>
    <p:extLst>
      <p:ext uri="{BB962C8B-B14F-4D97-AF65-F5344CB8AC3E}">
        <p14:creationId xmlns:p14="http://schemas.microsoft.com/office/powerpoint/2010/main" val="385124898"/>
      </p:ext>
    </p:extLst>
  </p:cSld>
  <p:clrMapOvr>
    <a:masterClrMapping/>
  </p:clrMapOvr>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4B8075-9AC4-4B03-8589-30FBEC771A33}" type="datetime1">
              <a:rPr lang="en-US" smtClean="0"/>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6AE709-5B2D-443C-9610-7470FBD3D842}" type="slidenum">
              <a:rPr lang="en-US" smtClean="0"/>
              <a:t>‹#›</a:t>
            </a:fld>
            <a:endParaRPr lang="en-US"/>
          </a:p>
        </p:txBody>
      </p:sp>
    </p:spTree>
    <p:extLst>
      <p:ext uri="{BB962C8B-B14F-4D97-AF65-F5344CB8AC3E}">
        <p14:creationId xmlns:p14="http://schemas.microsoft.com/office/powerpoint/2010/main" val="3829276291"/>
      </p:ext>
    </p:extLst>
  </p:cSld>
  <p:clrMapOvr>
    <a:masterClrMapping/>
  </p:clrMapOvr>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CB2699-010A-4919-B765-8C1502ACDF79}" type="datetime1">
              <a:rPr lang="en-US" smtClean="0"/>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6AE709-5B2D-443C-9610-7470FBD3D842}" type="slidenum">
              <a:rPr lang="en-US" smtClean="0"/>
              <a:t>‹#›</a:t>
            </a:fld>
            <a:endParaRPr lang="en-US"/>
          </a:p>
        </p:txBody>
      </p:sp>
    </p:spTree>
    <p:extLst>
      <p:ext uri="{BB962C8B-B14F-4D97-AF65-F5344CB8AC3E}">
        <p14:creationId xmlns:p14="http://schemas.microsoft.com/office/powerpoint/2010/main" val="2863949207"/>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7FBEB-D411-4027-BE7A-F1D3D43FF7F7}" type="datetime1">
              <a:rPr lang="en-US" smtClean="0"/>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6AE709-5B2D-443C-9610-7470FBD3D842}" type="slidenum">
              <a:rPr lang="en-US" smtClean="0"/>
              <a:t>‹#›</a:t>
            </a:fld>
            <a:endParaRPr lang="en-US"/>
          </a:p>
        </p:txBody>
      </p:sp>
    </p:spTree>
    <p:extLst>
      <p:ext uri="{BB962C8B-B14F-4D97-AF65-F5344CB8AC3E}">
        <p14:creationId xmlns:p14="http://schemas.microsoft.com/office/powerpoint/2010/main" val="810539551"/>
      </p:ext>
    </p:extLst>
  </p:cSld>
  <p:clrMapOvr>
    <a:masterClrMapping/>
  </p:clrMapOvr>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9530B3-CD18-430C-A5CF-D8C4D865790F}" type="datetime1">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AE709-5B2D-443C-9610-7470FBD3D842}" type="slidenum">
              <a:rPr lang="en-US" smtClean="0"/>
              <a:t>‹#›</a:t>
            </a:fld>
            <a:endParaRPr lang="en-US"/>
          </a:p>
        </p:txBody>
      </p:sp>
    </p:spTree>
    <p:extLst>
      <p:ext uri="{BB962C8B-B14F-4D97-AF65-F5344CB8AC3E}">
        <p14:creationId xmlns:p14="http://schemas.microsoft.com/office/powerpoint/2010/main" val="3227569172"/>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7D65768-3F1A-4A6F-9A42-37AFF2D7759C}" type="datetime1">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AE709-5B2D-443C-9610-7470FBD3D842}" type="slidenum">
              <a:rPr lang="en-US" smtClean="0"/>
              <a:t>‹#›</a:t>
            </a:fld>
            <a:endParaRPr lang="en-US"/>
          </a:p>
        </p:txBody>
      </p:sp>
    </p:spTree>
    <p:extLst>
      <p:ext uri="{BB962C8B-B14F-4D97-AF65-F5344CB8AC3E}">
        <p14:creationId xmlns:p14="http://schemas.microsoft.com/office/powerpoint/2010/main" val="1009739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EE4F8-8BC4-4467-AA2A-AA1385F8DECE}" type="datetime1">
              <a:rPr lang="en-US" smtClean="0"/>
              <a:t>2/28/2022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AE709-5B2D-443C-9610-7470FBD3D842}" type="slidenum">
              <a:rPr lang="en-US" smtClean="0"/>
              <a:t>‹#›</a:t>
            </a:fld>
            <a:endParaRPr lang="en-US"/>
          </a:p>
        </p:txBody>
      </p:sp>
    </p:spTree>
    <p:extLst>
      <p:ext uri="{BB962C8B-B14F-4D97-AF65-F5344CB8AC3E}">
        <p14:creationId xmlns:p14="http://schemas.microsoft.com/office/powerpoint/2010/main" val="1330212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B20EC5-46D6-F041-B99A-BD8B730CD164}"/>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5148B9-C6A8-6343-8859-F07FB93418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C437E2-69AC-B443-9D3B-A9BF2BB2B109}"/>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B1B548D-1B5D-4B77-B801-0AC335A73BFF}" type="datetime1">
              <a:rPr lang="en-US" smtClean="0"/>
              <a:t>2/28/2022</a:t>
            </a:fld>
            <a:endParaRPr lang="en-US"/>
          </a:p>
        </p:txBody>
      </p:sp>
      <p:sp>
        <p:nvSpPr>
          <p:cNvPr id="5" name="Footer Placeholder 4">
            <a:extLst>
              <a:ext uri="{FF2B5EF4-FFF2-40B4-BE49-F238E27FC236}">
                <a16:creationId xmlns:a16="http://schemas.microsoft.com/office/drawing/2014/main" id="{D2DA7AC6-9AB4-C444-BE1A-9C322F5EF0A5}"/>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A37E5A-2A56-024E-BAEE-07DFD38E1CE1}"/>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801E7E1-8B1B-034B-B8E2-745F634243F7}" type="slidenum">
              <a:rPr lang="en-US" smtClean="0"/>
              <a:t>‹#›</a:t>
            </a:fld>
            <a:endParaRPr lang="en-US"/>
          </a:p>
        </p:txBody>
      </p:sp>
    </p:spTree>
    <p:extLst>
      <p:ext uri="{BB962C8B-B14F-4D97-AF65-F5344CB8AC3E}">
        <p14:creationId xmlns:p14="http://schemas.microsoft.com/office/powerpoint/2010/main" val="27454535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4"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a:xfrm>
            <a:off x="1524000" y="1842868"/>
            <a:ext cx="9144000" cy="1460171"/>
          </a:xfrm>
        </p:spPr>
        <p:txBody>
          <a:bodyPr>
            <a:normAutofit/>
          </a:bodyPr>
          <a:lstStyle/>
          <a:p>
            <a:r>
              <a:rPr lang="en-US" sz="3300" dirty="0" smtClean="0"/>
              <a:t>11</a:t>
            </a:r>
            <a:r>
              <a:rPr lang="en-US" sz="3300" baseline="30000" dirty="0" smtClean="0"/>
              <a:t>th</a:t>
            </a:r>
            <a:r>
              <a:rPr lang="en-US" sz="3300" dirty="0" smtClean="0"/>
              <a:t> Annual Finance &amp; Capital Markets </a:t>
            </a:r>
            <a:br>
              <a:rPr lang="en-US" sz="3300" dirty="0" smtClean="0"/>
            </a:br>
            <a:r>
              <a:rPr lang="en-US" sz="3300" dirty="0" smtClean="0"/>
              <a:t>Tax Virtual Conference</a:t>
            </a:r>
            <a:br>
              <a:rPr lang="en-US" sz="3300" dirty="0" smtClean="0"/>
            </a:br>
            <a:r>
              <a:rPr lang="en-US" sz="3300" dirty="0" smtClean="0"/>
              <a:t>Update on U.S. Tax Reform</a:t>
            </a:r>
            <a:endParaRPr lang="en-US" sz="3300" dirty="0"/>
          </a:p>
        </p:txBody>
      </p:sp>
      <p:sp>
        <p:nvSpPr>
          <p:cNvPr id="3" name="Subtitle 2" descr="" title=""/>
          <p:cNvSpPr>
            <a:spLocks noGrp="1"/>
          </p:cNvSpPr>
          <p:nvPr>
            <p:ph type="subTitle" idx="1"/>
          </p:nvPr>
        </p:nvSpPr>
        <p:spPr>
          <a:xfrm>
            <a:off x="2461848" y="3668800"/>
            <a:ext cx="8004516" cy="368628"/>
          </a:xfrm>
        </p:spPr>
        <p:txBody>
          <a:bodyPr>
            <a:normAutofit lnSpcReduction="10000"/>
          </a:bodyPr>
          <a:lstStyle/>
          <a:p>
            <a:r>
              <a:rPr lang="en-US" sz="2100" dirty="0" smtClean="0"/>
              <a:t>London  </a:t>
            </a:r>
            <a:r>
              <a:rPr lang="en-US" sz="2100" dirty="0">
                <a:latin typeface="Calibri" panose="020F0502020204030204" pitchFamily="34" charset="0"/>
                <a:cs typeface="Calibri" panose="020F0502020204030204" pitchFamily="34" charset="0"/>
              </a:rPr>
              <a:t>|</a:t>
            </a:r>
            <a:r>
              <a:rPr lang="en-US" sz="2100" dirty="0" smtClean="0">
                <a:latin typeface="Calibri" panose="020F0502020204030204" pitchFamily="34" charset="0"/>
                <a:cs typeface="Calibri" panose="020F0502020204030204" pitchFamily="34" charset="0"/>
              </a:rPr>
              <a:t>  </a:t>
            </a:r>
            <a:r>
              <a:rPr lang="en-US" sz="2100" dirty="0" smtClean="0"/>
              <a:t>March 2, 2022</a:t>
            </a:r>
          </a:p>
        </p:txBody>
      </p:sp>
      <p:sp>
        <p:nvSpPr>
          <p:cNvPr id="6" name="TextBox 5" descr="" title=""/>
          <p:cNvSpPr txBox="1"/>
          <p:nvPr/>
        </p:nvSpPr>
        <p:spPr>
          <a:xfrm>
            <a:off x="1406769" y="4391986"/>
            <a:ext cx="4419835" cy="1128514"/>
          </a:xfrm>
          <a:prstGeom prst="rect">
            <a:avLst/>
          </a:prstGeom>
          <a:noFill/>
        </p:spPr>
        <p:txBody>
          <a:bodyPr wrap="square" rtlCol="0">
            <a:spAutoFit/>
          </a:bodyPr>
          <a:lstStyle/>
          <a:p>
            <a:pPr algn="r">
              <a:spcBef>
                <a:spcPts val="800"/>
              </a:spcBef>
            </a:pPr>
            <a:r>
              <a:rPr lang="en-US" b="1" dirty="0" smtClean="0"/>
              <a:t>James Barry</a:t>
            </a:r>
            <a:r>
              <a:rPr lang="en-US" dirty="0" smtClean="0"/>
              <a:t> | Mayer Brown LLP</a:t>
            </a:r>
          </a:p>
          <a:p>
            <a:pPr algn="r">
              <a:spcBef>
                <a:spcPts val="800"/>
              </a:spcBef>
            </a:pPr>
            <a:r>
              <a:rPr lang="en-US" b="1" dirty="0" smtClean="0"/>
              <a:t>Devon Bodoh </a:t>
            </a:r>
            <a:r>
              <a:rPr lang="en-US" dirty="0" smtClean="0"/>
              <a:t>| Weil, </a:t>
            </a:r>
            <a:r>
              <a:rPr lang="en-US" dirty="0" err="1" smtClean="0"/>
              <a:t>Gotshal</a:t>
            </a:r>
            <a:r>
              <a:rPr lang="en-US" dirty="0" smtClean="0"/>
              <a:t> &amp; </a:t>
            </a:r>
            <a:r>
              <a:rPr lang="en-US" dirty="0" err="1" smtClean="0"/>
              <a:t>Manges</a:t>
            </a:r>
            <a:r>
              <a:rPr lang="en-US" dirty="0" smtClean="0"/>
              <a:t> LLP</a:t>
            </a:r>
          </a:p>
          <a:p>
            <a:pPr algn="r">
              <a:spcBef>
                <a:spcPts val="800"/>
              </a:spcBef>
            </a:pPr>
            <a:r>
              <a:rPr lang="en-US" b="1" dirty="0" smtClean="0"/>
              <a:t>Jack </a:t>
            </a:r>
            <a:r>
              <a:rPr lang="en-US" b="1" dirty="0" err="1" smtClean="0"/>
              <a:t>Heinberg</a:t>
            </a:r>
            <a:r>
              <a:rPr lang="en-US" b="1" dirty="0" smtClean="0"/>
              <a:t> </a:t>
            </a:r>
            <a:r>
              <a:rPr lang="en-US" dirty="0" smtClean="0"/>
              <a:t>| Allen &amp; </a:t>
            </a:r>
            <a:r>
              <a:rPr lang="en-US" dirty="0" err="1" smtClean="0"/>
              <a:t>Overy</a:t>
            </a:r>
            <a:r>
              <a:rPr lang="en-US" dirty="0" smtClean="0"/>
              <a:t> LLP (US)</a:t>
            </a:r>
            <a:endParaRPr lang="en-US" dirty="0"/>
          </a:p>
        </p:txBody>
      </p:sp>
      <p:sp>
        <p:nvSpPr>
          <p:cNvPr id="7" name="TextBox 6" descr="" title=""/>
          <p:cNvSpPr txBox="1"/>
          <p:nvPr/>
        </p:nvSpPr>
        <p:spPr>
          <a:xfrm>
            <a:off x="6373367" y="4389121"/>
            <a:ext cx="5818633" cy="1128514"/>
          </a:xfrm>
          <a:prstGeom prst="rect">
            <a:avLst/>
          </a:prstGeom>
          <a:noFill/>
        </p:spPr>
        <p:txBody>
          <a:bodyPr wrap="square" rtlCol="0">
            <a:spAutoFit/>
          </a:bodyPr>
          <a:lstStyle/>
          <a:p>
            <a:pPr>
              <a:spcAft>
                <a:spcPts val="800"/>
              </a:spcAft>
            </a:pPr>
            <a:r>
              <a:rPr lang="en-US" b="1" dirty="0" smtClean="0"/>
              <a:t>Peter Blessing</a:t>
            </a:r>
            <a:r>
              <a:rPr lang="en-US" dirty="0" smtClean="0"/>
              <a:t> | Associate Chief Counsel (International), IRS</a:t>
            </a:r>
          </a:p>
          <a:p>
            <a:pPr>
              <a:spcAft>
                <a:spcPts val="800"/>
              </a:spcAft>
            </a:pPr>
            <a:r>
              <a:rPr lang="en-US" b="1" dirty="0" smtClean="0"/>
              <a:t>Paul Carman </a:t>
            </a:r>
            <a:r>
              <a:rPr lang="en-US" dirty="0" smtClean="0"/>
              <a:t>| Chapman and Cutler LLP</a:t>
            </a:r>
          </a:p>
          <a:p>
            <a:pPr>
              <a:spcAft>
                <a:spcPts val="800"/>
              </a:spcAft>
            </a:pPr>
            <a:r>
              <a:rPr lang="en-US" b="1" dirty="0" smtClean="0"/>
              <a:t>Kim Blanchard </a:t>
            </a:r>
            <a:r>
              <a:rPr lang="en-US" dirty="0" smtClean="0"/>
              <a:t>(Panel Chair)| Weil, </a:t>
            </a:r>
            <a:r>
              <a:rPr lang="en-US" dirty="0" err="1" smtClean="0"/>
              <a:t>Gotshal</a:t>
            </a:r>
            <a:r>
              <a:rPr lang="en-US" dirty="0" smtClean="0"/>
              <a:t> &amp; </a:t>
            </a:r>
            <a:r>
              <a:rPr lang="en-US" dirty="0" err="1" smtClean="0"/>
              <a:t>Manges</a:t>
            </a:r>
            <a:r>
              <a:rPr lang="en-US" dirty="0" smtClean="0"/>
              <a:t> LLP</a:t>
            </a:r>
            <a:endParaRPr lang="en-US" dirty="0"/>
          </a:p>
        </p:txBody>
      </p:sp>
    </p:spTree>
    <p:extLst>
      <p:ext uri="{BB962C8B-B14F-4D97-AF65-F5344CB8AC3E}">
        <p14:creationId xmlns:p14="http://schemas.microsoft.com/office/powerpoint/2010/main" val="2640774068"/>
      </p:ext>
    </p:extLst>
  </p:cSld>
  <p:clrMapOvr>
    <a:masterClrMapping/>
  </p:clrMapOvr>
</p:sld>
</file>

<file path=ppt/slides/slide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Activities of Agents</a:t>
            </a:r>
          </a:p>
        </p:txBody>
      </p:sp>
      <p:sp>
        <p:nvSpPr>
          <p:cNvPr id="3" name="Content Placeholder 2" descr="" title=""/>
          <p:cNvSpPr>
            <a:spLocks noGrp="1"/>
          </p:cNvSpPr>
          <p:nvPr>
            <p:ph idx="1"/>
          </p:nvPr>
        </p:nvSpPr>
        <p:spPr/>
        <p:txBody>
          <a:bodyPr>
            <a:normAutofit/>
          </a:bodyPr>
          <a:lstStyle/>
          <a:p>
            <a:r>
              <a:rPr lang="en-US" dirty="0"/>
              <a:t>Authorities attribute activities of agents to the foreign person, </a:t>
            </a:r>
            <a:r>
              <a:rPr lang="en-US" dirty="0" smtClean="0"/>
              <a:t>but when </a:t>
            </a:r>
            <a:r>
              <a:rPr lang="en-US" dirty="0"/>
              <a:t>this imputation will occur is uncertain.</a:t>
            </a:r>
          </a:p>
          <a:p>
            <a:r>
              <a:rPr lang="en-US" dirty="0"/>
              <a:t>If the agent is an independent agent, it is less likely that the agent’s activities will be imputed to the non-US principal.</a:t>
            </a:r>
          </a:p>
          <a:p>
            <a:pPr lvl="1"/>
            <a:r>
              <a:rPr lang="en-US" dirty="0"/>
              <a:t>There have been instances in which the Internal Revenue Service has been successful in imputing an independent agent’s activities to a principal. De </a:t>
            </a:r>
            <a:r>
              <a:rPr lang="en-US" dirty="0" err="1"/>
              <a:t>Amodio</a:t>
            </a:r>
            <a:r>
              <a:rPr lang="en-US" dirty="0"/>
              <a:t> v. </a:t>
            </a:r>
            <a:r>
              <a:rPr lang="en-US" dirty="0" err="1"/>
              <a:t>Comm'r</a:t>
            </a:r>
            <a:r>
              <a:rPr lang="en-US" dirty="0"/>
              <a:t>, 34 T.C. 894 (1960), aff'd, 299 F.2d 623 (3rd Cir. 1962).</a:t>
            </a:r>
          </a:p>
          <a:p>
            <a:r>
              <a:rPr lang="en-US" dirty="0"/>
              <a:t>If the agent is a dependent agent, its activities will be imputed to the non-US principal.</a:t>
            </a:r>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10</a:t>
            </a:fld>
            <a:endParaRPr lang="en-GB" dirty="0"/>
          </a:p>
        </p:txBody>
      </p:sp>
    </p:spTree>
    <p:extLst>
      <p:ext uri="{BB962C8B-B14F-4D97-AF65-F5344CB8AC3E}">
        <p14:creationId xmlns:p14="http://schemas.microsoft.com/office/powerpoint/2010/main" val="1272864565"/>
      </p:ext>
    </p:extLst>
  </p:cSld>
  <p:clrMapOvr>
    <a:masterClrMapping/>
  </p:clrMapOvr>
</p:sld>
</file>

<file path=ppt/slides/slide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t>Investment Activities Are Not a Trade or Business</a:t>
            </a:r>
          </a:p>
        </p:txBody>
      </p:sp>
      <p:sp>
        <p:nvSpPr>
          <p:cNvPr id="3" name="Content Placeholder 2" descr="" title=""/>
          <p:cNvSpPr>
            <a:spLocks noGrp="1"/>
          </p:cNvSpPr>
          <p:nvPr>
            <p:ph idx="1"/>
          </p:nvPr>
        </p:nvSpPr>
        <p:spPr/>
        <p:txBody>
          <a:bodyPr>
            <a:normAutofit/>
          </a:bodyPr>
          <a:lstStyle/>
          <a:p>
            <a:r>
              <a:rPr lang="en-US" dirty="0"/>
              <a:t>Management of investments in the US is not a USTB even though it may involve substantial time and activity. </a:t>
            </a:r>
          </a:p>
          <a:p>
            <a:r>
              <a:rPr lang="en-US" dirty="0"/>
              <a:t>Little direct authority addresses loan origination activity.</a:t>
            </a:r>
          </a:p>
          <a:p>
            <a:r>
              <a:rPr lang="en-US" dirty="0"/>
              <a:t>Making a single loan is not a USTB. </a:t>
            </a:r>
          </a:p>
          <a:p>
            <a:r>
              <a:rPr lang="en-US" dirty="0"/>
              <a:t>The analysis turns on factors such as: </a:t>
            </a:r>
          </a:p>
          <a:p>
            <a:pPr lvl="1"/>
            <a:r>
              <a:rPr lang="en-US" dirty="0"/>
              <a:t>the number and frequency of loans</a:t>
            </a:r>
          </a:p>
          <a:p>
            <a:pPr lvl="1"/>
            <a:r>
              <a:rPr lang="en-US" dirty="0"/>
              <a:t>time and effort devoted to lending activities</a:t>
            </a:r>
          </a:p>
          <a:p>
            <a:pPr lvl="1"/>
            <a:r>
              <a:rPr lang="en-US" dirty="0"/>
              <a:t>whether the loans are made to customers</a:t>
            </a:r>
          </a:p>
          <a:p>
            <a:pPr lvl="1"/>
            <a:r>
              <a:rPr lang="en-US" dirty="0"/>
              <a:t>whether the taxpayer advertises, solicits business, has a reputation as a lender</a:t>
            </a:r>
          </a:p>
          <a:p>
            <a:pPr lvl="1"/>
            <a:r>
              <a:rPr lang="en-US" dirty="0"/>
              <a:t>whether the taxpayer provides services.</a:t>
            </a:r>
          </a:p>
          <a:p>
            <a:endParaRPr lang="en-US" dirty="0"/>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11</a:t>
            </a:fld>
            <a:endParaRPr lang="en-GB" dirty="0"/>
          </a:p>
        </p:txBody>
      </p:sp>
    </p:spTree>
    <p:extLst>
      <p:ext uri="{BB962C8B-B14F-4D97-AF65-F5344CB8AC3E}">
        <p14:creationId xmlns:p14="http://schemas.microsoft.com/office/powerpoint/2010/main" val="3753895691"/>
      </p:ext>
    </p:extLst>
  </p:cSld>
  <p:clrMapOvr>
    <a:masterClrMapping/>
  </p:clrMapOvr>
</p:sld>
</file>

<file path=ppt/slides/slide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p:txBody>
          <a:bodyPr>
            <a:normAutofit/>
          </a:bodyPr>
          <a:lstStyle/>
          <a:p>
            <a:r>
              <a:rPr lang="en-US" sz="3300" dirty="0" smtClean="0"/>
              <a:t>Authorities Distinguishing Loan Originations from Secondary Market Activity</a:t>
            </a:r>
            <a:endParaRPr lang="en-US" sz="3300" dirty="0"/>
          </a:p>
        </p:txBody>
      </p:sp>
    </p:spTree>
    <p:extLst>
      <p:ext uri="{BB962C8B-B14F-4D97-AF65-F5344CB8AC3E}">
        <p14:creationId xmlns:p14="http://schemas.microsoft.com/office/powerpoint/2010/main" val="2735714892"/>
      </p:ext>
    </p:extLst>
  </p:cSld>
  <p:clrMapOvr>
    <a:masterClrMapping/>
  </p:clrMapOvr>
</p:sld>
</file>

<file path=ppt/slides/slide1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t>Some Authorities Addressing When a Person is in the Money Lending Business</a:t>
            </a:r>
          </a:p>
        </p:txBody>
      </p:sp>
      <p:sp>
        <p:nvSpPr>
          <p:cNvPr id="3" name="Content Placeholder 2" descr="" title=""/>
          <p:cNvSpPr>
            <a:spLocks noGrp="1"/>
          </p:cNvSpPr>
          <p:nvPr>
            <p:ph idx="1"/>
          </p:nvPr>
        </p:nvSpPr>
        <p:spPr/>
        <p:txBody>
          <a:bodyPr>
            <a:normAutofit/>
          </a:bodyPr>
          <a:lstStyle/>
          <a:p>
            <a:r>
              <a:rPr lang="en-US" dirty="0"/>
              <a:t>FSA 199911003. Additional factors distinguishing investment from trade or business activity:</a:t>
            </a:r>
          </a:p>
          <a:p>
            <a:pPr lvl="1"/>
            <a:r>
              <a:rPr lang="en-US" dirty="0"/>
              <a:t>whether taxpayer held itself out to the public to be in the money lending business, </a:t>
            </a:r>
          </a:p>
          <a:p>
            <a:pPr lvl="1"/>
            <a:r>
              <a:rPr lang="en-US" dirty="0"/>
              <a:t>whether the taxpayer advertised its loan services, </a:t>
            </a:r>
          </a:p>
          <a:p>
            <a:pPr lvl="1"/>
            <a:r>
              <a:rPr lang="en-US" dirty="0"/>
              <a:t>whether taxpayer had a reputation in the community for making loans, </a:t>
            </a:r>
          </a:p>
          <a:p>
            <a:pPr lvl="1"/>
            <a:r>
              <a:rPr lang="en-US" dirty="0"/>
              <a:t>the amount of income the taxpayer derived from its money lending activities, and </a:t>
            </a:r>
          </a:p>
          <a:p>
            <a:pPr lvl="1"/>
            <a:r>
              <a:rPr lang="en-US" dirty="0"/>
              <a:t>whether the taxpayer indicated that it was in the money lending business on its tax return.</a:t>
            </a:r>
          </a:p>
          <a:p>
            <a:r>
              <a:rPr lang="en-US" dirty="0"/>
              <a:t>In FSA 199911003, the taxpayer’s lending business encompassed the purchase of notes from third parties, as well as direct loans.</a:t>
            </a:r>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13</a:t>
            </a:fld>
            <a:endParaRPr lang="en-GB" dirty="0"/>
          </a:p>
        </p:txBody>
      </p:sp>
    </p:spTree>
    <p:extLst>
      <p:ext uri="{BB962C8B-B14F-4D97-AF65-F5344CB8AC3E}">
        <p14:creationId xmlns:p14="http://schemas.microsoft.com/office/powerpoint/2010/main" val="3173172866"/>
      </p:ext>
    </p:extLst>
  </p:cSld>
  <p:clrMapOvr>
    <a:masterClrMapping/>
  </p:clrMapOvr>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smtClean="0"/>
              <a:t>Continuity </a:t>
            </a:r>
            <a:r>
              <a:rPr lang="en-US" dirty="0"/>
              <a:t>and Regularity </a:t>
            </a:r>
            <a:r>
              <a:rPr lang="en-US" dirty="0" smtClean="0"/>
              <a:t>of </a:t>
            </a:r>
            <a:r>
              <a:rPr lang="en-US" dirty="0"/>
              <a:t>Lending Activities</a:t>
            </a:r>
          </a:p>
        </p:txBody>
      </p:sp>
      <p:sp>
        <p:nvSpPr>
          <p:cNvPr id="3" name="Content Placeholder 2" descr="" title=""/>
          <p:cNvSpPr>
            <a:spLocks noGrp="1"/>
          </p:cNvSpPr>
          <p:nvPr>
            <p:ph idx="1"/>
          </p:nvPr>
        </p:nvSpPr>
        <p:spPr/>
        <p:txBody>
          <a:bodyPr>
            <a:normAutofit/>
          </a:bodyPr>
          <a:lstStyle/>
          <a:p>
            <a:r>
              <a:rPr lang="en-US" dirty="0"/>
              <a:t>Higgins, 312 US 212 (1941). </a:t>
            </a:r>
            <a:r>
              <a:rPr lang="en-US" dirty="0" smtClean="0"/>
              <a:t>Lending </a:t>
            </a:r>
            <a:r>
              <a:rPr lang="en-US" dirty="0"/>
              <a:t>large amounts of money, occasionally made, is not a trade or business.</a:t>
            </a:r>
          </a:p>
          <a:p>
            <a:r>
              <a:rPr lang="en-US" dirty="0" err="1"/>
              <a:t>Eberhart</a:t>
            </a:r>
            <a:r>
              <a:rPr lang="en-US" dirty="0"/>
              <a:t>, TC Mem. 1977-155.  Isolated loans, even coupled with record maintenance, is not a trade or business.</a:t>
            </a:r>
          </a:p>
          <a:p>
            <a:r>
              <a:rPr lang="en-US" dirty="0"/>
              <a:t>Mayo, TC Mem. 1957-9.  Lending to a number of businesses not a trade or business where lending lacked continuity and frequency.</a:t>
            </a:r>
          </a:p>
          <a:p>
            <a:r>
              <a:rPr lang="en-US" dirty="0"/>
              <a:t>Hudson, 31 TC 574 (1958).  Lending attendant to stock investing shows investment motive, not a trade or business of lending.</a:t>
            </a:r>
          </a:p>
          <a:p>
            <a:r>
              <a:rPr lang="en-US" dirty="0" err="1"/>
              <a:t>Serot</a:t>
            </a:r>
            <a:r>
              <a:rPr lang="en-US" dirty="0"/>
              <a:t>, TC Mem.1994-532.  55 loans over 10 years, devotion of 40-50 </a:t>
            </a:r>
            <a:r>
              <a:rPr lang="en-US" dirty="0" smtClean="0"/>
              <a:t>hours </a:t>
            </a:r>
            <a:r>
              <a:rPr lang="en-US" dirty="0"/>
              <a:t>per week on lending and absence of relationships to borrowers established trade or business.  </a:t>
            </a:r>
            <a:r>
              <a:rPr lang="en-US" dirty="0" smtClean="0"/>
              <a:t>Taxpayer did </a:t>
            </a:r>
            <a:r>
              <a:rPr lang="en-US" dirty="0"/>
              <a:t>not advertise.</a:t>
            </a:r>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14</a:t>
            </a:fld>
            <a:endParaRPr lang="en-GB" dirty="0"/>
          </a:p>
        </p:txBody>
      </p:sp>
    </p:spTree>
    <p:extLst>
      <p:ext uri="{BB962C8B-B14F-4D97-AF65-F5344CB8AC3E}">
        <p14:creationId xmlns:p14="http://schemas.microsoft.com/office/powerpoint/2010/main" val="1163772903"/>
      </p:ext>
    </p:extLst>
  </p:cSld>
  <p:clrMapOvr>
    <a:masterClrMapping/>
  </p:clrMapOvr>
</p:sld>
</file>

<file path=ppt/slides/slide1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Recent IRS Guidance</a:t>
            </a:r>
          </a:p>
        </p:txBody>
      </p:sp>
      <p:sp>
        <p:nvSpPr>
          <p:cNvPr id="3" name="Content Placeholder 2" descr="" title=""/>
          <p:cNvSpPr>
            <a:spLocks noGrp="1"/>
          </p:cNvSpPr>
          <p:nvPr>
            <p:ph idx="1"/>
          </p:nvPr>
        </p:nvSpPr>
        <p:spPr/>
        <p:txBody>
          <a:bodyPr>
            <a:normAutofit/>
          </a:bodyPr>
          <a:lstStyle/>
          <a:p>
            <a:r>
              <a:rPr lang="en-US" dirty="0"/>
              <a:t>Two non-binding authorities issued to date:</a:t>
            </a:r>
          </a:p>
          <a:p>
            <a:pPr lvl="1"/>
            <a:r>
              <a:rPr lang="en-US" dirty="0"/>
              <a:t>Generic Legal Advice Memorandum 2009-010 (Sept. 22, 2009) (the “GLAM”)</a:t>
            </a:r>
          </a:p>
          <a:p>
            <a:pPr lvl="1"/>
            <a:r>
              <a:rPr lang="en-US" dirty="0"/>
              <a:t>Internal Legal Memorandum 201501013 (Sept. 5, 2014) (the “ILM”)</a:t>
            </a:r>
          </a:p>
          <a:p>
            <a:r>
              <a:rPr lang="en-US" dirty="0"/>
              <a:t>In the GLAM, the IRS determined that a foreign corporation was engaged in a </a:t>
            </a:r>
            <a:r>
              <a:rPr lang="en-US" dirty="0" smtClean="0"/>
              <a:t>US trade or business </a:t>
            </a:r>
            <a:r>
              <a:rPr lang="en-US" dirty="0"/>
              <a:t>and recognized ECI as a result of lending activities (solicitation, due diligence, and negotiation with borrowers) attributed to the foreign corporation through an independent agent </a:t>
            </a:r>
            <a:r>
              <a:rPr lang="en-US" dirty="0" smtClean="0"/>
              <a:t>acting in the United States.</a:t>
            </a:r>
            <a:endParaRPr lang="en-US" dirty="0"/>
          </a:p>
          <a:p>
            <a:r>
              <a:rPr lang="en-US" dirty="0"/>
              <a:t>In the ILM, the IRS concluded that a foreign fund engaged in “lending” and “underwriting” activities that constituted a </a:t>
            </a:r>
            <a:r>
              <a:rPr lang="en-US" dirty="0" smtClean="0"/>
              <a:t>US trade or business was not </a:t>
            </a:r>
            <a:r>
              <a:rPr lang="en-US" dirty="0"/>
              <a:t>covered by the trading safe harbors.</a:t>
            </a:r>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15</a:t>
            </a:fld>
            <a:endParaRPr lang="en-GB" dirty="0"/>
          </a:p>
        </p:txBody>
      </p:sp>
    </p:spTree>
    <p:extLst>
      <p:ext uri="{BB962C8B-B14F-4D97-AF65-F5344CB8AC3E}">
        <p14:creationId xmlns:p14="http://schemas.microsoft.com/office/powerpoint/2010/main" val="4223159421"/>
      </p:ext>
    </p:extLst>
  </p:cSld>
  <p:clrMapOvr>
    <a:masterClrMapping/>
  </p:clrMapOvr>
</p:sld>
</file>

<file path=ppt/slides/slide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The GLAM</a:t>
            </a:r>
            <a:endParaRPr lang="en-US" dirty="0"/>
          </a:p>
        </p:txBody>
      </p:sp>
      <p:sp>
        <p:nvSpPr>
          <p:cNvPr id="3" name="Content Placeholder 2" descr="" title=""/>
          <p:cNvSpPr>
            <a:spLocks noGrp="1"/>
          </p:cNvSpPr>
          <p:nvPr>
            <p:ph idx="1"/>
          </p:nvPr>
        </p:nvSpPr>
        <p:spPr/>
        <p:txBody>
          <a:bodyPr>
            <a:normAutofit/>
          </a:bodyPr>
          <a:lstStyle/>
          <a:p>
            <a:r>
              <a:rPr lang="en-US" dirty="0" smtClean="0"/>
              <a:t>The non-US corporation (FC) was </a:t>
            </a:r>
            <a:r>
              <a:rPr lang="en-US" dirty="0"/>
              <a:t>not resident in a treaty country.</a:t>
            </a:r>
          </a:p>
          <a:p>
            <a:r>
              <a:rPr lang="en-US" dirty="0" smtClean="0"/>
              <a:t>A US corporation (US Corp.) originated </a:t>
            </a:r>
            <a:r>
              <a:rPr lang="en-US" dirty="0"/>
              <a:t>US loans pursuant to a service </a:t>
            </a:r>
            <a:r>
              <a:rPr lang="en-US" dirty="0" smtClean="0"/>
              <a:t>agreement with FC.  Services included </a:t>
            </a:r>
            <a:r>
              <a:rPr lang="en-US" dirty="0"/>
              <a:t>solicitation of borrowers, negotiation of loan terms, credit analysis </a:t>
            </a:r>
            <a:r>
              <a:rPr lang="en-US" dirty="0" smtClean="0"/>
              <a:t>and other </a:t>
            </a:r>
            <a:r>
              <a:rPr lang="en-US" dirty="0"/>
              <a:t>functions, but not final approval </a:t>
            </a:r>
            <a:r>
              <a:rPr lang="en-US" dirty="0" smtClean="0"/>
              <a:t>or </a:t>
            </a:r>
            <a:r>
              <a:rPr lang="en-US" dirty="0"/>
              <a:t>signing of loan documentation.</a:t>
            </a:r>
          </a:p>
          <a:p>
            <a:r>
              <a:rPr lang="en-US" dirty="0" smtClean="0"/>
              <a:t>US Corp. performed </a:t>
            </a:r>
            <a:r>
              <a:rPr lang="en-US" dirty="0"/>
              <a:t>these activities on a considerable, continuous </a:t>
            </a:r>
            <a:r>
              <a:rPr lang="en-US" dirty="0" smtClean="0"/>
              <a:t>and regular </a:t>
            </a:r>
            <a:r>
              <a:rPr lang="en-US" dirty="0"/>
              <a:t>basis in the </a:t>
            </a:r>
            <a:r>
              <a:rPr lang="en-US" dirty="0" smtClean="0"/>
              <a:t>United States.</a:t>
            </a:r>
            <a:endParaRPr lang="en-US" dirty="0"/>
          </a:p>
          <a:p>
            <a:r>
              <a:rPr lang="en-US" dirty="0"/>
              <a:t>FC </a:t>
            </a:r>
            <a:r>
              <a:rPr lang="en-US" dirty="0" smtClean="0"/>
              <a:t>paid </a:t>
            </a:r>
            <a:r>
              <a:rPr lang="en-US" dirty="0"/>
              <a:t>an arm’s length fee to </a:t>
            </a:r>
            <a:r>
              <a:rPr lang="en-US" dirty="0" smtClean="0"/>
              <a:t>US Corp. for its services.</a:t>
            </a:r>
            <a:endParaRPr lang="en-US" dirty="0"/>
          </a:p>
          <a:p>
            <a:r>
              <a:rPr lang="en-US" dirty="0" smtClean="0"/>
              <a:t>US Corp. was not given the power to conclude </a:t>
            </a:r>
            <a:r>
              <a:rPr lang="en-US" dirty="0"/>
              <a:t>contracts on behalf of FC.</a:t>
            </a:r>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16</a:t>
            </a:fld>
            <a:endParaRPr lang="en-GB" dirty="0"/>
          </a:p>
        </p:txBody>
      </p:sp>
    </p:spTree>
    <p:extLst>
      <p:ext uri="{BB962C8B-B14F-4D97-AF65-F5344CB8AC3E}">
        <p14:creationId xmlns:p14="http://schemas.microsoft.com/office/powerpoint/2010/main" val="912996668"/>
      </p:ext>
    </p:extLst>
  </p:cSld>
  <p:clrMapOvr>
    <a:masterClrMapping/>
  </p:clrMapOvr>
</p:sld>
</file>

<file path=ppt/slides/slide1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smtClean="0"/>
              <a:t>GLAM Analysis </a:t>
            </a:r>
            <a:r>
              <a:rPr lang="en-US" dirty="0"/>
              <a:t>of the Trade or Business Issue</a:t>
            </a:r>
          </a:p>
        </p:txBody>
      </p:sp>
      <p:sp>
        <p:nvSpPr>
          <p:cNvPr id="3" name="Content Placeholder 2" descr="" title=""/>
          <p:cNvSpPr>
            <a:spLocks noGrp="1"/>
          </p:cNvSpPr>
          <p:nvPr>
            <p:ph idx="1"/>
          </p:nvPr>
        </p:nvSpPr>
        <p:spPr/>
        <p:txBody>
          <a:bodyPr>
            <a:normAutofit/>
          </a:bodyPr>
          <a:lstStyle/>
          <a:p>
            <a:r>
              <a:rPr lang="en-US" dirty="0"/>
              <a:t>IRS concludes that relationship with US Corp. causes FC to be engaged in the conduct of a </a:t>
            </a:r>
            <a:r>
              <a:rPr lang="en-US" dirty="0" smtClean="0"/>
              <a:t>US trade </a:t>
            </a:r>
            <a:r>
              <a:rPr lang="en-US" dirty="0"/>
              <a:t>or </a:t>
            </a:r>
            <a:r>
              <a:rPr lang="en-US" dirty="0" smtClean="0"/>
              <a:t>business.</a:t>
            </a:r>
            <a:endParaRPr lang="en-US" dirty="0"/>
          </a:p>
          <a:p>
            <a:r>
              <a:rPr lang="en-US" dirty="0"/>
              <a:t>US Corp.’s activities are a component of FC’s lending activities.  These activities are “considerable, continuous </a:t>
            </a:r>
            <a:r>
              <a:rPr lang="en-US" dirty="0" smtClean="0"/>
              <a:t>and </a:t>
            </a:r>
            <a:r>
              <a:rPr lang="en-US" dirty="0"/>
              <a:t>regular.”</a:t>
            </a:r>
          </a:p>
          <a:p>
            <a:r>
              <a:rPr lang="en-US" dirty="0"/>
              <a:t>US Corp. is only nominally an independent agent.</a:t>
            </a:r>
          </a:p>
          <a:p>
            <a:r>
              <a:rPr lang="en-US" dirty="0"/>
              <a:t>IRS </a:t>
            </a:r>
            <a:r>
              <a:rPr lang="en-US" dirty="0" smtClean="0"/>
              <a:t>does not follow </a:t>
            </a:r>
            <a:r>
              <a:rPr lang="en-US" dirty="0"/>
              <a:t>Treasury Regulation § 1.864-7(d)(2</a:t>
            </a:r>
            <a:r>
              <a:rPr lang="en-US" dirty="0" smtClean="0"/>
              <a:t>), </a:t>
            </a:r>
            <a:r>
              <a:rPr lang="en-US" dirty="0"/>
              <a:t>which does not attribute the activities of an independent agent to a principal.</a:t>
            </a:r>
          </a:p>
          <a:p>
            <a:r>
              <a:rPr lang="en-US" dirty="0"/>
              <a:t>IRS limits exclusion for agent activities to ministerial and clerical activities.  (But ministerial </a:t>
            </a:r>
            <a:r>
              <a:rPr lang="en-US" dirty="0" smtClean="0"/>
              <a:t>and </a:t>
            </a:r>
            <a:r>
              <a:rPr lang="en-US" dirty="0"/>
              <a:t>clerical activities should constitute trade or business activities in any event.)</a:t>
            </a:r>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17</a:t>
            </a:fld>
            <a:endParaRPr lang="en-GB" dirty="0"/>
          </a:p>
        </p:txBody>
      </p:sp>
    </p:spTree>
    <p:extLst>
      <p:ext uri="{BB962C8B-B14F-4D97-AF65-F5344CB8AC3E}">
        <p14:creationId xmlns:p14="http://schemas.microsoft.com/office/powerpoint/2010/main" val="443876987"/>
      </p:ext>
    </p:extLst>
  </p:cSld>
  <p:clrMapOvr>
    <a:masterClrMapping/>
  </p:clrMapOvr>
</p:sld>
</file>

<file path=ppt/slides/slide1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smtClean="0"/>
              <a:t>GLAM Analysis </a:t>
            </a:r>
            <a:r>
              <a:rPr lang="en-US" dirty="0"/>
              <a:t>of </a:t>
            </a:r>
            <a:r>
              <a:rPr lang="en-US" dirty="0" smtClean="0"/>
              <a:t>Code </a:t>
            </a:r>
            <a:r>
              <a:rPr lang="en-US" dirty="0"/>
              <a:t>§ 864(b)(</a:t>
            </a:r>
            <a:r>
              <a:rPr lang="en-US" dirty="0" smtClean="0"/>
              <a:t>2) Trading Safe-Harbor</a:t>
            </a:r>
            <a:endParaRPr lang="en-US" dirty="0"/>
          </a:p>
        </p:txBody>
      </p:sp>
      <p:sp>
        <p:nvSpPr>
          <p:cNvPr id="3" name="Content Placeholder 2" descr="" title=""/>
          <p:cNvSpPr>
            <a:spLocks noGrp="1"/>
          </p:cNvSpPr>
          <p:nvPr>
            <p:ph idx="1"/>
          </p:nvPr>
        </p:nvSpPr>
        <p:spPr/>
        <p:txBody>
          <a:bodyPr>
            <a:normAutofit/>
          </a:bodyPr>
          <a:lstStyle/>
          <a:p>
            <a:r>
              <a:rPr lang="en-US" dirty="0"/>
              <a:t>Lending is not trading, so Code § 864(b)(2) safe-harbor is inapplicable.</a:t>
            </a:r>
          </a:p>
          <a:p>
            <a:r>
              <a:rPr lang="en-US" dirty="0"/>
              <a:t>FC is engaged in a banking or financing business within the </a:t>
            </a:r>
            <a:r>
              <a:rPr lang="en-US" dirty="0" smtClean="0"/>
              <a:t>United States.  </a:t>
            </a:r>
            <a:r>
              <a:rPr lang="en-US" dirty="0"/>
              <a:t>It is making loans to the public.</a:t>
            </a:r>
          </a:p>
          <a:p>
            <a:r>
              <a:rPr lang="en-US" dirty="0"/>
              <a:t>This trade or business test requires that FC maintain an office in the US.  The IRS strains to hold that US Corp.’s office should be attributed to FC.</a:t>
            </a:r>
          </a:p>
          <a:p>
            <a:r>
              <a:rPr lang="en-US" dirty="0"/>
              <a:t>Interest income received by FC is trade or business income, even though US Corp. is an independent agent as to FC.</a:t>
            </a:r>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18</a:t>
            </a:fld>
            <a:endParaRPr lang="en-GB" dirty="0"/>
          </a:p>
        </p:txBody>
      </p:sp>
    </p:spTree>
    <p:extLst>
      <p:ext uri="{BB962C8B-B14F-4D97-AF65-F5344CB8AC3E}">
        <p14:creationId xmlns:p14="http://schemas.microsoft.com/office/powerpoint/2010/main" val="2968605914"/>
      </p:ext>
    </p:extLst>
  </p:cSld>
  <p:clrMapOvr>
    <a:masterClrMapping/>
  </p:clrMapOvr>
</p:sld>
</file>

<file path=ppt/slides/slide1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ILM Background</a:t>
            </a:r>
          </a:p>
        </p:txBody>
      </p:sp>
      <p:sp>
        <p:nvSpPr>
          <p:cNvPr id="3" name="Content Placeholder 2" descr="" title=""/>
          <p:cNvSpPr>
            <a:spLocks noGrp="1"/>
          </p:cNvSpPr>
          <p:nvPr>
            <p:ph idx="1"/>
          </p:nvPr>
        </p:nvSpPr>
        <p:spPr/>
        <p:txBody>
          <a:bodyPr>
            <a:normAutofit/>
          </a:bodyPr>
          <a:lstStyle/>
          <a:p>
            <a:r>
              <a:rPr lang="en-US" dirty="0"/>
              <a:t>The ILM involved a foreign hedge fund investing in “PIPE” transactions including promissory notes, convertible debt, warrants and common stock.</a:t>
            </a:r>
          </a:p>
          <a:p>
            <a:r>
              <a:rPr lang="en-US" dirty="0"/>
              <a:t>The fund purchased convertible debt and notes with warrants.</a:t>
            </a:r>
          </a:p>
          <a:p>
            <a:r>
              <a:rPr lang="en-US" dirty="0"/>
              <a:t>The ILM says that the issuers also paid commitment, structuring and due diligence fees to the fund. </a:t>
            </a:r>
          </a:p>
          <a:p>
            <a:r>
              <a:rPr lang="en-US" dirty="0"/>
              <a:t>The fund manager spent extensive time engaging in negotiation, due diligence, soliciting, sourcing and originating these transactions.</a:t>
            </a:r>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19</a:t>
            </a:fld>
            <a:endParaRPr lang="en-GB" dirty="0"/>
          </a:p>
        </p:txBody>
      </p:sp>
    </p:spTree>
    <p:extLst>
      <p:ext uri="{BB962C8B-B14F-4D97-AF65-F5344CB8AC3E}">
        <p14:creationId xmlns:p14="http://schemas.microsoft.com/office/powerpoint/2010/main" val="2462868642"/>
      </p:ext>
    </p:extLst>
  </p:cSld>
  <p:clrMapOvr>
    <a:masterClrMapping/>
  </p:clrMapOvr>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sz="3300" dirty="0" smtClean="0"/>
              <a:t>Agenda</a:t>
            </a:r>
            <a:endParaRPr lang="en-US" sz="3300" dirty="0"/>
          </a:p>
        </p:txBody>
      </p:sp>
      <p:sp>
        <p:nvSpPr>
          <p:cNvPr id="5" name="Content Placeholder 4" descr="" title=""/>
          <p:cNvSpPr>
            <a:spLocks noGrp="1"/>
          </p:cNvSpPr>
          <p:nvPr>
            <p:ph idx="1"/>
          </p:nvPr>
        </p:nvSpPr>
        <p:spPr/>
        <p:txBody>
          <a:bodyPr>
            <a:normAutofit/>
          </a:bodyPr>
          <a:lstStyle/>
          <a:p>
            <a:r>
              <a:rPr lang="en-US" sz="2100" dirty="0" smtClean="0"/>
              <a:t>Overview of current US tax </a:t>
            </a:r>
            <a:r>
              <a:rPr lang="en-US" sz="2100" smtClean="0"/>
              <a:t>reform proposals</a:t>
            </a:r>
            <a:endParaRPr lang="en-US" sz="2100" dirty="0" smtClean="0"/>
          </a:p>
          <a:p>
            <a:r>
              <a:rPr lang="en-US" sz="2100" dirty="0" smtClean="0"/>
              <a:t>US offshore lending developments</a:t>
            </a:r>
          </a:p>
          <a:p>
            <a:r>
              <a:rPr lang="en-US" sz="2100" dirty="0" smtClean="0"/>
              <a:t>Proposals affecting the deductibility of interest, including 163(n) on excess debt</a:t>
            </a:r>
          </a:p>
          <a:p>
            <a:r>
              <a:rPr lang="en-US" sz="2100" dirty="0" smtClean="0"/>
              <a:t>Recent changes to PFIC regulations of interest </a:t>
            </a:r>
          </a:p>
          <a:p>
            <a:r>
              <a:rPr lang="en-US" sz="2100" dirty="0" smtClean="0"/>
              <a:t>Update on GILTI and developments affecting worldwide minimum taxes</a:t>
            </a:r>
            <a:endParaRPr lang="en-US" sz="2100" dirty="0"/>
          </a:p>
        </p:txBody>
      </p:sp>
      <p:sp>
        <p:nvSpPr>
          <p:cNvPr id="3" name="Slide Number Placeholder 2" descr="" title=""/>
          <p:cNvSpPr>
            <a:spLocks noGrp="1"/>
          </p:cNvSpPr>
          <p:nvPr>
            <p:ph type="sldNum" sz="quarter" idx="12"/>
          </p:nvPr>
        </p:nvSpPr>
        <p:spPr/>
        <p:txBody>
          <a:bodyPr/>
          <a:lstStyle/>
          <a:p>
            <a:fld id="{BD6AE709-5B2D-443C-9610-7470FBD3D842}" type="slidenum">
              <a:rPr lang="en-US" smtClean="0"/>
              <a:t>2</a:t>
            </a:fld>
            <a:endParaRPr lang="en-US"/>
          </a:p>
        </p:txBody>
      </p:sp>
    </p:spTree>
    <p:extLst>
      <p:ext uri="{BB962C8B-B14F-4D97-AF65-F5344CB8AC3E}">
        <p14:creationId xmlns:p14="http://schemas.microsoft.com/office/powerpoint/2010/main" val="382772234"/>
      </p:ext>
    </p:extLst>
  </p:cSld>
  <p:clrMapOvr>
    <a:masterClrMapping/>
  </p:clrMapOvr>
</p:sld>
</file>

<file path=ppt/slides/slide2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t>ILM Analysis of the Trade or Business Issue</a:t>
            </a:r>
          </a:p>
        </p:txBody>
      </p:sp>
      <p:sp>
        <p:nvSpPr>
          <p:cNvPr id="3" name="Content Placeholder 2" descr="" title=""/>
          <p:cNvSpPr>
            <a:spLocks noGrp="1"/>
          </p:cNvSpPr>
          <p:nvPr>
            <p:ph idx="1"/>
          </p:nvPr>
        </p:nvSpPr>
        <p:spPr/>
        <p:txBody>
          <a:bodyPr>
            <a:normAutofit/>
          </a:bodyPr>
          <a:lstStyle/>
          <a:p>
            <a:r>
              <a:rPr lang="en-US" dirty="0"/>
              <a:t>The IRS concluded that the fund’s "lending" and "underwriting" activities were a </a:t>
            </a:r>
            <a:r>
              <a:rPr lang="en-US" dirty="0" smtClean="0"/>
              <a:t>US trade or business </a:t>
            </a:r>
            <a:r>
              <a:rPr lang="en-US" dirty="0"/>
              <a:t>that did not constitute “trading in stocks and securities” for purposes of the section 864(b)(2)(A) safe harbors. </a:t>
            </a:r>
          </a:p>
          <a:p>
            <a:pPr lvl="1"/>
            <a:r>
              <a:rPr lang="en-US" dirty="0"/>
              <a:t>The IRS looked to Treas. Reg. §1.864-4(c)(5)(i)(b) and </a:t>
            </a:r>
            <a:r>
              <a:rPr lang="en-US" dirty="0" smtClean="0"/>
              <a:t>Section </a:t>
            </a:r>
            <a:r>
              <a:rPr lang="en-US" dirty="0"/>
              <a:t>166 </a:t>
            </a:r>
            <a:r>
              <a:rPr lang="en-US" dirty="0" smtClean="0"/>
              <a:t>(bad debt deduction) factors </a:t>
            </a:r>
            <a:r>
              <a:rPr lang="en-US" dirty="0"/>
              <a:t>to determine whether loan origination was a </a:t>
            </a:r>
            <a:r>
              <a:rPr lang="en-US" dirty="0" smtClean="0"/>
              <a:t>US trade or business.</a:t>
            </a:r>
            <a:endParaRPr lang="en-US" dirty="0"/>
          </a:p>
          <a:p>
            <a:pPr lvl="1"/>
            <a:r>
              <a:rPr lang="en-US" dirty="0"/>
              <a:t>The IRS indicated the fund primarily looked to profit from earning fees, a spread and interest payments.</a:t>
            </a:r>
          </a:p>
          <a:p>
            <a:r>
              <a:rPr lang="en-US" dirty="0"/>
              <a:t>The IRS alternatively concluded that even if the fund’s activities did constitute “trading in stocks and securities,” the fund did not qualify for the first safe harbor because its manager was not an independent agent and did not qualify for the second safe harbor because the fund's "underwriting" activities made it a dealer.</a:t>
            </a:r>
          </a:p>
          <a:p>
            <a:r>
              <a:rPr lang="en-US" dirty="0"/>
              <a:t>The taxpayer has filed a petition challenging IRS notices of deficiency, and the case is currently pending in the U.S. Tax Court.</a:t>
            </a:r>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20</a:t>
            </a:fld>
            <a:endParaRPr lang="en-GB" dirty="0"/>
          </a:p>
        </p:txBody>
      </p:sp>
    </p:spTree>
    <p:extLst>
      <p:ext uri="{BB962C8B-B14F-4D97-AF65-F5344CB8AC3E}">
        <p14:creationId xmlns:p14="http://schemas.microsoft.com/office/powerpoint/2010/main" val="4176886399"/>
      </p:ext>
    </p:extLst>
  </p:cSld>
  <p:clrMapOvr>
    <a:masterClrMapping/>
  </p:clrMapOvr>
</p:sld>
</file>

<file path=ppt/slides/slide2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p:txBody>
          <a:bodyPr>
            <a:normAutofit/>
          </a:bodyPr>
          <a:lstStyle/>
          <a:p>
            <a:r>
              <a:rPr lang="en-US" sz="3300" dirty="0" smtClean="0"/>
              <a:t>Guidelines Used by Funds to Prevent Secondary Market Activity From Being Treated as Lending</a:t>
            </a:r>
            <a:endParaRPr lang="en-US" sz="3300" dirty="0"/>
          </a:p>
        </p:txBody>
      </p:sp>
    </p:spTree>
    <p:extLst>
      <p:ext uri="{BB962C8B-B14F-4D97-AF65-F5344CB8AC3E}">
        <p14:creationId xmlns:p14="http://schemas.microsoft.com/office/powerpoint/2010/main" val="1570892994"/>
      </p:ext>
    </p:extLst>
  </p:cSld>
  <p:clrMapOvr>
    <a:masterClrMapping/>
  </p:clrMapOvr>
</p:sld>
</file>

<file path=ppt/slides/slide2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a:t>Guidelines for Loan Acquisitions</a:t>
            </a:r>
            <a:endParaRPr lang="en-US" dirty="0"/>
          </a:p>
        </p:txBody>
      </p:sp>
      <p:sp>
        <p:nvSpPr>
          <p:cNvPr id="3" name="Content Placeholder 2" descr="" title=""/>
          <p:cNvSpPr>
            <a:spLocks noGrp="1"/>
          </p:cNvSpPr>
          <p:nvPr>
            <p:ph idx="1"/>
          </p:nvPr>
        </p:nvSpPr>
        <p:spPr/>
        <p:txBody>
          <a:bodyPr>
            <a:normAutofit/>
          </a:bodyPr>
          <a:lstStyle/>
          <a:p>
            <a:r>
              <a:rPr lang="en-US" dirty="0"/>
              <a:t>Minimum waiting period (e.g., 24-48 hours) following original lender’s funding/ commitment before foreign person purchases, or commits to purchase (e.g., pursuant to a forward commitment), the loan.</a:t>
            </a:r>
          </a:p>
          <a:p>
            <a:r>
              <a:rPr lang="en-US" dirty="0"/>
              <a:t>Special rules for loans that require later </a:t>
            </a:r>
            <a:r>
              <a:rPr lang="en-US" dirty="0" err="1"/>
              <a:t>fundings</a:t>
            </a:r>
            <a:r>
              <a:rPr lang="en-US" dirty="0"/>
              <a:t> and revolving loans</a:t>
            </a:r>
          </a:p>
          <a:p>
            <a:r>
              <a:rPr lang="en-US" dirty="0"/>
              <a:t>Risks inherent in ”vertical structures,” in which the loan purchaser owns the loan originator</a:t>
            </a:r>
          </a:p>
          <a:p>
            <a:r>
              <a:rPr lang="en-US" dirty="0"/>
              <a:t>No significant negotiation or other communication with borrower or lender.</a:t>
            </a:r>
          </a:p>
          <a:p>
            <a:r>
              <a:rPr lang="en-US" dirty="0"/>
              <a:t>No fees should be payable to the loan purchaser (directly or through pricing)</a:t>
            </a:r>
          </a:p>
          <a:p>
            <a:r>
              <a:rPr lang="en-US" dirty="0"/>
              <a:t>No relationship with original lender; offshore fund should not provide capital to the originator.</a:t>
            </a:r>
          </a:p>
          <a:p>
            <a:pPr lvl="1"/>
            <a:r>
              <a:rPr lang="en-US" dirty="0"/>
              <a:t>Additional restrictions apply if loans are originated by affiliates (“season and sell”) in order to preclude agency attribution.</a:t>
            </a:r>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22</a:t>
            </a:fld>
            <a:endParaRPr lang="en-GB" dirty="0"/>
          </a:p>
        </p:txBody>
      </p:sp>
    </p:spTree>
    <p:extLst>
      <p:ext uri="{BB962C8B-B14F-4D97-AF65-F5344CB8AC3E}">
        <p14:creationId xmlns:p14="http://schemas.microsoft.com/office/powerpoint/2010/main" val="185858536"/>
      </p:ext>
    </p:extLst>
  </p:cSld>
  <p:clrMapOvr>
    <a:masterClrMapping/>
  </p:clrMapOvr>
</p:sld>
</file>

<file path=ppt/slides/slide2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Guidelines for Loan Acquisitions</a:t>
            </a:r>
          </a:p>
        </p:txBody>
      </p:sp>
      <p:sp>
        <p:nvSpPr>
          <p:cNvPr id="3" name="Content Placeholder 2" descr="" title=""/>
          <p:cNvSpPr>
            <a:spLocks noGrp="1"/>
          </p:cNvSpPr>
          <p:nvPr>
            <p:ph idx="1"/>
          </p:nvPr>
        </p:nvSpPr>
        <p:spPr/>
        <p:txBody>
          <a:bodyPr>
            <a:normAutofit/>
          </a:bodyPr>
          <a:lstStyle/>
          <a:p>
            <a:r>
              <a:rPr lang="en-US" dirty="0"/>
              <a:t>Originator sells participations to a significant number of investors (not selling the entire position to one off-shore fund).</a:t>
            </a:r>
          </a:p>
          <a:p>
            <a:r>
              <a:rPr lang="en-US" dirty="0"/>
              <a:t>Originator has the ability hold the loan on its balance sheet.</a:t>
            </a:r>
          </a:p>
          <a:p>
            <a:r>
              <a:rPr lang="en-US" dirty="0"/>
              <a:t>Price at which loan is sold reflects fair market value; sales do not occur at par value.</a:t>
            </a:r>
          </a:p>
          <a:p>
            <a:r>
              <a:rPr lang="en-US" dirty="0"/>
              <a:t>Broad offering of loan participations.</a:t>
            </a:r>
          </a:p>
          <a:p>
            <a:r>
              <a:rPr lang="en-US" dirty="0"/>
              <a:t>Distressed at purchase transactions</a:t>
            </a:r>
          </a:p>
          <a:p>
            <a:r>
              <a:rPr lang="en-US" dirty="0"/>
              <a:t>Rules for loan extensions and amendments</a:t>
            </a:r>
          </a:p>
          <a:p>
            <a:pPr lvl="1"/>
            <a:r>
              <a:rPr lang="en-US" dirty="0"/>
              <a:t>Do substantial modifications constitute loan originations?</a:t>
            </a:r>
          </a:p>
          <a:p>
            <a:pPr lvl="1"/>
            <a:r>
              <a:rPr lang="en-US" dirty="0"/>
              <a:t>Do extensions constitute origination activities (roll-overs)?</a:t>
            </a:r>
          </a:p>
          <a:p>
            <a:pPr lvl="1"/>
            <a:r>
              <a:rPr lang="en-US" dirty="0"/>
              <a:t>Work-out considerations</a:t>
            </a:r>
          </a:p>
          <a:p>
            <a:endParaRPr lang="en-US" dirty="0"/>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23</a:t>
            </a:fld>
            <a:endParaRPr lang="en-GB" dirty="0"/>
          </a:p>
        </p:txBody>
      </p:sp>
    </p:spTree>
    <p:extLst>
      <p:ext uri="{BB962C8B-B14F-4D97-AF65-F5344CB8AC3E}">
        <p14:creationId xmlns:p14="http://schemas.microsoft.com/office/powerpoint/2010/main" val="26510396"/>
      </p:ext>
    </p:extLst>
  </p:cSld>
  <p:clrMapOvr>
    <a:masterClrMapping/>
  </p:clrMapOvr>
</p:sld>
</file>

<file path=ppt/slides/slide2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p:txBody>
          <a:bodyPr>
            <a:normAutofit/>
          </a:bodyPr>
          <a:lstStyle/>
          <a:p>
            <a:r>
              <a:rPr lang="en-US" sz="3300" dirty="0" smtClean="0"/>
              <a:t>The IRS Adds Offshore Lending to its Audit Campaign</a:t>
            </a:r>
            <a:endParaRPr lang="en-US" sz="3300" dirty="0"/>
          </a:p>
        </p:txBody>
      </p:sp>
    </p:spTree>
    <p:extLst>
      <p:ext uri="{BB962C8B-B14F-4D97-AF65-F5344CB8AC3E}">
        <p14:creationId xmlns:p14="http://schemas.microsoft.com/office/powerpoint/2010/main" val="2844691765"/>
      </p:ext>
    </p:extLst>
  </p:cSld>
  <p:clrMapOvr>
    <a:masterClrMapping/>
  </p:clrMapOvr>
</p:sld>
</file>

<file path=ppt/slides/slide2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t>The IRS Adds Offshore Lending to </a:t>
            </a:r>
            <a:r>
              <a:rPr lang="en-US" dirty="0" smtClean="0"/>
              <a:t>Its Audit </a:t>
            </a:r>
            <a:r>
              <a:rPr lang="en-US" dirty="0"/>
              <a:t>Campaign</a:t>
            </a:r>
          </a:p>
        </p:txBody>
      </p:sp>
      <p:sp>
        <p:nvSpPr>
          <p:cNvPr id="3" name="Content Placeholder 2" descr="" title=""/>
          <p:cNvSpPr>
            <a:spLocks noGrp="1"/>
          </p:cNvSpPr>
          <p:nvPr>
            <p:ph idx="1"/>
          </p:nvPr>
        </p:nvSpPr>
        <p:spPr/>
        <p:txBody>
          <a:bodyPr>
            <a:normAutofit/>
          </a:bodyPr>
          <a:lstStyle/>
          <a:p>
            <a:r>
              <a:rPr lang="en-US" dirty="0"/>
              <a:t>On June 10, 2021, the IRS added the acquisition of loans by non-US persons to its audit campaign stating:</a:t>
            </a:r>
          </a:p>
          <a:p>
            <a:pPr lvl="1"/>
            <a:r>
              <a:rPr lang="en-US" dirty="0"/>
              <a:t>This campaign addresses whether foreign investors were subject to U.S. tax on effectively connected income from lending transactions engaged in through a U.S. trade or business. In general, foreign investors who only trade stocks and securities for their own account are not engaged in a U.S. trade or business under the safe harbor rule set forth in 26 USC 864(b)(2). The safe harbor rule, however, is not available to dealers in stocks or securities, or to entities engaged in a lending business, or to foreign investors in partnerships engaged in such activities.</a:t>
            </a:r>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25</a:t>
            </a:fld>
            <a:endParaRPr lang="en-GB" dirty="0"/>
          </a:p>
        </p:txBody>
      </p:sp>
    </p:spTree>
    <p:extLst>
      <p:ext uri="{BB962C8B-B14F-4D97-AF65-F5344CB8AC3E}">
        <p14:creationId xmlns:p14="http://schemas.microsoft.com/office/powerpoint/2010/main" val="3090913118"/>
      </p:ext>
    </p:extLst>
  </p:cSld>
  <p:clrMapOvr>
    <a:masterClrMapping/>
  </p:clrMapOvr>
</p:sld>
</file>

<file path=ppt/slides/slide2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t>What We Know About the Campaign So Far</a:t>
            </a:r>
          </a:p>
        </p:txBody>
      </p:sp>
      <p:sp>
        <p:nvSpPr>
          <p:cNvPr id="3" name="Content Placeholder 2" descr="" title=""/>
          <p:cNvSpPr>
            <a:spLocks noGrp="1"/>
          </p:cNvSpPr>
          <p:nvPr>
            <p:ph idx="1"/>
          </p:nvPr>
        </p:nvSpPr>
        <p:spPr/>
        <p:txBody>
          <a:bodyPr>
            <a:normAutofit/>
          </a:bodyPr>
          <a:lstStyle/>
          <a:p>
            <a:r>
              <a:rPr lang="en-US" dirty="0"/>
              <a:t>IRS has stated that the </a:t>
            </a:r>
            <a:r>
              <a:rPr lang="en-US" dirty="0" smtClean="0"/>
              <a:t>US trade or business </a:t>
            </a:r>
            <a:r>
              <a:rPr lang="en-US" dirty="0"/>
              <a:t>issue for credit funds is “an admitted agency blind spot.” – Cindy Kim (LB&amp;I Attorney)</a:t>
            </a:r>
          </a:p>
          <a:p>
            <a:r>
              <a:rPr lang="en-US" dirty="0"/>
              <a:t>Campaign is exploratory.</a:t>
            </a:r>
          </a:p>
          <a:p>
            <a:r>
              <a:rPr lang="en-US" dirty="0"/>
              <a:t>IRS is reviewing tax returns “to decide which ones will be audited.”</a:t>
            </a:r>
          </a:p>
          <a:p>
            <a:r>
              <a:rPr lang="en-US" dirty="0"/>
              <a:t>Training of audit personnel to begin this autumn.</a:t>
            </a:r>
          </a:p>
          <a:p>
            <a:r>
              <a:rPr lang="en-US" dirty="0"/>
              <a:t>IRS wants to see what standards are being used by taxpayers.</a:t>
            </a:r>
          </a:p>
          <a:p>
            <a:r>
              <a:rPr lang="en-US" dirty="0"/>
              <a:t>IRS may seek input from tax practitioners</a:t>
            </a:r>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26</a:t>
            </a:fld>
            <a:endParaRPr lang="en-GB" dirty="0"/>
          </a:p>
        </p:txBody>
      </p:sp>
    </p:spTree>
    <p:extLst>
      <p:ext uri="{BB962C8B-B14F-4D97-AF65-F5344CB8AC3E}">
        <p14:creationId xmlns:p14="http://schemas.microsoft.com/office/powerpoint/2010/main" val="2514814644"/>
      </p:ext>
    </p:extLst>
  </p:cSld>
  <p:clrMapOvr>
    <a:masterClrMapping/>
  </p:clrMapOvr>
</p:sld>
</file>

<file path=ppt/slides/slide2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IRS Audit Campaigns</a:t>
            </a:r>
          </a:p>
        </p:txBody>
      </p:sp>
      <p:sp>
        <p:nvSpPr>
          <p:cNvPr id="3" name="Content Placeholder 2" descr="" title=""/>
          <p:cNvSpPr>
            <a:spLocks noGrp="1"/>
          </p:cNvSpPr>
          <p:nvPr>
            <p:ph idx="1"/>
          </p:nvPr>
        </p:nvSpPr>
        <p:spPr/>
        <p:txBody>
          <a:bodyPr>
            <a:normAutofit/>
          </a:bodyPr>
          <a:lstStyle/>
          <a:p>
            <a:r>
              <a:rPr lang="en-US" dirty="0"/>
              <a:t>IRS introduced audit “campaigns” in January 2017 as an alternative approach to “traditional” IRS audits</a:t>
            </a:r>
          </a:p>
          <a:p>
            <a:r>
              <a:rPr lang="en-US" b="1" dirty="0"/>
              <a:t>Purpose. </a:t>
            </a:r>
            <a:r>
              <a:rPr lang="en-US" dirty="0"/>
              <a:t>IRS budget reductions and attrition resulted in it having to focus its enforcement efforts on particular issues with risk of noncompliance </a:t>
            </a:r>
          </a:p>
          <a:p>
            <a:r>
              <a:rPr lang="en-US" b="1" dirty="0"/>
              <a:t>Selection. </a:t>
            </a:r>
            <a:r>
              <a:rPr lang="en-US" dirty="0"/>
              <a:t>Each “campaign” targets a particular tax issue </a:t>
            </a:r>
          </a:p>
          <a:p>
            <a:r>
              <a:rPr lang="en-US" b="1" dirty="0"/>
              <a:t>Procedures. </a:t>
            </a:r>
            <a:r>
              <a:rPr lang="en-US" dirty="0"/>
              <a:t>Treatment streams vary depending on the campaign issue, but could include issue-based examinations, soft letters, and outreach </a:t>
            </a:r>
          </a:p>
          <a:p>
            <a:pPr lvl="1"/>
            <a:r>
              <a:rPr lang="en-US" dirty="0"/>
              <a:t>Soft letters are sent to taxpayers to encourage voluntary compliance, but are not technically an IRS audit (although they signal an audit may be coming)</a:t>
            </a:r>
          </a:p>
          <a:p>
            <a:r>
              <a:rPr lang="en-US" dirty="0"/>
              <a:t>Statute of Limitations (same as traditional audit)</a:t>
            </a:r>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27</a:t>
            </a:fld>
            <a:endParaRPr lang="en-GB" dirty="0"/>
          </a:p>
        </p:txBody>
      </p:sp>
    </p:spTree>
    <p:extLst>
      <p:ext uri="{BB962C8B-B14F-4D97-AF65-F5344CB8AC3E}">
        <p14:creationId xmlns:p14="http://schemas.microsoft.com/office/powerpoint/2010/main" val="438142563"/>
      </p:ext>
    </p:extLst>
  </p:cSld>
  <p:clrMapOvr>
    <a:masterClrMapping/>
  </p:clrMapOvr>
</p:sld>
</file>

<file path=ppt/slides/slide2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p:txBody>
          <a:bodyPr>
            <a:normAutofit/>
          </a:bodyPr>
          <a:lstStyle/>
          <a:p>
            <a:r>
              <a:rPr lang="en-US" sz="3300" dirty="0" smtClean="0"/>
              <a:t>Helping Clients Prepare for IRS Scrutiny</a:t>
            </a:r>
            <a:endParaRPr lang="en-US" sz="3300" dirty="0"/>
          </a:p>
        </p:txBody>
      </p:sp>
    </p:spTree>
    <p:extLst>
      <p:ext uri="{BB962C8B-B14F-4D97-AF65-F5344CB8AC3E}">
        <p14:creationId xmlns:p14="http://schemas.microsoft.com/office/powerpoint/2010/main" val="407712279"/>
      </p:ext>
    </p:extLst>
  </p:cSld>
  <p:clrMapOvr>
    <a:masterClrMapping/>
  </p:clrMapOvr>
</p:sld>
</file>

<file path=ppt/slides/slide2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t>Proactive Steps to Prepare for an IRS Audit</a:t>
            </a:r>
          </a:p>
        </p:txBody>
      </p:sp>
      <p:sp>
        <p:nvSpPr>
          <p:cNvPr id="3" name="Content Placeholder 2" descr="" title=""/>
          <p:cNvSpPr>
            <a:spLocks noGrp="1"/>
          </p:cNvSpPr>
          <p:nvPr>
            <p:ph idx="1"/>
          </p:nvPr>
        </p:nvSpPr>
        <p:spPr/>
        <p:txBody>
          <a:bodyPr>
            <a:normAutofit/>
          </a:bodyPr>
          <a:lstStyle/>
          <a:p>
            <a:r>
              <a:rPr lang="en-US" dirty="0"/>
              <a:t>Review Guidelines and update to reflect current best practices</a:t>
            </a:r>
          </a:p>
          <a:p>
            <a:r>
              <a:rPr lang="en-US" dirty="0"/>
              <a:t>Consider the filing of protective returns for non-US taxpayers to start running of statute of limitations</a:t>
            </a:r>
          </a:p>
          <a:p>
            <a:pPr lvl="1"/>
            <a:r>
              <a:rPr lang="en-US" dirty="0"/>
              <a:t>Form 1065</a:t>
            </a:r>
          </a:p>
          <a:p>
            <a:pPr lvl="1"/>
            <a:r>
              <a:rPr lang="en-US" dirty="0"/>
              <a:t>Form 8804</a:t>
            </a:r>
          </a:p>
          <a:p>
            <a:pPr lvl="1"/>
            <a:r>
              <a:rPr lang="en-US" dirty="0"/>
              <a:t>Form 1040-NR/1120-F</a:t>
            </a:r>
          </a:p>
          <a:p>
            <a:r>
              <a:rPr lang="en-US" dirty="0"/>
              <a:t>Consider Treasury Regulation § 1.882-4 – deductions are permitted only if a tax return is timely filed (but see 18-month and good faith rules).</a:t>
            </a:r>
          </a:p>
          <a:p>
            <a:pPr lvl="1"/>
            <a:r>
              <a:rPr lang="en-US" dirty="0"/>
              <a:t>Voluntary compliance program</a:t>
            </a:r>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29</a:t>
            </a:fld>
            <a:endParaRPr lang="en-GB" dirty="0"/>
          </a:p>
        </p:txBody>
      </p:sp>
    </p:spTree>
    <p:extLst>
      <p:ext uri="{BB962C8B-B14F-4D97-AF65-F5344CB8AC3E}">
        <p14:creationId xmlns:p14="http://schemas.microsoft.com/office/powerpoint/2010/main" val="3315966953"/>
      </p:ext>
    </p:extLst>
  </p:cSld>
  <p:clrMapOvr>
    <a:masterClrMapping/>
  </p:clrMapOvr>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sz="3300" dirty="0" smtClean="0"/>
              <a:t>Overview of U.S. Tax Reform Proposals – “Build Back Better Act” (Senate Finance Committee Version)</a:t>
            </a:r>
            <a:endParaRPr lang="en-US" sz="3300" dirty="0"/>
          </a:p>
        </p:txBody>
      </p:sp>
      <p:sp>
        <p:nvSpPr>
          <p:cNvPr id="3" name="Content Placeholder 2" descr="" title=""/>
          <p:cNvSpPr>
            <a:spLocks noGrp="1"/>
          </p:cNvSpPr>
          <p:nvPr>
            <p:ph idx="1"/>
          </p:nvPr>
        </p:nvSpPr>
        <p:spPr/>
        <p:txBody>
          <a:bodyPr>
            <a:noAutofit/>
          </a:bodyPr>
          <a:lstStyle/>
          <a:p>
            <a:r>
              <a:rPr lang="en-US" sz="2100" dirty="0" smtClean="0"/>
              <a:t>Corporate alternative minimum tax – proposed new §55(b)(2)</a:t>
            </a:r>
          </a:p>
          <a:p>
            <a:pPr lvl="1"/>
            <a:r>
              <a:rPr lang="en-US" sz="1800" dirty="0" smtClean="0"/>
              <a:t>Alternative tax based on 15% of adjusted financial statement income</a:t>
            </a:r>
          </a:p>
          <a:p>
            <a:pPr lvl="1"/>
            <a:r>
              <a:rPr lang="en-US" sz="1800" dirty="0" smtClean="0"/>
              <a:t>Applies only if AFSI, with adjustments, is $1 billion or more, and, if foreign-parented,  more than $100 million in US </a:t>
            </a:r>
          </a:p>
          <a:p>
            <a:r>
              <a:rPr lang="en-US" sz="2100" dirty="0" smtClean="0"/>
              <a:t>Limitation on interest deduction – proposed new §163(n)</a:t>
            </a:r>
          </a:p>
          <a:p>
            <a:pPr lvl="1"/>
            <a:r>
              <a:rPr lang="en-US" sz="1800" dirty="0" smtClean="0"/>
              <a:t>Will be covered later in this presentation</a:t>
            </a:r>
          </a:p>
          <a:p>
            <a:r>
              <a:rPr lang="en-US" sz="2100" dirty="0" smtClean="0"/>
              <a:t>Modifications to GILTI, FDII and BEAT</a:t>
            </a:r>
          </a:p>
          <a:p>
            <a:pPr lvl="1"/>
            <a:r>
              <a:rPr lang="en-US" sz="1800" dirty="0" smtClean="0"/>
              <a:t>Increase tax rates and broaden the tax base, but liberalize computations</a:t>
            </a:r>
          </a:p>
          <a:p>
            <a:pPr lvl="1"/>
            <a:r>
              <a:rPr lang="en-US" sz="1800" dirty="0" smtClean="0"/>
              <a:t>Some changes designed better to coordinate with OECD Pillars?</a:t>
            </a:r>
          </a:p>
          <a:p>
            <a:r>
              <a:rPr lang="en-US" sz="2100" dirty="0" smtClean="0"/>
              <a:t>Modifications to foreign tax credit limitation</a:t>
            </a:r>
          </a:p>
          <a:p>
            <a:pPr lvl="1"/>
            <a:r>
              <a:rPr lang="en-US" sz="1800" dirty="0" smtClean="0"/>
              <a:t>Per-country limitation</a:t>
            </a:r>
          </a:p>
          <a:p>
            <a:pPr lvl="1"/>
            <a:r>
              <a:rPr lang="en-US" sz="1800" dirty="0" smtClean="0"/>
              <a:t>Based on “taxable units” rather than corporate boxes; repeal separate foreign branch category</a:t>
            </a:r>
          </a:p>
        </p:txBody>
      </p:sp>
      <p:sp>
        <p:nvSpPr>
          <p:cNvPr id="4" name="Slide Number Placeholder 3" descr="" title=""/>
          <p:cNvSpPr>
            <a:spLocks noGrp="1"/>
          </p:cNvSpPr>
          <p:nvPr>
            <p:ph type="sldNum" sz="quarter" idx="12"/>
          </p:nvPr>
        </p:nvSpPr>
        <p:spPr/>
        <p:txBody>
          <a:bodyPr/>
          <a:lstStyle/>
          <a:p>
            <a:fld id="{BD6AE709-5B2D-443C-9610-7470FBD3D842}" type="slidenum">
              <a:rPr lang="en-US" smtClean="0"/>
              <a:t>3</a:t>
            </a:fld>
            <a:endParaRPr lang="en-US"/>
          </a:p>
        </p:txBody>
      </p:sp>
    </p:spTree>
    <p:extLst>
      <p:ext uri="{BB962C8B-B14F-4D97-AF65-F5344CB8AC3E}">
        <p14:creationId xmlns:p14="http://schemas.microsoft.com/office/powerpoint/2010/main" val="3998705293"/>
      </p:ext>
    </p:extLst>
  </p:cSld>
  <p:clrMapOvr>
    <a:masterClrMapping/>
  </p:clrMapOvr>
</p:sld>
</file>

<file path=ppt/slides/slide3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0FDCDE8-6DB1-1744-A5AA-D46C66206D89}"/>
              </a:ext>
            </a:extLst>
          </p:cNvPr>
          <p:cNvSpPr>
            <a:spLocks noGrp="1"/>
          </p:cNvSpPr>
          <p:nvPr>
            <p:ph type="ctrTitle"/>
          </p:nvPr>
        </p:nvSpPr>
        <p:spPr/>
        <p:txBody>
          <a:bodyPr>
            <a:normAutofit/>
          </a:bodyPr>
          <a:lstStyle/>
          <a:p>
            <a:r>
              <a:rPr lang="en-US" sz="3600" dirty="0" smtClean="0"/>
              <a:t>LIMITATIONS ON INTEREST DEDUCTIONS</a:t>
            </a:r>
            <a:br>
              <a:rPr lang="en-US" sz="3600" dirty="0" smtClean="0"/>
            </a:br>
            <a:endParaRPr lang="en-US" sz="3600" dirty="0"/>
          </a:p>
        </p:txBody>
      </p:sp>
    </p:spTree>
    <p:extLst>
      <p:ext uri="{BB962C8B-B14F-4D97-AF65-F5344CB8AC3E}">
        <p14:creationId xmlns:p14="http://schemas.microsoft.com/office/powerpoint/2010/main" val="309348219"/>
      </p:ext>
    </p:extLst>
  </p:cSld>
  <p:clrMapOvr>
    <a:masterClrMapping/>
  </p:clrMapOvr>
</p:sld>
</file>

<file path=ppt/slides/slide3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5" name="Title 4" descr="" title=""/>
          <p:cNvSpPr>
            <a:spLocks noGrp="1"/>
          </p:cNvSpPr>
          <p:nvPr>
            <p:ph type="ctrTitle"/>
          </p:nvPr>
        </p:nvSpPr>
        <p:spPr/>
        <p:txBody>
          <a:bodyPr>
            <a:normAutofit/>
          </a:bodyPr>
          <a:lstStyle/>
          <a:p>
            <a:pPr algn="ctr"/>
            <a:r>
              <a:rPr lang="en-US" sz="3300" dirty="0" smtClean="0"/>
              <a:t>Current State of Play – Interest Limitations</a:t>
            </a:r>
            <a:endParaRPr lang="en-US" sz="3300" dirty="0"/>
          </a:p>
        </p:txBody>
      </p:sp>
    </p:spTree>
    <p:extLst>
      <p:ext uri="{BB962C8B-B14F-4D97-AF65-F5344CB8AC3E}">
        <p14:creationId xmlns:p14="http://schemas.microsoft.com/office/powerpoint/2010/main" val="2821647286"/>
      </p:ext>
    </p:extLst>
  </p:cSld>
  <p:clrMapOvr>
    <a:masterClrMapping/>
  </p:clrMapOvr>
</p:sld>
</file>

<file path=ppt/slides/slide3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Limitations on Interest Deductions – General  </a:t>
            </a:r>
            <a:endParaRPr lang="en-US" dirty="0"/>
          </a:p>
        </p:txBody>
      </p:sp>
      <p:sp>
        <p:nvSpPr>
          <p:cNvPr id="3" name="Text Placeholder 2" descr="" title=""/>
          <p:cNvSpPr>
            <a:spLocks noGrp="1"/>
          </p:cNvSpPr>
          <p:nvPr>
            <p:ph type="body" idx="1"/>
          </p:nvPr>
        </p:nvSpPr>
        <p:spPr/>
        <p:txBody>
          <a:bodyPr>
            <a:normAutofit/>
          </a:bodyPr>
          <a:lstStyle/>
          <a:p>
            <a:r>
              <a:rPr lang="en-US" dirty="0"/>
              <a:t>Debt-equity analysis is based on all the facts and circumstances surrounding the issuance of purported debt. </a:t>
            </a:r>
          </a:p>
          <a:p>
            <a:r>
              <a:rPr lang="en-US" dirty="0"/>
              <a:t>If interest is owed to a related foreign person, no deduction until actually paid. Section 163(e)(3), 267(a)(3).</a:t>
            </a:r>
          </a:p>
          <a:p>
            <a:pPr lvl="0"/>
            <a:r>
              <a:rPr lang="en-US" dirty="0"/>
              <a:t>Regulations under Section 385, effective in 2018, would have treated debt as equity if a debt dividend is issued, if the debt is issued in certain transactions deemed to be similar, or if there is a funding of any of the above within a 72-month window. </a:t>
            </a:r>
          </a:p>
          <a:p>
            <a:pPr lvl="1"/>
            <a:r>
              <a:rPr lang="en-US" sz="2100" dirty="0"/>
              <a:t>However, the IRS has announced its intention to modify these regulations to remove the 72-month presumption.  TD 9897, issued in May 2020</a:t>
            </a:r>
            <a:r>
              <a:rPr lang="en-US" sz="2100" dirty="0" smtClean="0"/>
              <a:t>.</a:t>
            </a:r>
          </a:p>
          <a:p>
            <a:pPr lvl="1"/>
            <a:r>
              <a:rPr lang="en-US" sz="2100" dirty="0" smtClean="0"/>
              <a:t>Query whether Section 385 approach is needed if a provision such as Section 163(n), discussed below, is adopted?</a:t>
            </a:r>
            <a:endParaRPr lang="en-US" sz="2100" dirty="0"/>
          </a:p>
        </p:txBody>
      </p:sp>
      <p:sp>
        <p:nvSpPr>
          <p:cNvPr id="7" name="Slide Number Placeholder 6" descr="" title=""/>
          <p:cNvSpPr>
            <a:spLocks noGrp="1"/>
          </p:cNvSpPr>
          <p:nvPr>
            <p:ph type="sldNum" sz="quarter" idx="12"/>
          </p:nvPr>
        </p:nvSpPr>
        <p:spPr/>
        <p:txBody>
          <a:bodyPr/>
          <a:lstStyle/>
          <a:p>
            <a:fld id="{B54EB8FA-4DB9-445D-9785-B1D568E6A996}" type="slidenum">
              <a:rPr lang="en-US" smtClean="0"/>
              <a:t>32</a:t>
            </a:fld>
            <a:endParaRPr lang="en-US" dirty="0"/>
          </a:p>
        </p:txBody>
      </p:sp>
    </p:spTree>
    <p:extLst>
      <p:ext uri="{BB962C8B-B14F-4D97-AF65-F5344CB8AC3E}">
        <p14:creationId xmlns:p14="http://schemas.microsoft.com/office/powerpoint/2010/main" val="3681470520"/>
      </p:ext>
    </p:extLst>
  </p:cSld>
  <p:clrMapOvr>
    <a:masterClrMapping/>
  </p:clrMapOvr>
</p:sld>
</file>

<file path=ppt/slides/slide3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Section </a:t>
            </a:r>
            <a:r>
              <a:rPr lang="en-US" dirty="0"/>
              <a:t>163(j)</a:t>
            </a:r>
          </a:p>
        </p:txBody>
      </p:sp>
      <p:sp>
        <p:nvSpPr>
          <p:cNvPr id="3" name="Text Placeholder 2" descr="" title=""/>
          <p:cNvSpPr>
            <a:spLocks noGrp="1"/>
          </p:cNvSpPr>
          <p:nvPr>
            <p:ph idx="1"/>
          </p:nvPr>
        </p:nvSpPr>
        <p:spPr/>
        <p:txBody>
          <a:bodyPr>
            <a:normAutofit/>
          </a:bodyPr>
          <a:lstStyle/>
          <a:p>
            <a:r>
              <a:rPr lang="en-US" dirty="0" smtClean="0"/>
              <a:t>Section 163(j) was rewritten in 2017.  </a:t>
            </a:r>
          </a:p>
          <a:p>
            <a:r>
              <a:rPr lang="en-US" dirty="0" smtClean="0"/>
              <a:t>It imposes a cap on the amount of interest that can be deducted.</a:t>
            </a:r>
          </a:p>
          <a:p>
            <a:pPr lvl="1"/>
            <a:r>
              <a:rPr lang="en-US" dirty="0" smtClean="0"/>
              <a:t>Applies to all interest, not just interest paid to related foreign persons.</a:t>
            </a:r>
          </a:p>
          <a:p>
            <a:pPr lvl="1"/>
            <a:r>
              <a:rPr lang="en-US" dirty="0" smtClean="0"/>
              <a:t>Exemptions for small business and real estate businesses.    </a:t>
            </a:r>
          </a:p>
          <a:p>
            <a:r>
              <a:rPr lang="en-US" dirty="0" smtClean="0"/>
              <a:t>The cap equals </a:t>
            </a:r>
            <a:r>
              <a:rPr lang="en-US" b="0" i="0" u="none" strike="noStrike" dirty="0" smtClean="0"/>
              <a:t>the sum of (</a:t>
            </a:r>
            <a:r>
              <a:rPr lang="en-US" b="0" i="0" u="none" strike="noStrike" dirty="0" err="1" smtClean="0"/>
              <a:t>i</a:t>
            </a:r>
            <a:r>
              <a:rPr lang="en-US" b="0" i="0" u="none" strike="noStrike" dirty="0" smtClean="0"/>
              <a:t>) business interest income, (ii) 30% of “adjusted taxable income,” and (iii) floor plan financing interest.</a:t>
            </a:r>
            <a:endParaRPr lang="en-US" dirty="0" smtClean="0"/>
          </a:p>
          <a:p>
            <a:pPr lvl="1"/>
            <a:r>
              <a:rPr lang="en-US" dirty="0" smtClean="0"/>
              <a:t>Adjusted taxable income approximates EBITDA pre-2022, and EBIT starting in 2022</a:t>
            </a:r>
          </a:p>
          <a:p>
            <a:r>
              <a:rPr lang="en-US" dirty="0" smtClean="0"/>
              <a:t>Disallowed interest expense carried forward indefinitely.</a:t>
            </a:r>
          </a:p>
          <a:p>
            <a:r>
              <a:rPr lang="en-US" b="0" i="0" u="none" strike="noStrike" dirty="0" smtClean="0"/>
              <a:t>No grandfathering of existin</a:t>
            </a:r>
            <a:r>
              <a:rPr lang="en-US" dirty="0" smtClean="0"/>
              <a:t>g debt.</a:t>
            </a:r>
          </a:p>
          <a:p>
            <a:r>
              <a:rPr lang="en-US" dirty="0" smtClean="0"/>
              <a:t>Final regulations have been issued</a:t>
            </a:r>
            <a:r>
              <a:rPr lang="en-US" dirty="0"/>
              <a:t>, generally </a:t>
            </a:r>
            <a:r>
              <a:rPr lang="en-US" dirty="0" smtClean="0"/>
              <a:t>effective </a:t>
            </a:r>
            <a:r>
              <a:rPr lang="en-US" dirty="0"/>
              <a:t>for tax years beginning after Nov. 12, 2020. </a:t>
            </a:r>
            <a:r>
              <a:rPr lang="en-US" dirty="0" smtClean="0"/>
              <a:t>The regulations include complex guidance for applying the Section 163(j) limitation to consolidated groups and CFCs, and generally ignore intercompany loans.  </a:t>
            </a:r>
          </a:p>
        </p:txBody>
      </p:sp>
      <p:sp>
        <p:nvSpPr>
          <p:cNvPr id="7" name="Slide Number Placeholder 6" descr="" title=""/>
          <p:cNvSpPr>
            <a:spLocks noGrp="1"/>
          </p:cNvSpPr>
          <p:nvPr>
            <p:ph type="sldNum" sz="quarter" idx="12"/>
          </p:nvPr>
        </p:nvSpPr>
        <p:spPr/>
        <p:txBody>
          <a:bodyPr/>
          <a:lstStyle/>
          <a:p>
            <a:fld id="{B54EB8FA-4DB9-445D-9785-B1D568E6A996}" type="slidenum">
              <a:rPr lang="en-US" smtClean="0"/>
              <a:t>33</a:t>
            </a:fld>
            <a:endParaRPr lang="en-US" dirty="0"/>
          </a:p>
        </p:txBody>
      </p:sp>
    </p:spTree>
    <p:extLst>
      <p:ext uri="{BB962C8B-B14F-4D97-AF65-F5344CB8AC3E}">
        <p14:creationId xmlns:p14="http://schemas.microsoft.com/office/powerpoint/2010/main" val="3577507770"/>
      </p:ext>
    </p:extLst>
  </p:cSld>
  <p:clrMapOvr>
    <a:masterClrMapping/>
  </p:clrMapOvr>
</p:sld>
</file>

<file path=ppt/slides/slide3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2" name="object 12" descr="" title=""/>
          <p:cNvSpPr/>
          <p:nvPr/>
        </p:nvSpPr>
        <p:spPr>
          <a:xfrm>
            <a:off x="1961388" y="4689347"/>
            <a:ext cx="8231505" cy="1423670"/>
          </a:xfrm>
          <a:custGeom>
            <a:avLst/>
            <a:gdLst/>
            <a:ahLst/>
            <a:cxnLst/>
            <a:rect l="l" t="t" r="r" b="b"/>
            <a:pathLst>
              <a:path w="8231505" h="1423670">
                <a:moveTo>
                  <a:pt x="0" y="0"/>
                </a:moveTo>
                <a:lnTo>
                  <a:pt x="8231123" y="0"/>
                </a:lnTo>
                <a:lnTo>
                  <a:pt x="8231123" y="1423416"/>
                </a:lnTo>
                <a:lnTo>
                  <a:pt x="0" y="1423416"/>
                </a:lnTo>
                <a:lnTo>
                  <a:pt x="0" y="0"/>
                </a:lnTo>
                <a:close/>
              </a:path>
            </a:pathLst>
          </a:custGeom>
          <a:noFill/>
        </p:spPr>
        <p:txBody>
          <a:bodyPr wrap="square" lIns="0" tIns="0" rIns="0" bIns="0" rtlCol="0"/>
          <a:lstStyle/>
          <a:p>
            <a:endParaRPr/>
          </a:p>
        </p:txBody>
      </p:sp>
      <p:sp>
        <p:nvSpPr>
          <p:cNvPr id="14" name="object 14" descr="" title=""/>
          <p:cNvSpPr txBox="1">
            <a:spLocks noGrp="1"/>
          </p:cNvSpPr>
          <p:nvPr>
            <p:ph type="title"/>
          </p:nvPr>
        </p:nvSpPr>
        <p:spPr>
          <a:prstGeom prst="rect">
            <a:avLst/>
          </a:prstGeom>
        </p:spPr>
        <p:txBody>
          <a:bodyPr vert="horz" wrap="square" lIns="0" tIns="0" rIns="0" bIns="0" rtlCol="0" anchor="ctr">
            <a:spAutoFit/>
          </a:bodyPr>
          <a:lstStyle/>
          <a:p>
            <a:pPr marL="12700">
              <a:lnSpc>
                <a:spcPct val="100000"/>
              </a:lnSpc>
            </a:pPr>
            <a:r>
              <a:rPr sz="2800" dirty="0"/>
              <a:t>Overview </a:t>
            </a:r>
            <a:r>
              <a:rPr sz="2800" spc="-5" dirty="0"/>
              <a:t>of Section</a:t>
            </a:r>
            <a:r>
              <a:rPr sz="2800" spc="-45" dirty="0"/>
              <a:t> </a:t>
            </a:r>
            <a:r>
              <a:rPr sz="2800" dirty="0"/>
              <a:t>163(j)</a:t>
            </a:r>
          </a:p>
        </p:txBody>
      </p:sp>
      <p:sp>
        <p:nvSpPr>
          <p:cNvPr id="3" name="Content Placeholder 2" descr="" title=""/>
          <p:cNvSpPr>
            <a:spLocks noGrp="1"/>
          </p:cNvSpPr>
          <p:nvPr>
            <p:ph idx="1"/>
          </p:nvPr>
        </p:nvSpPr>
        <p:spPr/>
        <p:txBody>
          <a:bodyPr>
            <a:normAutofit fontScale="92500" lnSpcReduction="10000"/>
          </a:bodyPr>
          <a:lstStyle/>
          <a:p>
            <a:pPr marL="12700" marR="5080" algn="just"/>
            <a:r>
              <a:rPr lang="en-US" sz="2300" spc="-5" dirty="0">
                <a:cs typeface="Arial"/>
              </a:rPr>
              <a:t>Specifically, Section </a:t>
            </a:r>
            <a:r>
              <a:rPr lang="en-US" sz="2300" dirty="0">
                <a:cs typeface="Arial"/>
              </a:rPr>
              <a:t>163(j) limits </a:t>
            </a:r>
            <a:r>
              <a:rPr lang="en-US" sz="2300" spc="-5" dirty="0">
                <a:cs typeface="Arial"/>
              </a:rPr>
              <a:t>the amount of business </a:t>
            </a:r>
            <a:r>
              <a:rPr lang="en-US" sz="2300" dirty="0">
                <a:cs typeface="Arial"/>
              </a:rPr>
              <a:t>interest </a:t>
            </a:r>
            <a:r>
              <a:rPr lang="en-US" sz="2300" spc="-5" dirty="0">
                <a:cs typeface="Arial"/>
              </a:rPr>
              <a:t>expense (BIE) that can be deducted </a:t>
            </a:r>
            <a:r>
              <a:rPr lang="en-US" sz="2300" dirty="0">
                <a:cs typeface="Arial"/>
              </a:rPr>
              <a:t>to</a:t>
            </a:r>
            <a:r>
              <a:rPr lang="en-US" sz="2300" spc="-200" dirty="0">
                <a:cs typeface="Arial"/>
              </a:rPr>
              <a:t> </a:t>
            </a:r>
            <a:r>
              <a:rPr lang="en-US" sz="2300" spc="-5" dirty="0">
                <a:cs typeface="Arial"/>
              </a:rPr>
              <a:t>the  sum</a:t>
            </a:r>
            <a:r>
              <a:rPr lang="en-US" sz="2300" spc="-95" dirty="0">
                <a:cs typeface="Arial"/>
              </a:rPr>
              <a:t> </a:t>
            </a:r>
            <a:r>
              <a:rPr lang="en-US" sz="2300" spc="-5" dirty="0">
                <a:cs typeface="Arial"/>
              </a:rPr>
              <a:t>of:</a:t>
            </a:r>
          </a:p>
          <a:p>
            <a:pPr marL="565770" marR="5080" indent="-286385">
              <a:buSzPct val="109375"/>
              <a:tabLst>
                <a:tab pos="299085" algn="l"/>
                <a:tab pos="299720" algn="l"/>
              </a:tabLst>
            </a:pPr>
            <a:r>
              <a:rPr lang="en-US" sz="1900" spc="-25" dirty="0">
                <a:cs typeface="Arial"/>
              </a:rPr>
              <a:t>Taxpayer’s </a:t>
            </a:r>
            <a:r>
              <a:rPr lang="en-US" sz="1900" spc="-5" dirty="0">
                <a:cs typeface="Arial"/>
              </a:rPr>
              <a:t>business interest income  (BII) for the tax</a:t>
            </a:r>
            <a:r>
              <a:rPr lang="en-US" sz="1900" spc="35" dirty="0">
                <a:cs typeface="Arial"/>
              </a:rPr>
              <a:t> </a:t>
            </a:r>
            <a:r>
              <a:rPr lang="en-US" sz="1900" spc="-30" dirty="0">
                <a:cs typeface="Arial"/>
              </a:rPr>
              <a:t>year,</a:t>
            </a:r>
            <a:endParaRPr lang="en-US" sz="1900" dirty="0">
              <a:cs typeface="Arial"/>
            </a:endParaRPr>
          </a:p>
          <a:p>
            <a:pPr marL="565770" marR="487680" indent="-286385">
              <a:spcBef>
                <a:spcPts val="505"/>
              </a:spcBef>
              <a:buSzPct val="109375"/>
              <a:tabLst>
                <a:tab pos="299085" algn="l"/>
                <a:tab pos="299720" algn="l"/>
              </a:tabLst>
            </a:pPr>
            <a:r>
              <a:rPr lang="en-US" sz="1900" spc="-10" dirty="0">
                <a:cs typeface="Arial"/>
              </a:rPr>
              <a:t>30% </a:t>
            </a:r>
            <a:r>
              <a:rPr lang="en-US" sz="1900" spc="-5" dirty="0">
                <a:cs typeface="Arial"/>
              </a:rPr>
              <a:t>of the taxpayer’s adjusted  taxable income </a:t>
            </a:r>
            <a:r>
              <a:rPr lang="en-US" sz="1900" spc="-25" dirty="0">
                <a:cs typeface="Arial"/>
              </a:rPr>
              <a:t>(ATI), </a:t>
            </a:r>
            <a:r>
              <a:rPr lang="en-US" sz="1900" spc="-10" dirty="0">
                <a:cs typeface="Arial"/>
              </a:rPr>
              <a:t>and</a:t>
            </a:r>
            <a:endParaRPr lang="en-US" sz="1900" dirty="0">
              <a:cs typeface="Arial"/>
            </a:endParaRPr>
          </a:p>
          <a:p>
            <a:pPr marL="565770" marR="535305" indent="-286385">
              <a:spcBef>
                <a:spcPts val="505"/>
              </a:spcBef>
              <a:buSzPct val="109375"/>
              <a:tabLst>
                <a:tab pos="299085" algn="l"/>
                <a:tab pos="299720" algn="l"/>
              </a:tabLst>
            </a:pPr>
            <a:r>
              <a:rPr lang="en-US" sz="1900" spc="-25" dirty="0">
                <a:cs typeface="Arial"/>
              </a:rPr>
              <a:t>Taxpayer’s </a:t>
            </a:r>
            <a:r>
              <a:rPr lang="en-US" sz="1900" spc="-5" dirty="0">
                <a:cs typeface="Arial"/>
              </a:rPr>
              <a:t>floor plan financing  interest for the tax</a:t>
            </a:r>
            <a:r>
              <a:rPr lang="en-US" sz="1900" spc="10" dirty="0">
                <a:cs typeface="Arial"/>
              </a:rPr>
              <a:t> </a:t>
            </a:r>
            <a:r>
              <a:rPr lang="en-US" sz="1900" spc="-15" dirty="0" smtClean="0">
                <a:cs typeface="Arial"/>
              </a:rPr>
              <a:t>year</a:t>
            </a:r>
            <a:endParaRPr lang="en-US" sz="1900" spc="-15" dirty="0">
              <a:cs typeface="Arial"/>
            </a:endParaRPr>
          </a:p>
          <a:p>
            <a:pPr marL="12700" marR="5080"/>
            <a:r>
              <a:rPr lang="en-US" sz="2300" dirty="0">
                <a:cs typeface="Arial"/>
              </a:rPr>
              <a:t>Generally </a:t>
            </a:r>
            <a:r>
              <a:rPr lang="en-US" sz="2300" spc="-5" dirty="0">
                <a:cs typeface="Arial"/>
              </a:rPr>
              <a:t>applies </a:t>
            </a:r>
            <a:r>
              <a:rPr lang="en-US" sz="2300" dirty="0">
                <a:cs typeface="Arial"/>
              </a:rPr>
              <a:t>to all </a:t>
            </a:r>
            <a:r>
              <a:rPr lang="en-US" sz="2300" spc="-10" dirty="0">
                <a:cs typeface="Arial"/>
              </a:rPr>
              <a:t>taxpayers </a:t>
            </a:r>
            <a:r>
              <a:rPr lang="en-US" sz="2300" spc="-5" dirty="0">
                <a:cs typeface="Arial"/>
              </a:rPr>
              <a:t>except</a:t>
            </a:r>
            <a:r>
              <a:rPr lang="en-US" sz="2300" spc="-135" dirty="0">
                <a:cs typeface="Arial"/>
              </a:rPr>
              <a:t> </a:t>
            </a:r>
            <a:r>
              <a:rPr lang="en-US" sz="2300" spc="-5" dirty="0">
                <a:cs typeface="Arial"/>
              </a:rPr>
              <a:t>for  </a:t>
            </a:r>
            <a:r>
              <a:rPr lang="en-US" sz="2300" dirty="0">
                <a:cs typeface="Arial"/>
              </a:rPr>
              <a:t>certain </a:t>
            </a:r>
            <a:r>
              <a:rPr lang="en-US" sz="2300" spc="-5" dirty="0">
                <a:cs typeface="Arial"/>
              </a:rPr>
              <a:t>businesses and</a:t>
            </a:r>
            <a:r>
              <a:rPr lang="en-US" sz="2300" spc="-125" dirty="0">
                <a:cs typeface="Arial"/>
              </a:rPr>
              <a:t> </a:t>
            </a:r>
            <a:r>
              <a:rPr lang="en-US" sz="2300" spc="-5" dirty="0">
                <a:cs typeface="Arial"/>
              </a:rPr>
              <a:t>activities:</a:t>
            </a:r>
          </a:p>
          <a:p>
            <a:pPr marL="565770" marR="704850" indent="-286385">
              <a:buSzPct val="109375"/>
              <a:tabLst>
                <a:tab pos="299085" algn="l"/>
                <a:tab pos="299720" algn="l"/>
              </a:tabLst>
            </a:pPr>
            <a:r>
              <a:rPr lang="en-US" sz="1900" spc="-5" dirty="0">
                <a:cs typeface="Arial"/>
              </a:rPr>
              <a:t>Electing </a:t>
            </a:r>
            <a:r>
              <a:rPr lang="en-US" sz="1900" spc="-10" dirty="0">
                <a:cs typeface="Arial"/>
              </a:rPr>
              <a:t>real property </a:t>
            </a:r>
            <a:r>
              <a:rPr lang="en-US" sz="1900" spc="-5" dirty="0">
                <a:cs typeface="Arial"/>
              </a:rPr>
              <a:t>trade </a:t>
            </a:r>
            <a:r>
              <a:rPr lang="en-US" sz="1900" spc="-10" dirty="0">
                <a:cs typeface="Arial"/>
              </a:rPr>
              <a:t>or  </a:t>
            </a:r>
            <a:r>
              <a:rPr lang="en-US" sz="1900" spc="-5" dirty="0">
                <a:cs typeface="Arial"/>
              </a:rPr>
              <a:t>business</a:t>
            </a:r>
            <a:endParaRPr lang="en-US" sz="1900" dirty="0">
              <a:cs typeface="Arial"/>
            </a:endParaRPr>
          </a:p>
          <a:p>
            <a:pPr marL="565770" indent="-286385">
              <a:spcBef>
                <a:spcPts val="600"/>
              </a:spcBef>
              <a:buSzPct val="109375"/>
              <a:tabLst>
                <a:tab pos="299085" algn="l"/>
                <a:tab pos="299720" algn="l"/>
              </a:tabLst>
            </a:pPr>
            <a:r>
              <a:rPr lang="en-US" sz="1900" spc="-5" dirty="0">
                <a:cs typeface="Arial"/>
              </a:rPr>
              <a:t>Electing farming</a:t>
            </a:r>
            <a:r>
              <a:rPr lang="en-US" sz="1900" spc="-35" dirty="0">
                <a:cs typeface="Arial"/>
              </a:rPr>
              <a:t> </a:t>
            </a:r>
            <a:r>
              <a:rPr lang="en-US" sz="1900" spc="-5" dirty="0">
                <a:cs typeface="Arial"/>
              </a:rPr>
              <a:t>business</a:t>
            </a:r>
            <a:endParaRPr lang="en-US" sz="1900" dirty="0">
              <a:cs typeface="Arial"/>
            </a:endParaRPr>
          </a:p>
          <a:p>
            <a:pPr marL="565770" indent="-286385">
              <a:spcBef>
                <a:spcPts val="600"/>
              </a:spcBef>
              <a:buSzPct val="109375"/>
              <a:tabLst>
                <a:tab pos="299085" algn="l"/>
                <a:tab pos="299720" algn="l"/>
              </a:tabLst>
            </a:pPr>
            <a:r>
              <a:rPr lang="en-US" sz="1900" spc="-5" dirty="0">
                <a:cs typeface="Arial"/>
              </a:rPr>
              <a:t>Certain </a:t>
            </a:r>
            <a:r>
              <a:rPr lang="en-US" sz="1900" dirty="0">
                <a:cs typeface="Arial"/>
              </a:rPr>
              <a:t>activities </a:t>
            </a:r>
            <a:r>
              <a:rPr lang="en-US" sz="1900" spc="-5" dirty="0">
                <a:cs typeface="Arial"/>
              </a:rPr>
              <a:t>of </a:t>
            </a:r>
            <a:r>
              <a:rPr lang="en-US" sz="1900" spc="-10" dirty="0">
                <a:cs typeface="Arial"/>
              </a:rPr>
              <a:t>regulated</a:t>
            </a:r>
            <a:r>
              <a:rPr lang="en-US" sz="1900" spc="-5" dirty="0">
                <a:cs typeface="Arial"/>
              </a:rPr>
              <a:t> utilities</a:t>
            </a:r>
            <a:endParaRPr lang="en-US" sz="1900" dirty="0">
              <a:cs typeface="Arial"/>
            </a:endParaRPr>
          </a:p>
          <a:p>
            <a:pPr marL="565770" indent="-286385">
              <a:spcBef>
                <a:spcPts val="600"/>
              </a:spcBef>
              <a:buSzPct val="109375"/>
              <a:tabLst>
                <a:tab pos="299085" algn="l"/>
                <a:tab pos="299720" algn="l"/>
              </a:tabLst>
            </a:pPr>
            <a:r>
              <a:rPr lang="en-US" sz="1900" spc="-5" dirty="0">
                <a:cs typeface="Arial"/>
              </a:rPr>
              <a:t>Performing services as an</a:t>
            </a:r>
            <a:r>
              <a:rPr lang="en-US" sz="1900" spc="-10" dirty="0">
                <a:cs typeface="Arial"/>
              </a:rPr>
              <a:t> employee</a:t>
            </a:r>
            <a:endParaRPr lang="en-US" sz="1900" dirty="0">
              <a:cs typeface="Arial"/>
            </a:endParaRPr>
          </a:p>
          <a:p>
            <a:pPr marL="565770" marR="5080" indent="-286385">
              <a:spcBef>
                <a:spcPts val="600"/>
              </a:spcBef>
              <a:buSzPct val="109375"/>
              <a:tabLst>
                <a:tab pos="299085" algn="l"/>
                <a:tab pos="299720" algn="l"/>
              </a:tabLst>
            </a:pPr>
            <a:r>
              <a:rPr lang="en-US" sz="1900" spc="-5" dirty="0">
                <a:cs typeface="Arial"/>
              </a:rPr>
              <a:t>Small businesses that meet the gross  receipts</a:t>
            </a:r>
            <a:r>
              <a:rPr lang="en-US" sz="1900" spc="-70" dirty="0">
                <a:cs typeface="Arial"/>
              </a:rPr>
              <a:t> </a:t>
            </a:r>
            <a:r>
              <a:rPr lang="en-US" sz="1900" spc="-5" dirty="0" smtClean="0">
                <a:cs typeface="Arial"/>
              </a:rPr>
              <a:t>test</a:t>
            </a:r>
            <a:endParaRPr lang="en-US" sz="1900" spc="-5" dirty="0">
              <a:cs typeface="Arial"/>
            </a:endParaRPr>
          </a:p>
          <a:p>
            <a:pPr marL="360045" marR="323215" indent="-287655">
              <a:buSzPct val="108333"/>
              <a:tabLst>
                <a:tab pos="360045" algn="l"/>
                <a:tab pos="360680" algn="l"/>
              </a:tabLst>
            </a:pPr>
            <a:r>
              <a:rPr lang="en-US" sz="2300" spc="-5" dirty="0" smtClean="0">
                <a:cs typeface="Arial"/>
              </a:rPr>
              <a:t>BIE</a:t>
            </a:r>
          </a:p>
          <a:p>
            <a:pPr marL="576263" marR="323215" lvl="1" indent="-287338">
              <a:buSzPct val="108333"/>
              <a:tabLst>
                <a:tab pos="360045" algn="l"/>
                <a:tab pos="360680" algn="l"/>
              </a:tabLst>
            </a:pPr>
            <a:r>
              <a:rPr lang="en-US" sz="1900" spc="-5" dirty="0" smtClean="0">
                <a:cs typeface="Arial"/>
              </a:rPr>
              <a:t>BIE </a:t>
            </a:r>
            <a:r>
              <a:rPr lang="en-US" sz="1900" spc="-5" dirty="0">
                <a:cs typeface="Arial"/>
              </a:rPr>
              <a:t>is interest  that is </a:t>
            </a:r>
            <a:r>
              <a:rPr lang="en-US" sz="1900" spc="-10" dirty="0">
                <a:cs typeface="Arial"/>
              </a:rPr>
              <a:t>paid </a:t>
            </a:r>
            <a:r>
              <a:rPr lang="en-US" sz="1900" spc="-5" dirty="0">
                <a:cs typeface="Arial"/>
              </a:rPr>
              <a:t>or accrued on </a:t>
            </a:r>
            <a:r>
              <a:rPr lang="en-US" sz="1900" spc="-10" dirty="0">
                <a:cs typeface="Arial"/>
              </a:rPr>
              <a:t>indebtedness </a:t>
            </a:r>
            <a:r>
              <a:rPr lang="en-US" sz="1900" spc="-5" dirty="0">
                <a:cs typeface="Arial"/>
              </a:rPr>
              <a:t>that is </a:t>
            </a:r>
            <a:r>
              <a:rPr lang="en-US" sz="1900" spc="-10" dirty="0">
                <a:cs typeface="Arial"/>
              </a:rPr>
              <a:t>properly allocable </a:t>
            </a:r>
            <a:r>
              <a:rPr lang="en-US" sz="1900" dirty="0">
                <a:cs typeface="Arial"/>
              </a:rPr>
              <a:t>to a </a:t>
            </a:r>
            <a:r>
              <a:rPr lang="en-US" sz="1900" spc="-10" dirty="0">
                <a:cs typeface="Arial"/>
              </a:rPr>
              <a:t>trade  </a:t>
            </a:r>
            <a:r>
              <a:rPr lang="en-US" sz="1900" spc="-5" dirty="0">
                <a:cs typeface="Arial"/>
              </a:rPr>
              <a:t>or</a:t>
            </a:r>
            <a:r>
              <a:rPr lang="en-US" sz="1900" spc="-70" dirty="0">
                <a:cs typeface="Arial"/>
              </a:rPr>
              <a:t> </a:t>
            </a:r>
            <a:r>
              <a:rPr lang="en-US" sz="1900" spc="-10" dirty="0">
                <a:cs typeface="Arial"/>
              </a:rPr>
              <a:t>business</a:t>
            </a:r>
            <a:endParaRPr lang="en-US" sz="1900" dirty="0">
              <a:cs typeface="Arial"/>
            </a:endParaRPr>
          </a:p>
          <a:p>
            <a:pPr marL="576263" lvl="1" indent="-287338">
              <a:spcBef>
                <a:spcPts val="300"/>
              </a:spcBef>
              <a:buSzPct val="108333"/>
              <a:tabLst>
                <a:tab pos="360045" algn="l"/>
                <a:tab pos="360680" algn="l"/>
              </a:tabLst>
            </a:pPr>
            <a:r>
              <a:rPr lang="en-US" sz="1900" spc="-5" dirty="0">
                <a:cs typeface="Arial"/>
              </a:rPr>
              <a:t>All BIE of </a:t>
            </a:r>
            <a:r>
              <a:rPr lang="en-US" sz="1900" dirty="0">
                <a:cs typeface="Arial"/>
              </a:rPr>
              <a:t>a C </a:t>
            </a:r>
            <a:r>
              <a:rPr lang="en-US" sz="1900" spc="-5" dirty="0">
                <a:cs typeface="Arial"/>
              </a:rPr>
              <a:t>corporation is </a:t>
            </a:r>
            <a:r>
              <a:rPr lang="en-US" sz="1900" spc="-10" dirty="0">
                <a:cs typeface="Arial"/>
              </a:rPr>
              <a:t>properly allocated </a:t>
            </a:r>
            <a:r>
              <a:rPr lang="en-US" sz="1900" dirty="0">
                <a:cs typeface="Arial"/>
              </a:rPr>
              <a:t>to a </a:t>
            </a:r>
            <a:r>
              <a:rPr lang="en-US" sz="1900" spc="-5" dirty="0">
                <a:cs typeface="Arial"/>
              </a:rPr>
              <a:t>trade or</a:t>
            </a:r>
            <a:r>
              <a:rPr lang="en-US" sz="1900" spc="114" dirty="0">
                <a:cs typeface="Arial"/>
              </a:rPr>
              <a:t> </a:t>
            </a:r>
            <a:r>
              <a:rPr lang="en-US" sz="1900" spc="-10" dirty="0">
                <a:cs typeface="Arial"/>
              </a:rPr>
              <a:t>business</a:t>
            </a:r>
            <a:endParaRPr lang="en-US" sz="1900" dirty="0">
              <a:cs typeface="Arial"/>
            </a:endParaRPr>
          </a:p>
          <a:p>
            <a:endParaRPr lang="en-US" dirty="0"/>
          </a:p>
        </p:txBody>
      </p:sp>
      <p:sp>
        <p:nvSpPr>
          <p:cNvPr id="17" name="Slide Number Placeholder 16" descr="" title=""/>
          <p:cNvSpPr>
            <a:spLocks noGrp="1"/>
          </p:cNvSpPr>
          <p:nvPr>
            <p:ph type="sldNum" sz="quarter" idx="12"/>
          </p:nvPr>
        </p:nvSpPr>
        <p:spPr>
          <a:xfrm>
            <a:off x="10597896" y="6356352"/>
            <a:ext cx="755904" cy="365125"/>
          </a:xfrm>
        </p:spPr>
        <p:txBody>
          <a:bodyPr/>
          <a:lstStyle/>
          <a:p>
            <a:fld id="{5801E7E1-8B1B-034B-B8E2-745F634243F7}" type="slidenum">
              <a:rPr lang="en-US" smtClean="0"/>
              <a:t>34</a:t>
            </a:fld>
            <a:endParaRPr lang="en-US" dirty="0"/>
          </a:p>
        </p:txBody>
      </p:sp>
    </p:spTree>
    <p:extLst>
      <p:ext uri="{BB962C8B-B14F-4D97-AF65-F5344CB8AC3E}">
        <p14:creationId xmlns:p14="http://schemas.microsoft.com/office/powerpoint/2010/main" val="1179356647"/>
      </p:ext>
    </p:extLst>
  </p:cSld>
  <p:clrMapOvr>
    <a:masterClrMapping/>
  </p:clrMapOvr>
</p:sld>
</file>

<file path=ppt/slides/slide3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Ordering Rules</a:t>
            </a:r>
            <a:endParaRPr lang="en-US" dirty="0"/>
          </a:p>
        </p:txBody>
      </p:sp>
      <p:sp>
        <p:nvSpPr>
          <p:cNvPr id="3" name="Content Placeholder 2" descr="" title=""/>
          <p:cNvSpPr>
            <a:spLocks noGrp="1"/>
          </p:cNvSpPr>
          <p:nvPr>
            <p:ph idx="1"/>
          </p:nvPr>
        </p:nvSpPr>
        <p:spPr/>
        <p:txBody>
          <a:bodyPr>
            <a:normAutofit/>
          </a:bodyPr>
          <a:lstStyle/>
          <a:p>
            <a:r>
              <a:rPr lang="en-US" dirty="0"/>
              <a:t>Section 163(j) generally applies only to interest expense that would be deductible in the current year without regard to the Section 163(j) limitation.</a:t>
            </a:r>
          </a:p>
          <a:p>
            <a:r>
              <a:rPr lang="en-US" dirty="0"/>
              <a:t>Except as provided otherwise, Section 163(j) applies </a:t>
            </a:r>
            <a:r>
              <a:rPr lang="en-US" b="1" dirty="0"/>
              <a:t>after</a:t>
            </a:r>
            <a:r>
              <a:rPr lang="en-US" dirty="0"/>
              <a:t> provisions that subject interest expense to disallowance, deferral, capitalization, or other limitation.  </a:t>
            </a:r>
            <a:r>
              <a:rPr lang="en-US" dirty="0" err="1"/>
              <a:t>Regs</a:t>
            </a:r>
            <a:r>
              <a:rPr lang="en-US" dirty="0"/>
              <a:t>. § 1.163(j)-3.</a:t>
            </a:r>
          </a:p>
          <a:p>
            <a:r>
              <a:rPr lang="en-US" dirty="0"/>
              <a:t>Examples:</a:t>
            </a:r>
          </a:p>
          <a:p>
            <a:pPr lvl="1"/>
            <a:r>
              <a:rPr lang="en-US" dirty="0"/>
              <a:t>Deferral under Sections 163(e)(3), 267(a)(2) and (3), 1277, 1282.</a:t>
            </a:r>
          </a:p>
          <a:p>
            <a:pPr lvl="1"/>
            <a:r>
              <a:rPr lang="en-US" dirty="0"/>
              <a:t>Disallowance under Sections 264(a), 265, 267A, 279.</a:t>
            </a:r>
          </a:p>
          <a:p>
            <a:pPr lvl="1"/>
            <a:r>
              <a:rPr lang="en-US" dirty="0"/>
              <a:t>Capitalization under Sections 263A, 263(g).</a:t>
            </a:r>
          </a:p>
          <a:p>
            <a:pPr lvl="1"/>
            <a:r>
              <a:rPr lang="en-US" dirty="0"/>
              <a:t>Reductions under Section 246A.</a:t>
            </a:r>
          </a:p>
          <a:p>
            <a:r>
              <a:rPr lang="en-US" dirty="0"/>
              <a:t>But, Section 163(j) applies </a:t>
            </a:r>
            <a:r>
              <a:rPr lang="en-US" b="1" dirty="0"/>
              <a:t>before</a:t>
            </a:r>
            <a:r>
              <a:rPr lang="en-US" dirty="0"/>
              <a:t> loss limitation rules in Sections 465 and 469, and before Section 461(l), like old Section 163(j)(7).  </a:t>
            </a:r>
            <a:r>
              <a:rPr lang="en-US" dirty="0" err="1"/>
              <a:t>Regs</a:t>
            </a:r>
            <a:r>
              <a:rPr lang="en-US" dirty="0"/>
              <a:t>. §1.163(j)-3(b)(4).</a:t>
            </a:r>
          </a:p>
        </p:txBody>
      </p:sp>
      <p:sp>
        <p:nvSpPr>
          <p:cNvPr id="6" name="Slide Number Placeholder 16" descr="" title=""/>
          <p:cNvSpPr>
            <a:spLocks noGrp="1"/>
          </p:cNvSpPr>
          <p:nvPr>
            <p:ph type="sldNum" sz="quarter" idx="12"/>
          </p:nvPr>
        </p:nvSpPr>
        <p:spPr>
          <a:xfrm>
            <a:off x="10597896" y="6356352"/>
            <a:ext cx="755904" cy="365125"/>
          </a:xfrm>
        </p:spPr>
        <p:txBody>
          <a:bodyPr/>
          <a:lstStyle/>
          <a:p>
            <a:fld id="{5801E7E1-8B1B-034B-B8E2-745F634243F7}" type="slidenum">
              <a:rPr lang="en-US" smtClean="0"/>
              <a:t>35</a:t>
            </a:fld>
            <a:endParaRPr lang="en-US" dirty="0"/>
          </a:p>
        </p:txBody>
      </p:sp>
    </p:spTree>
    <p:extLst>
      <p:ext uri="{BB962C8B-B14F-4D97-AF65-F5344CB8AC3E}">
        <p14:creationId xmlns:p14="http://schemas.microsoft.com/office/powerpoint/2010/main" val="3542830137"/>
      </p:ext>
    </p:extLst>
  </p:cSld>
  <p:clrMapOvr>
    <a:masterClrMapping/>
  </p:clrMapOvr>
</p:sld>
</file>

<file path=ppt/slides/slide3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Section 163(j) and Partnerships</a:t>
            </a:r>
            <a:endParaRPr lang="en-US" dirty="0"/>
          </a:p>
        </p:txBody>
      </p:sp>
      <p:sp>
        <p:nvSpPr>
          <p:cNvPr id="3" name="Content Placeholder 2" descr="" title=""/>
          <p:cNvSpPr>
            <a:spLocks noGrp="1"/>
          </p:cNvSpPr>
          <p:nvPr>
            <p:ph idx="1"/>
          </p:nvPr>
        </p:nvSpPr>
        <p:spPr/>
        <p:txBody>
          <a:bodyPr/>
          <a:lstStyle/>
          <a:p>
            <a:r>
              <a:rPr lang="en-US" dirty="0"/>
              <a:t>Section 163(j) explicitly treats a partnership as an entity for these purposes.</a:t>
            </a:r>
          </a:p>
          <a:p>
            <a:pPr lvl="1"/>
            <a:r>
              <a:rPr lang="en-US" dirty="0"/>
              <a:t>The interest limitation is first applied at the partnership level and any disallowed interest expense is allocated to partners</a:t>
            </a:r>
          </a:p>
          <a:p>
            <a:pPr lvl="1"/>
            <a:r>
              <a:rPr lang="en-US" dirty="0"/>
              <a:t>The disallowed interest in excess of the limitation can be carried forward at the partner level to be used against “excess taxable income” from the same partnership.</a:t>
            </a:r>
          </a:p>
          <a:p>
            <a:pPr lvl="1"/>
            <a:r>
              <a:rPr lang="en-US" dirty="0"/>
              <a:t>Excess taxable income of the partnership can be used to free up deductions for other interest of the partner.</a:t>
            </a:r>
          </a:p>
          <a:p>
            <a:r>
              <a:rPr lang="en-US" dirty="0"/>
              <a:t>Various legislative proposals would repeal this rule.</a:t>
            </a:r>
            <a:endParaRPr lang="en-US" dirty="0">
              <a:solidFill>
                <a:srgbClr val="FF0000"/>
              </a:solidFill>
            </a:endParaRPr>
          </a:p>
          <a:p>
            <a:endParaRPr lang="en-US" dirty="0"/>
          </a:p>
        </p:txBody>
      </p:sp>
      <p:sp>
        <p:nvSpPr>
          <p:cNvPr id="7" name="Slide Number Placeholder 16" descr="" title=""/>
          <p:cNvSpPr>
            <a:spLocks noGrp="1"/>
          </p:cNvSpPr>
          <p:nvPr>
            <p:ph type="sldNum" sz="quarter" idx="12"/>
          </p:nvPr>
        </p:nvSpPr>
        <p:spPr>
          <a:xfrm>
            <a:off x="10597896" y="6356352"/>
            <a:ext cx="755904" cy="365125"/>
          </a:xfrm>
        </p:spPr>
        <p:txBody>
          <a:bodyPr/>
          <a:lstStyle/>
          <a:p>
            <a:fld id="{5801E7E1-8B1B-034B-B8E2-745F634243F7}" type="slidenum">
              <a:rPr lang="en-US" smtClean="0"/>
              <a:t>36</a:t>
            </a:fld>
            <a:endParaRPr lang="en-US" dirty="0"/>
          </a:p>
        </p:txBody>
      </p:sp>
    </p:spTree>
    <p:extLst>
      <p:ext uri="{BB962C8B-B14F-4D97-AF65-F5344CB8AC3E}">
        <p14:creationId xmlns:p14="http://schemas.microsoft.com/office/powerpoint/2010/main" val="2090338507"/>
      </p:ext>
    </p:extLst>
  </p:cSld>
  <p:clrMapOvr>
    <a:masterClrMapping/>
  </p:clrMapOvr>
</p:sld>
</file>

<file path=ppt/slides/slide3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Definition of Interest</a:t>
            </a:r>
            <a:endParaRPr lang="en-US" dirty="0"/>
          </a:p>
        </p:txBody>
      </p:sp>
      <p:sp>
        <p:nvSpPr>
          <p:cNvPr id="3" name="Content Placeholder 2" descr="" title=""/>
          <p:cNvSpPr>
            <a:spLocks noGrp="1"/>
          </p:cNvSpPr>
          <p:nvPr>
            <p:ph idx="1"/>
          </p:nvPr>
        </p:nvSpPr>
        <p:spPr/>
        <p:txBody>
          <a:bodyPr>
            <a:normAutofit/>
          </a:bodyPr>
          <a:lstStyle/>
          <a:p>
            <a:r>
              <a:rPr lang="en-US" dirty="0"/>
              <a:t>The proposed regulations under section 163(j) defined ”interest” in an unprecedentedly broad manner to include, inter alia, lender commitment fees, debt issuance costs, guaranteed payments, and factoring income and substitute interest payments in securities lending or sale-repurchase transactions.</a:t>
            </a:r>
          </a:p>
          <a:p>
            <a:r>
              <a:rPr lang="en-US" dirty="0"/>
              <a:t>An anti-avoidance rule treated any deductible expense or loss incurred in a transaction or series of integrated or related transactions in which the taxpayer has the use of funds for a period or time as interest, if the expense or loss is predominantly incurred in consideration of the time value of money.</a:t>
            </a:r>
          </a:p>
        </p:txBody>
      </p:sp>
      <p:sp>
        <p:nvSpPr>
          <p:cNvPr id="5" name="Slide Number Placeholder 4" descr="" title=""/>
          <p:cNvSpPr>
            <a:spLocks noGrp="1"/>
          </p:cNvSpPr>
          <p:nvPr>
            <p:ph type="sldNum" sz="quarter" idx="12"/>
          </p:nvPr>
        </p:nvSpPr>
        <p:spPr/>
        <p:txBody>
          <a:bodyPr/>
          <a:lstStyle/>
          <a:p>
            <a:fld id="{5801E7E1-8B1B-034B-B8E2-745F634243F7}" type="slidenum">
              <a:rPr lang="en-US" smtClean="0"/>
              <a:t>37</a:t>
            </a:fld>
            <a:endParaRPr lang="en-US"/>
          </a:p>
        </p:txBody>
      </p:sp>
    </p:spTree>
    <p:extLst>
      <p:ext uri="{BB962C8B-B14F-4D97-AF65-F5344CB8AC3E}">
        <p14:creationId xmlns:p14="http://schemas.microsoft.com/office/powerpoint/2010/main" val="3855486533"/>
      </p:ext>
    </p:extLst>
  </p:cSld>
  <p:clrMapOvr>
    <a:masterClrMapping/>
  </p:clrMapOvr>
</p:sld>
</file>

<file path=ppt/slides/slide3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Definition of Interest</a:t>
            </a:r>
            <a:endParaRPr lang="en-US" dirty="0"/>
          </a:p>
        </p:txBody>
      </p:sp>
      <p:sp>
        <p:nvSpPr>
          <p:cNvPr id="3" name="Content Placeholder 2" descr="" title=""/>
          <p:cNvSpPr>
            <a:spLocks noGrp="1"/>
          </p:cNvSpPr>
          <p:nvPr>
            <p:ph idx="1"/>
          </p:nvPr>
        </p:nvSpPr>
        <p:spPr/>
        <p:txBody>
          <a:bodyPr/>
          <a:lstStyle/>
          <a:p>
            <a:r>
              <a:rPr lang="en-US" dirty="0"/>
              <a:t>While the final regulations retreated to a more traditional definition of “interest,” they </a:t>
            </a:r>
            <a:r>
              <a:rPr lang="en-US" dirty="0" smtClean="0"/>
              <a:t>expanded the “</a:t>
            </a:r>
            <a:r>
              <a:rPr lang="en-US" dirty="0"/>
              <a:t>anti-abuse” rules </a:t>
            </a:r>
            <a:r>
              <a:rPr lang="en-US" dirty="0" smtClean="0"/>
              <a:t>in a manner that </a:t>
            </a:r>
            <a:r>
              <a:rPr lang="en-US" dirty="0"/>
              <a:t>many interpret as arriving at the same result in many cases.  </a:t>
            </a:r>
            <a:endParaRPr lang="en-US" dirty="0" smtClean="0"/>
          </a:p>
          <a:p>
            <a:r>
              <a:rPr lang="en-US" dirty="0" smtClean="0"/>
              <a:t>See </a:t>
            </a:r>
            <a:r>
              <a:rPr lang="en-US" dirty="0"/>
              <a:t>Reg. </a:t>
            </a:r>
            <a:r>
              <a:rPr lang="en-US" dirty="0" smtClean="0"/>
              <a:t>§ 1.163(j</a:t>
            </a:r>
            <a:r>
              <a:rPr lang="en-US" dirty="0"/>
              <a:t>)-1(b)(22)(iv) and examples at Reg. § 1.163(j)-1(b)(22)(</a:t>
            </a:r>
            <a:r>
              <a:rPr lang="en-US" dirty="0" smtClean="0"/>
              <a:t>v).  Example </a:t>
            </a:r>
            <a:r>
              <a:rPr lang="en-US" dirty="0"/>
              <a:t>5 on the treatment of guaranteed payments </a:t>
            </a:r>
            <a:r>
              <a:rPr lang="en-US" dirty="0" smtClean="0"/>
              <a:t>made </a:t>
            </a:r>
            <a:r>
              <a:rPr lang="en-US" dirty="0"/>
              <a:t>by partnerships, where the anti-abuse rule seems to cover all guaranteed payments, despite (or because of) the assumption of a bad principal purpose. </a:t>
            </a:r>
          </a:p>
        </p:txBody>
      </p:sp>
      <p:sp>
        <p:nvSpPr>
          <p:cNvPr id="5" name="Slide Number Placeholder 4" descr="" title=""/>
          <p:cNvSpPr>
            <a:spLocks noGrp="1"/>
          </p:cNvSpPr>
          <p:nvPr>
            <p:ph type="sldNum" sz="quarter" idx="12"/>
          </p:nvPr>
        </p:nvSpPr>
        <p:spPr/>
        <p:txBody>
          <a:bodyPr/>
          <a:lstStyle/>
          <a:p>
            <a:fld id="{5801E7E1-8B1B-034B-B8E2-745F634243F7}" type="slidenum">
              <a:rPr lang="en-US" smtClean="0"/>
              <a:t>38</a:t>
            </a:fld>
            <a:endParaRPr lang="en-US"/>
          </a:p>
        </p:txBody>
      </p:sp>
    </p:spTree>
    <p:extLst>
      <p:ext uri="{BB962C8B-B14F-4D97-AF65-F5344CB8AC3E}">
        <p14:creationId xmlns:p14="http://schemas.microsoft.com/office/powerpoint/2010/main" val="2049120768"/>
      </p:ext>
    </p:extLst>
  </p:cSld>
  <p:clrMapOvr>
    <a:masterClrMapping/>
  </p:clrMapOvr>
</p:sld>
</file>

<file path=ppt/slides/slide3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7" name="object 7" descr="" title=""/>
          <p:cNvSpPr txBox="1">
            <a:spLocks noGrp="1"/>
          </p:cNvSpPr>
          <p:nvPr>
            <p:ph type="title"/>
          </p:nvPr>
        </p:nvSpPr>
        <p:spPr>
          <a:xfrm>
            <a:off x="838200" y="773993"/>
            <a:ext cx="10515600" cy="507831"/>
          </a:xfrm>
          <a:prstGeom prst="rect">
            <a:avLst/>
          </a:prstGeom>
        </p:spPr>
        <p:txBody>
          <a:bodyPr vert="horz" wrap="square" lIns="0" tIns="0" rIns="0" bIns="0" rtlCol="0" anchor="ctr">
            <a:spAutoFit/>
          </a:bodyPr>
          <a:lstStyle/>
          <a:p>
            <a:pPr marL="12700">
              <a:lnSpc>
                <a:spcPct val="100000"/>
              </a:lnSpc>
            </a:pPr>
            <a:r>
              <a:rPr spc="-5" dirty="0"/>
              <a:t>Definition of </a:t>
            </a:r>
            <a:r>
              <a:rPr dirty="0"/>
              <a:t>interest</a:t>
            </a:r>
            <a:r>
              <a:rPr spc="10" dirty="0"/>
              <a:t> </a:t>
            </a:r>
            <a:r>
              <a:rPr spc="-5" dirty="0"/>
              <a:t>expense</a:t>
            </a:r>
            <a:endParaRPr dirty="0"/>
          </a:p>
        </p:txBody>
      </p:sp>
      <p:sp>
        <p:nvSpPr>
          <p:cNvPr id="3" name="Content Placeholder 2" descr="" title=""/>
          <p:cNvSpPr>
            <a:spLocks noGrp="1"/>
          </p:cNvSpPr>
          <p:nvPr>
            <p:ph idx="1"/>
          </p:nvPr>
        </p:nvSpPr>
        <p:spPr/>
        <p:txBody>
          <a:bodyPr>
            <a:normAutofit/>
          </a:bodyPr>
          <a:lstStyle/>
          <a:p>
            <a:pPr marL="299085" marR="5080" indent="-286385">
              <a:spcBef>
                <a:spcPts val="100"/>
              </a:spcBef>
              <a:buSzPct val="108333"/>
              <a:buFont typeface="Arial"/>
              <a:buChar char="•"/>
              <a:tabLst>
                <a:tab pos="299085" algn="l"/>
                <a:tab pos="299720" algn="l"/>
              </a:tabLst>
            </a:pPr>
            <a:r>
              <a:rPr lang="en-US" spc="-5" dirty="0" smtClean="0">
                <a:cs typeface="Arial"/>
              </a:rPr>
              <a:t>Interest </a:t>
            </a:r>
            <a:r>
              <a:rPr lang="en-US" spc="-10" dirty="0">
                <a:cs typeface="Arial"/>
              </a:rPr>
              <a:t>expense </a:t>
            </a:r>
            <a:r>
              <a:rPr lang="en-US" spc="-5" dirty="0">
                <a:cs typeface="Arial"/>
              </a:rPr>
              <a:t>is “an amount paid </a:t>
            </a:r>
            <a:r>
              <a:rPr lang="en-US" dirty="0">
                <a:cs typeface="Arial"/>
              </a:rPr>
              <a:t>or </a:t>
            </a:r>
            <a:r>
              <a:rPr lang="en-US" spc="-10" dirty="0">
                <a:cs typeface="Arial"/>
              </a:rPr>
              <a:t>accrued </a:t>
            </a:r>
            <a:r>
              <a:rPr lang="en-US" spc="-5" dirty="0">
                <a:cs typeface="Arial"/>
              </a:rPr>
              <a:t>as compensation </a:t>
            </a:r>
            <a:r>
              <a:rPr lang="en-US" dirty="0">
                <a:cs typeface="Arial"/>
              </a:rPr>
              <a:t>for </a:t>
            </a:r>
            <a:r>
              <a:rPr lang="en-US" dirty="0" smtClean="0">
                <a:cs typeface="Arial"/>
              </a:rPr>
              <a:t>the </a:t>
            </a:r>
            <a:r>
              <a:rPr lang="en-US" spc="-5" dirty="0">
                <a:cs typeface="Arial"/>
              </a:rPr>
              <a:t>use </a:t>
            </a:r>
            <a:r>
              <a:rPr lang="en-US" dirty="0">
                <a:cs typeface="Arial"/>
              </a:rPr>
              <a:t>or </a:t>
            </a:r>
            <a:r>
              <a:rPr lang="en-US" spc="-5" dirty="0">
                <a:cs typeface="Arial"/>
              </a:rPr>
              <a:t>forbearance </a:t>
            </a:r>
            <a:r>
              <a:rPr lang="en-US" dirty="0" smtClean="0">
                <a:cs typeface="Arial"/>
              </a:rPr>
              <a:t>of money under the terms of an instrument or contractual arrangement…,” including:</a:t>
            </a:r>
          </a:p>
          <a:p>
            <a:pPr marL="576263" marR="5080" lvl="1" indent="-292100">
              <a:spcBef>
                <a:spcPts val="100"/>
              </a:spcBef>
              <a:buSzPct val="108333"/>
              <a:buFont typeface="Arial"/>
              <a:buChar char="•"/>
              <a:tabLst>
                <a:tab pos="299085" algn="l"/>
                <a:tab pos="299720" algn="l"/>
              </a:tabLst>
            </a:pPr>
            <a:r>
              <a:rPr lang="en-US" dirty="0" smtClean="0">
                <a:cs typeface="Arial"/>
              </a:rPr>
              <a:t>Original issue </a:t>
            </a:r>
            <a:r>
              <a:rPr lang="en-US" spc="-5" dirty="0">
                <a:cs typeface="Arial"/>
              </a:rPr>
              <a:t>discount, qualified stated interest, acquisition discount, </a:t>
            </a:r>
            <a:r>
              <a:rPr lang="en-US" spc="-10" dirty="0">
                <a:cs typeface="Arial"/>
              </a:rPr>
              <a:t>and </a:t>
            </a:r>
            <a:r>
              <a:rPr lang="en-US" spc="-5" dirty="0" smtClean="0">
                <a:cs typeface="Arial"/>
              </a:rPr>
              <a:t>repurchase</a:t>
            </a:r>
            <a:r>
              <a:rPr lang="en-US" spc="-90" dirty="0" smtClean="0">
                <a:cs typeface="Arial"/>
              </a:rPr>
              <a:t> </a:t>
            </a:r>
            <a:r>
              <a:rPr lang="en-US" spc="-5" dirty="0">
                <a:cs typeface="Arial"/>
              </a:rPr>
              <a:t>premium</a:t>
            </a:r>
            <a:endParaRPr lang="en-US" dirty="0">
              <a:cs typeface="Arial"/>
            </a:endParaRPr>
          </a:p>
          <a:p>
            <a:pPr marL="565785" lvl="1" indent="-286385">
              <a:spcBef>
                <a:spcPts val="100"/>
              </a:spcBef>
              <a:buSzPct val="109375"/>
              <a:tabLst>
                <a:tab pos="565785" algn="l"/>
                <a:tab pos="566420" algn="l"/>
              </a:tabLst>
            </a:pPr>
            <a:r>
              <a:rPr lang="en-US" spc="-10" dirty="0">
                <a:cs typeface="Arial"/>
              </a:rPr>
              <a:t>Swaps </a:t>
            </a:r>
            <a:r>
              <a:rPr lang="en-US" spc="-5" dirty="0">
                <a:cs typeface="Arial"/>
              </a:rPr>
              <a:t>with significant </a:t>
            </a:r>
            <a:r>
              <a:rPr lang="en-US" spc="-5" dirty="0" err="1">
                <a:cs typeface="Arial"/>
              </a:rPr>
              <a:t>nonperiodic</a:t>
            </a:r>
            <a:r>
              <a:rPr lang="en-US" spc="-15" dirty="0">
                <a:cs typeface="Arial"/>
              </a:rPr>
              <a:t> </a:t>
            </a:r>
            <a:r>
              <a:rPr lang="en-US" spc="-10" dirty="0">
                <a:cs typeface="Arial"/>
              </a:rPr>
              <a:t>payments</a:t>
            </a:r>
            <a:endParaRPr lang="en-US" dirty="0">
              <a:cs typeface="Arial"/>
            </a:endParaRPr>
          </a:p>
          <a:p>
            <a:pPr marL="565785" lvl="1" indent="-286385">
              <a:spcBef>
                <a:spcPts val="100"/>
              </a:spcBef>
              <a:buSzPct val="109375"/>
              <a:tabLst>
                <a:tab pos="565785" algn="l"/>
                <a:tab pos="566420" algn="l"/>
              </a:tabLst>
            </a:pPr>
            <a:r>
              <a:rPr lang="en-US" spc="-5" dirty="0">
                <a:cs typeface="Arial"/>
              </a:rPr>
              <a:t>Other </a:t>
            </a:r>
            <a:r>
              <a:rPr lang="en-US" spc="-10" dirty="0">
                <a:cs typeface="Arial"/>
              </a:rPr>
              <a:t>amounts treated </a:t>
            </a:r>
            <a:r>
              <a:rPr lang="en-US" spc="-5" dirty="0">
                <a:cs typeface="Arial"/>
              </a:rPr>
              <a:t>as</a:t>
            </a:r>
            <a:r>
              <a:rPr lang="en-US" spc="75" dirty="0">
                <a:cs typeface="Arial"/>
              </a:rPr>
              <a:t> </a:t>
            </a:r>
            <a:r>
              <a:rPr lang="en-US" spc="-5" dirty="0">
                <a:cs typeface="Arial"/>
              </a:rPr>
              <a:t>interest</a:t>
            </a:r>
            <a:endParaRPr lang="en-US" dirty="0">
              <a:cs typeface="Arial"/>
            </a:endParaRPr>
          </a:p>
          <a:p>
            <a:pPr marL="832485" lvl="2" indent="-285115">
              <a:spcBef>
                <a:spcPts val="100"/>
              </a:spcBef>
              <a:buSzPct val="110000"/>
              <a:tabLst>
                <a:tab pos="832485" algn="l"/>
                <a:tab pos="833119" algn="l"/>
              </a:tabLst>
            </a:pPr>
            <a:r>
              <a:rPr lang="en-US" sz="1800" spc="-5" dirty="0">
                <a:cs typeface="Arial"/>
              </a:rPr>
              <a:t>Premium, </a:t>
            </a:r>
            <a:r>
              <a:rPr lang="en-US" sz="1800" dirty="0">
                <a:cs typeface="Arial"/>
              </a:rPr>
              <a:t>certain substitute interest payments, Section 1258 gain, factoring</a:t>
            </a:r>
            <a:r>
              <a:rPr lang="en-US" sz="1800" spc="-130" dirty="0">
                <a:cs typeface="Arial"/>
              </a:rPr>
              <a:t> </a:t>
            </a:r>
            <a:r>
              <a:rPr lang="en-US" sz="1800" dirty="0">
                <a:cs typeface="Arial"/>
              </a:rPr>
              <a:t>income</a:t>
            </a:r>
          </a:p>
          <a:p>
            <a:pPr marL="565785" lvl="1" indent="-286385">
              <a:spcBef>
                <a:spcPts val="100"/>
              </a:spcBef>
              <a:buSzPct val="109375"/>
              <a:tabLst>
                <a:tab pos="565785" algn="l"/>
                <a:tab pos="566420" algn="l"/>
              </a:tabLst>
            </a:pPr>
            <a:r>
              <a:rPr lang="en-US" spc="-10" dirty="0">
                <a:cs typeface="Arial"/>
              </a:rPr>
              <a:t>Expanded </a:t>
            </a:r>
            <a:r>
              <a:rPr lang="en-US" spc="-5" dirty="0">
                <a:cs typeface="Arial"/>
              </a:rPr>
              <a:t>anti-avoidance</a:t>
            </a:r>
            <a:r>
              <a:rPr lang="en-US" spc="-40" dirty="0">
                <a:cs typeface="Arial"/>
              </a:rPr>
              <a:t> </a:t>
            </a:r>
            <a:r>
              <a:rPr lang="en-US" spc="-5" dirty="0">
                <a:cs typeface="Arial"/>
              </a:rPr>
              <a:t>rule</a:t>
            </a:r>
            <a:endParaRPr lang="en-US" dirty="0">
              <a:cs typeface="Arial"/>
            </a:endParaRPr>
          </a:p>
          <a:p>
            <a:pPr marL="299085" marR="288290" indent="-286385">
              <a:spcBef>
                <a:spcPts val="100"/>
              </a:spcBef>
              <a:buSzPct val="108333"/>
              <a:tabLst>
                <a:tab pos="299085" algn="l"/>
                <a:tab pos="299720" algn="l"/>
              </a:tabLst>
            </a:pPr>
            <a:r>
              <a:rPr lang="en-US" spc="-5" dirty="0">
                <a:cs typeface="Arial"/>
              </a:rPr>
              <a:t>Subject </a:t>
            </a:r>
            <a:r>
              <a:rPr lang="en-US" dirty="0">
                <a:cs typeface="Arial"/>
              </a:rPr>
              <a:t>to </a:t>
            </a:r>
            <a:r>
              <a:rPr lang="en-US" spc="-5" dirty="0">
                <a:cs typeface="Arial"/>
              </a:rPr>
              <a:t>the </a:t>
            </a:r>
            <a:r>
              <a:rPr lang="en-US" spc="-10" dirty="0">
                <a:cs typeface="Arial"/>
              </a:rPr>
              <a:t>anti-avoidance </a:t>
            </a:r>
            <a:r>
              <a:rPr lang="en-US" spc="-5" dirty="0">
                <a:cs typeface="Arial"/>
              </a:rPr>
              <a:t>rule, interest </a:t>
            </a:r>
            <a:r>
              <a:rPr lang="en-US" spc="-10" dirty="0">
                <a:cs typeface="Arial"/>
              </a:rPr>
              <a:t>expense does not  include:</a:t>
            </a:r>
            <a:endParaRPr lang="en-US" dirty="0">
              <a:cs typeface="Arial"/>
            </a:endParaRPr>
          </a:p>
          <a:p>
            <a:pPr marL="565785" lvl="1" indent="-286385">
              <a:spcBef>
                <a:spcPts val="100"/>
              </a:spcBef>
              <a:buSzPct val="109375"/>
              <a:tabLst>
                <a:tab pos="565785" algn="l"/>
                <a:tab pos="566420" algn="l"/>
              </a:tabLst>
            </a:pPr>
            <a:r>
              <a:rPr lang="en-US" spc="-5" dirty="0">
                <a:cs typeface="Arial"/>
              </a:rPr>
              <a:t>Income, deduction, gain, or loss arising from hedging</a:t>
            </a:r>
            <a:r>
              <a:rPr lang="en-US" spc="60" dirty="0">
                <a:cs typeface="Arial"/>
              </a:rPr>
              <a:t> </a:t>
            </a:r>
            <a:r>
              <a:rPr lang="en-US" spc="-5" dirty="0">
                <a:cs typeface="Arial"/>
              </a:rPr>
              <a:t>transactions</a:t>
            </a:r>
            <a:endParaRPr lang="en-US" dirty="0">
              <a:cs typeface="Arial"/>
            </a:endParaRPr>
          </a:p>
          <a:p>
            <a:pPr marL="565785" lvl="1" indent="-286385">
              <a:spcBef>
                <a:spcPts val="100"/>
              </a:spcBef>
              <a:buSzPct val="109375"/>
              <a:tabLst>
                <a:tab pos="565785" algn="l"/>
                <a:tab pos="566420" algn="l"/>
              </a:tabLst>
            </a:pPr>
            <a:r>
              <a:rPr lang="en-US" spc="-5" dirty="0">
                <a:cs typeface="Arial"/>
              </a:rPr>
              <a:t>Certain substitute interest </a:t>
            </a:r>
            <a:r>
              <a:rPr lang="en-US" spc="-10" dirty="0">
                <a:cs typeface="Arial"/>
              </a:rPr>
              <a:t>payments </a:t>
            </a:r>
            <a:r>
              <a:rPr lang="en-US" spc="-5" dirty="0">
                <a:cs typeface="Arial"/>
              </a:rPr>
              <a:t>that arise </a:t>
            </a:r>
            <a:r>
              <a:rPr lang="en-US" dirty="0">
                <a:cs typeface="Arial"/>
              </a:rPr>
              <a:t>in </a:t>
            </a:r>
            <a:r>
              <a:rPr lang="en-US" spc="-5" dirty="0">
                <a:cs typeface="Arial"/>
              </a:rPr>
              <a:t>the ordinary course of</a:t>
            </a:r>
            <a:r>
              <a:rPr lang="en-US" spc="215" dirty="0">
                <a:cs typeface="Arial"/>
              </a:rPr>
              <a:t> </a:t>
            </a:r>
            <a:r>
              <a:rPr lang="en-US" spc="-5" dirty="0">
                <a:cs typeface="Arial"/>
              </a:rPr>
              <a:t>business</a:t>
            </a:r>
            <a:endParaRPr lang="en-US" dirty="0">
              <a:cs typeface="Arial"/>
            </a:endParaRPr>
          </a:p>
          <a:p>
            <a:pPr marL="565785" lvl="1" indent="-286385">
              <a:spcBef>
                <a:spcPts val="100"/>
              </a:spcBef>
              <a:buSzPct val="109375"/>
              <a:tabLst>
                <a:tab pos="565785" algn="l"/>
                <a:tab pos="566420" algn="l"/>
              </a:tabLst>
            </a:pPr>
            <a:r>
              <a:rPr lang="en-US" spc="-5" dirty="0">
                <a:cs typeface="Arial"/>
              </a:rPr>
              <a:t>Commitment fees </a:t>
            </a:r>
            <a:r>
              <a:rPr lang="en-US" spc="-5" dirty="0">
                <a:cs typeface="Arial Narrow"/>
              </a:rPr>
              <a:t>/ </a:t>
            </a:r>
            <a:r>
              <a:rPr lang="en-US" spc="-10" dirty="0">
                <a:cs typeface="Arial"/>
              </a:rPr>
              <a:t>debt </a:t>
            </a:r>
            <a:r>
              <a:rPr lang="en-US" spc="-5" dirty="0">
                <a:cs typeface="Arial"/>
              </a:rPr>
              <a:t>issuance</a:t>
            </a:r>
            <a:r>
              <a:rPr lang="en-US" spc="-55" dirty="0">
                <a:cs typeface="Arial"/>
              </a:rPr>
              <a:t> </a:t>
            </a:r>
            <a:r>
              <a:rPr lang="en-US" spc="-5" dirty="0">
                <a:cs typeface="Arial"/>
              </a:rPr>
              <a:t>costs</a:t>
            </a:r>
            <a:endParaRPr lang="en-US" dirty="0">
              <a:cs typeface="Arial"/>
            </a:endParaRPr>
          </a:p>
          <a:p>
            <a:pPr marL="565785" lvl="1" indent="-286385">
              <a:spcBef>
                <a:spcPts val="100"/>
              </a:spcBef>
              <a:buSzPct val="109375"/>
              <a:tabLst>
                <a:tab pos="565785" algn="l"/>
                <a:tab pos="566420" algn="l"/>
              </a:tabLst>
            </a:pPr>
            <a:r>
              <a:rPr lang="en-US" spc="-10" dirty="0">
                <a:cs typeface="Arial"/>
              </a:rPr>
              <a:t>Guaranteed payments </a:t>
            </a:r>
            <a:r>
              <a:rPr lang="en-US" spc="-5" dirty="0">
                <a:cs typeface="Arial"/>
              </a:rPr>
              <a:t>for the use of</a:t>
            </a:r>
            <a:r>
              <a:rPr lang="en-US" spc="130" dirty="0">
                <a:cs typeface="Arial"/>
              </a:rPr>
              <a:t> </a:t>
            </a:r>
            <a:r>
              <a:rPr lang="en-US" spc="-5" dirty="0">
                <a:cs typeface="Arial"/>
              </a:rPr>
              <a:t>capital</a:t>
            </a:r>
            <a:endParaRPr lang="en-US" dirty="0">
              <a:cs typeface="Arial"/>
            </a:endParaRPr>
          </a:p>
          <a:p>
            <a:pPr marL="565785" marR="770890" lvl="1" indent="-286385">
              <a:spcBef>
                <a:spcPts val="100"/>
              </a:spcBef>
              <a:buSzPct val="109375"/>
              <a:tabLst>
                <a:tab pos="565785" algn="l"/>
                <a:tab pos="566420" algn="l"/>
              </a:tabLst>
            </a:pPr>
            <a:r>
              <a:rPr lang="en-US" spc="-5" dirty="0">
                <a:cs typeface="Arial"/>
              </a:rPr>
              <a:t>Cleared swaps, or non-cleared </a:t>
            </a:r>
            <a:r>
              <a:rPr lang="en-US" spc="-10" dirty="0">
                <a:cs typeface="Arial"/>
              </a:rPr>
              <a:t>swaps </a:t>
            </a:r>
            <a:r>
              <a:rPr lang="en-US" spc="-5" dirty="0">
                <a:cs typeface="Arial"/>
              </a:rPr>
              <a:t>subject to certain margin / collateral  </a:t>
            </a:r>
            <a:r>
              <a:rPr lang="en-US" spc="-10" dirty="0">
                <a:cs typeface="Arial"/>
              </a:rPr>
              <a:t>requirements</a:t>
            </a:r>
            <a:endParaRPr lang="en-US" dirty="0">
              <a:cs typeface="Arial"/>
            </a:endParaRPr>
          </a:p>
          <a:p>
            <a:endParaRPr lang="en-US" dirty="0"/>
          </a:p>
        </p:txBody>
      </p:sp>
      <p:sp>
        <p:nvSpPr>
          <p:cNvPr id="10" name="Slide Number Placeholder 9" descr="" title=""/>
          <p:cNvSpPr>
            <a:spLocks noGrp="1"/>
          </p:cNvSpPr>
          <p:nvPr>
            <p:ph type="sldNum" sz="quarter" idx="12"/>
          </p:nvPr>
        </p:nvSpPr>
        <p:spPr/>
        <p:txBody>
          <a:bodyPr/>
          <a:lstStyle/>
          <a:p>
            <a:fld id="{5801E7E1-8B1B-034B-B8E2-745F634243F7}" type="slidenum">
              <a:rPr lang="en-US" smtClean="0"/>
              <a:t>39</a:t>
            </a:fld>
            <a:endParaRPr lang="en-US"/>
          </a:p>
        </p:txBody>
      </p:sp>
    </p:spTree>
    <p:extLst>
      <p:ext uri="{BB962C8B-B14F-4D97-AF65-F5344CB8AC3E}">
        <p14:creationId xmlns:p14="http://schemas.microsoft.com/office/powerpoint/2010/main" val="2348215324"/>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0FDCDE8-6DB1-1744-A5AA-D46C66206D89}"/>
              </a:ext>
            </a:extLst>
          </p:cNvPr>
          <p:cNvSpPr>
            <a:spLocks noGrp="1"/>
          </p:cNvSpPr>
          <p:nvPr>
            <p:ph type="ctrTitle"/>
          </p:nvPr>
        </p:nvSpPr>
        <p:spPr/>
        <p:txBody>
          <a:bodyPr>
            <a:normAutofit/>
          </a:bodyPr>
          <a:lstStyle/>
          <a:p>
            <a:r>
              <a:rPr lang="en-US" sz="3600" dirty="0" smtClean="0"/>
              <a:t>U.S. OFFSHORE LENDING DEVELOPMENTS</a:t>
            </a:r>
            <a:br>
              <a:rPr lang="en-US" sz="3600" dirty="0" smtClean="0"/>
            </a:br>
            <a:endParaRPr lang="en-US" sz="3600" dirty="0"/>
          </a:p>
        </p:txBody>
      </p:sp>
    </p:spTree>
    <p:extLst>
      <p:ext uri="{BB962C8B-B14F-4D97-AF65-F5344CB8AC3E}">
        <p14:creationId xmlns:p14="http://schemas.microsoft.com/office/powerpoint/2010/main" val="2394277184"/>
      </p:ext>
    </p:extLst>
  </p:cSld>
  <p:clrMapOvr>
    <a:masterClrMapping/>
  </p:clrMapOvr>
</p:sld>
</file>

<file path=ppt/slides/slide4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6" name="object 6" descr="" title=""/>
          <p:cNvSpPr txBox="1">
            <a:spLocks noGrp="1"/>
          </p:cNvSpPr>
          <p:nvPr>
            <p:ph type="title"/>
          </p:nvPr>
        </p:nvSpPr>
        <p:spPr>
          <a:xfrm>
            <a:off x="838200" y="773993"/>
            <a:ext cx="10515600" cy="507831"/>
          </a:xfrm>
          <a:prstGeom prst="rect">
            <a:avLst/>
          </a:prstGeom>
        </p:spPr>
        <p:txBody>
          <a:bodyPr vert="horz" wrap="square" lIns="0" tIns="0" rIns="0" bIns="0" rtlCol="0" anchor="ctr">
            <a:spAutoFit/>
          </a:bodyPr>
          <a:lstStyle/>
          <a:p>
            <a:pPr marL="12700">
              <a:lnSpc>
                <a:spcPct val="100000"/>
              </a:lnSpc>
            </a:pPr>
            <a:r>
              <a:rPr lang="en-US" spc="-5" dirty="0"/>
              <a:t>A</a:t>
            </a:r>
            <a:r>
              <a:rPr spc="-5" dirty="0"/>
              <a:t>nti-avoidance</a:t>
            </a:r>
            <a:r>
              <a:rPr spc="40" dirty="0"/>
              <a:t> </a:t>
            </a:r>
            <a:r>
              <a:rPr lang="en-US" spc="-5" dirty="0"/>
              <a:t>R</a:t>
            </a:r>
            <a:r>
              <a:rPr spc="-5" dirty="0" smtClean="0"/>
              <a:t>ule</a:t>
            </a:r>
            <a:endParaRPr dirty="0"/>
          </a:p>
        </p:txBody>
      </p:sp>
      <p:sp>
        <p:nvSpPr>
          <p:cNvPr id="2" name="Content Placeholder 1" descr="" title=""/>
          <p:cNvSpPr>
            <a:spLocks noGrp="1"/>
          </p:cNvSpPr>
          <p:nvPr>
            <p:ph idx="1"/>
          </p:nvPr>
        </p:nvSpPr>
        <p:spPr>
          <a:xfrm>
            <a:off x="838200" y="1825625"/>
            <a:ext cx="10515600" cy="4895852"/>
          </a:xfrm>
        </p:spPr>
        <p:txBody>
          <a:bodyPr>
            <a:normAutofit fontScale="70000" lnSpcReduction="20000"/>
          </a:bodyPr>
          <a:lstStyle/>
          <a:p>
            <a:pPr marL="158750" marR="5080" indent="-158750">
              <a:lnSpc>
                <a:spcPct val="100400"/>
              </a:lnSpc>
              <a:spcBef>
                <a:spcPts val="600"/>
              </a:spcBef>
              <a:buSzPct val="107142"/>
              <a:tabLst>
                <a:tab pos="299085" algn="l"/>
                <a:tab pos="299720" algn="l"/>
              </a:tabLst>
            </a:pPr>
            <a:r>
              <a:rPr lang="en-US" sz="2500" spc="-5" dirty="0">
                <a:cs typeface="Arial"/>
              </a:rPr>
              <a:t>Any expense or </a:t>
            </a:r>
            <a:r>
              <a:rPr lang="en-US" sz="2500" dirty="0">
                <a:cs typeface="Arial"/>
              </a:rPr>
              <a:t>loss </a:t>
            </a:r>
            <a:r>
              <a:rPr lang="en-US" sz="2500" spc="-5" dirty="0">
                <a:cs typeface="Arial"/>
              </a:rPr>
              <a:t>economically equivalent </a:t>
            </a:r>
            <a:r>
              <a:rPr lang="en-US" sz="2500" dirty="0">
                <a:cs typeface="Arial"/>
              </a:rPr>
              <a:t>to interest is treated </a:t>
            </a:r>
            <a:r>
              <a:rPr lang="en-US" sz="2500" spc="-5" dirty="0">
                <a:cs typeface="Arial"/>
              </a:rPr>
              <a:t>as </a:t>
            </a:r>
            <a:r>
              <a:rPr lang="en-US" sz="2500" dirty="0">
                <a:cs typeface="Arial"/>
              </a:rPr>
              <a:t>interest </a:t>
            </a:r>
            <a:r>
              <a:rPr lang="en-US" sz="2500" spc="-5" dirty="0">
                <a:cs typeface="Arial"/>
              </a:rPr>
              <a:t>expense </a:t>
            </a:r>
            <a:r>
              <a:rPr lang="en-US" sz="2500" dirty="0">
                <a:cs typeface="Arial"/>
              </a:rPr>
              <a:t>if a</a:t>
            </a:r>
            <a:r>
              <a:rPr lang="en-US" sz="2500" spc="-225" dirty="0">
                <a:cs typeface="Arial"/>
              </a:rPr>
              <a:t> </a:t>
            </a:r>
            <a:r>
              <a:rPr lang="en-US" sz="2500" dirty="0">
                <a:cs typeface="Arial"/>
              </a:rPr>
              <a:t>principal  purpose is to reduce the </a:t>
            </a:r>
            <a:r>
              <a:rPr lang="en-US" sz="2500" spc="-5" dirty="0">
                <a:cs typeface="Arial"/>
              </a:rPr>
              <a:t>amount </a:t>
            </a:r>
            <a:r>
              <a:rPr lang="en-US" sz="2500" dirty="0">
                <a:cs typeface="Arial"/>
              </a:rPr>
              <a:t>that </a:t>
            </a:r>
            <a:r>
              <a:rPr lang="en-US" sz="2500" spc="-5" dirty="0">
                <a:cs typeface="Arial"/>
              </a:rPr>
              <a:t>otherwise would be </a:t>
            </a:r>
            <a:r>
              <a:rPr lang="en-US" sz="2500" dirty="0">
                <a:cs typeface="Arial"/>
              </a:rPr>
              <a:t>interest</a:t>
            </a:r>
            <a:r>
              <a:rPr lang="en-US" sz="2500" spc="-235" dirty="0">
                <a:cs typeface="Arial"/>
              </a:rPr>
              <a:t> </a:t>
            </a:r>
            <a:r>
              <a:rPr lang="en-US" sz="2500" spc="-5" dirty="0">
                <a:cs typeface="Arial"/>
              </a:rPr>
              <a:t>expense</a:t>
            </a:r>
            <a:endParaRPr lang="en-US" sz="2500" dirty="0">
              <a:cs typeface="Arial"/>
            </a:endParaRPr>
          </a:p>
          <a:p>
            <a:pPr marL="12700" marR="5080">
              <a:lnSpc>
                <a:spcPct val="100400"/>
              </a:lnSpc>
              <a:spcBef>
                <a:spcPts val="600"/>
              </a:spcBef>
              <a:buSzPct val="107142"/>
              <a:tabLst>
                <a:tab pos="299085" algn="l"/>
                <a:tab pos="299720" algn="l"/>
              </a:tabLst>
            </a:pPr>
            <a:r>
              <a:rPr lang="en-US" sz="2500" dirty="0" smtClean="0">
                <a:cs typeface="Arial"/>
              </a:rPr>
              <a:t>An </a:t>
            </a:r>
            <a:r>
              <a:rPr lang="en-US" sz="2500" spc="-5" dirty="0">
                <a:cs typeface="Arial"/>
              </a:rPr>
              <a:t>expense or </a:t>
            </a:r>
            <a:r>
              <a:rPr lang="en-US" sz="2500" dirty="0">
                <a:cs typeface="Arial"/>
              </a:rPr>
              <a:t>loss is  </a:t>
            </a:r>
            <a:r>
              <a:rPr lang="en-US" sz="2500" spc="-5" dirty="0">
                <a:cs typeface="Arial"/>
              </a:rPr>
              <a:t>economically equivalent</a:t>
            </a:r>
            <a:r>
              <a:rPr lang="en-US" sz="2500" spc="-70" dirty="0">
                <a:cs typeface="Arial"/>
              </a:rPr>
              <a:t> </a:t>
            </a:r>
            <a:r>
              <a:rPr lang="en-US" sz="2500" dirty="0">
                <a:cs typeface="Arial"/>
              </a:rPr>
              <a:t>to  </a:t>
            </a:r>
            <a:r>
              <a:rPr lang="en-US" sz="2500" spc="-5" dirty="0">
                <a:cs typeface="Arial"/>
              </a:rPr>
              <a:t>interest if it</a:t>
            </a:r>
            <a:r>
              <a:rPr lang="en-US" sz="2500" spc="-85" dirty="0">
                <a:cs typeface="Arial"/>
              </a:rPr>
              <a:t> </a:t>
            </a:r>
            <a:r>
              <a:rPr lang="en-US" sz="2500" dirty="0">
                <a:cs typeface="Arial"/>
              </a:rPr>
              <a:t>is:</a:t>
            </a:r>
          </a:p>
          <a:p>
            <a:pPr marL="576263" lvl="1" indent="-292100">
              <a:spcBef>
                <a:spcPts val="600"/>
              </a:spcBef>
              <a:buSzPct val="108333"/>
              <a:tabLst>
                <a:tab pos="299085" algn="l"/>
                <a:tab pos="299720" algn="l"/>
              </a:tabLst>
            </a:pPr>
            <a:r>
              <a:rPr lang="en-US" sz="2100" spc="-5" dirty="0">
                <a:cs typeface="Arial"/>
              </a:rPr>
              <a:t>Deductible </a:t>
            </a:r>
            <a:r>
              <a:rPr lang="en-US" sz="2100" dirty="0">
                <a:cs typeface="Arial"/>
              </a:rPr>
              <a:t>by the</a:t>
            </a:r>
            <a:r>
              <a:rPr lang="en-US" sz="2100" spc="-110" dirty="0">
                <a:cs typeface="Arial"/>
              </a:rPr>
              <a:t> </a:t>
            </a:r>
            <a:r>
              <a:rPr lang="en-US" sz="2100" spc="-5" dirty="0">
                <a:cs typeface="Arial"/>
              </a:rPr>
              <a:t>taxpayer;</a:t>
            </a:r>
            <a:endParaRPr lang="en-US" sz="2100" dirty="0">
              <a:cs typeface="Arial"/>
            </a:endParaRPr>
          </a:p>
          <a:p>
            <a:pPr marL="576263" marR="5080" lvl="1" indent="-292100">
              <a:spcBef>
                <a:spcPts val="600"/>
              </a:spcBef>
              <a:buSzPct val="108333"/>
              <a:tabLst>
                <a:tab pos="299085" algn="l"/>
                <a:tab pos="299720" algn="l"/>
              </a:tabLst>
            </a:pPr>
            <a:r>
              <a:rPr lang="en-US" sz="2100" spc="-5" dirty="0">
                <a:cs typeface="Arial"/>
              </a:rPr>
              <a:t>Incurred </a:t>
            </a:r>
            <a:r>
              <a:rPr lang="en-US" sz="2100" dirty="0">
                <a:cs typeface="Arial"/>
              </a:rPr>
              <a:t>by the </a:t>
            </a:r>
            <a:r>
              <a:rPr lang="en-US" sz="2100" spc="-5" dirty="0">
                <a:cs typeface="Arial"/>
              </a:rPr>
              <a:t>taxpayer in </a:t>
            </a:r>
            <a:r>
              <a:rPr lang="en-US" sz="2100" dirty="0">
                <a:cs typeface="Arial"/>
              </a:rPr>
              <a:t>a  </a:t>
            </a:r>
            <a:r>
              <a:rPr lang="en-US" sz="2100" spc="-5" dirty="0">
                <a:cs typeface="Arial"/>
              </a:rPr>
              <a:t>transaction </a:t>
            </a:r>
            <a:r>
              <a:rPr lang="en-US" sz="2100" dirty="0">
                <a:cs typeface="Arial"/>
              </a:rPr>
              <a:t>or </a:t>
            </a:r>
            <a:r>
              <a:rPr lang="en-US" sz="2100" spc="-5" dirty="0">
                <a:cs typeface="Arial"/>
              </a:rPr>
              <a:t>series </a:t>
            </a:r>
            <a:r>
              <a:rPr lang="en-US" sz="2100" dirty="0">
                <a:cs typeface="Arial"/>
              </a:rPr>
              <a:t>of </a:t>
            </a:r>
            <a:r>
              <a:rPr lang="en-US" sz="2100" spc="-5" dirty="0">
                <a:cs typeface="Arial"/>
              </a:rPr>
              <a:t>integrated  </a:t>
            </a:r>
            <a:r>
              <a:rPr lang="en-US" sz="2100" dirty="0">
                <a:cs typeface="Arial"/>
              </a:rPr>
              <a:t>or </a:t>
            </a:r>
            <a:r>
              <a:rPr lang="en-US" sz="2100" spc="-5" dirty="0">
                <a:cs typeface="Arial"/>
              </a:rPr>
              <a:t>related transactions in which  </a:t>
            </a:r>
            <a:r>
              <a:rPr lang="en-US" sz="2100" dirty="0">
                <a:cs typeface="Arial"/>
              </a:rPr>
              <a:t>the </a:t>
            </a:r>
            <a:r>
              <a:rPr lang="en-US" sz="2100" spc="-5" dirty="0">
                <a:cs typeface="Arial"/>
              </a:rPr>
              <a:t>taxpayer secures </a:t>
            </a:r>
            <a:r>
              <a:rPr lang="en-US" sz="2100" dirty="0">
                <a:cs typeface="Arial"/>
              </a:rPr>
              <a:t>the use of  funds for a</a:t>
            </a:r>
            <a:r>
              <a:rPr lang="en-US" sz="2100" spc="-110" dirty="0">
                <a:cs typeface="Arial"/>
              </a:rPr>
              <a:t> </a:t>
            </a:r>
            <a:r>
              <a:rPr lang="en-US" sz="2100" spc="-5" dirty="0">
                <a:cs typeface="Arial"/>
              </a:rPr>
              <a:t>period;</a:t>
            </a:r>
            <a:endParaRPr lang="en-US" sz="2100" dirty="0">
              <a:cs typeface="Arial"/>
            </a:endParaRPr>
          </a:p>
          <a:p>
            <a:pPr marL="576263" marR="27305" lvl="1" indent="-292100">
              <a:spcBef>
                <a:spcPts val="600"/>
              </a:spcBef>
              <a:buSzPct val="108333"/>
              <a:tabLst>
                <a:tab pos="299085" algn="l"/>
                <a:tab pos="299720" algn="l"/>
              </a:tabLst>
            </a:pPr>
            <a:r>
              <a:rPr lang="en-US" sz="2100" spc="-5" dirty="0">
                <a:cs typeface="Arial"/>
              </a:rPr>
              <a:t>Substantially incurred in  consideration </a:t>
            </a:r>
            <a:r>
              <a:rPr lang="en-US" sz="2100" dirty="0">
                <a:cs typeface="Arial"/>
              </a:rPr>
              <a:t>of the </a:t>
            </a:r>
            <a:r>
              <a:rPr lang="en-US" sz="2100" spc="-5" dirty="0">
                <a:cs typeface="Arial"/>
              </a:rPr>
              <a:t>time-value</a:t>
            </a:r>
            <a:r>
              <a:rPr lang="en-US" sz="2100" spc="-114" dirty="0">
                <a:cs typeface="Arial"/>
              </a:rPr>
              <a:t> </a:t>
            </a:r>
            <a:r>
              <a:rPr lang="en-US" sz="2100" dirty="0">
                <a:cs typeface="Arial"/>
              </a:rPr>
              <a:t>of  </a:t>
            </a:r>
            <a:r>
              <a:rPr lang="en-US" sz="2100" spc="-20" dirty="0">
                <a:cs typeface="Arial"/>
              </a:rPr>
              <a:t>money,</a:t>
            </a:r>
            <a:r>
              <a:rPr lang="en-US" sz="2100" spc="-95" dirty="0">
                <a:cs typeface="Arial"/>
              </a:rPr>
              <a:t> </a:t>
            </a:r>
            <a:r>
              <a:rPr lang="en-US" sz="2100" dirty="0">
                <a:cs typeface="Arial"/>
              </a:rPr>
              <a:t>and</a:t>
            </a:r>
          </a:p>
          <a:p>
            <a:pPr marL="576263" marR="50800" lvl="1" indent="-292100">
              <a:spcBef>
                <a:spcPts val="600"/>
              </a:spcBef>
              <a:buSzPct val="108333"/>
              <a:tabLst>
                <a:tab pos="299085" algn="l"/>
                <a:tab pos="299720" algn="l"/>
              </a:tabLst>
            </a:pPr>
            <a:r>
              <a:rPr lang="en-US" sz="2100" spc="-5" dirty="0">
                <a:cs typeface="Arial"/>
              </a:rPr>
              <a:t>Not otherwise defined </a:t>
            </a:r>
            <a:r>
              <a:rPr lang="en-US" sz="2100" dirty="0">
                <a:cs typeface="Arial"/>
              </a:rPr>
              <a:t>as </a:t>
            </a:r>
            <a:r>
              <a:rPr lang="en-US" sz="2100" spc="-5" dirty="0">
                <a:cs typeface="Arial"/>
              </a:rPr>
              <a:t>interest  in </a:t>
            </a:r>
            <a:r>
              <a:rPr lang="en-US" sz="2100" dirty="0">
                <a:cs typeface="Arial"/>
              </a:rPr>
              <a:t>the final</a:t>
            </a:r>
            <a:r>
              <a:rPr lang="en-US" sz="2100" spc="-105" dirty="0">
                <a:cs typeface="Arial"/>
              </a:rPr>
              <a:t> </a:t>
            </a:r>
            <a:r>
              <a:rPr lang="en-US" sz="2100" spc="-5" dirty="0">
                <a:cs typeface="Arial"/>
              </a:rPr>
              <a:t>regulations</a:t>
            </a:r>
          </a:p>
          <a:p>
            <a:pPr marL="12700" marR="5080">
              <a:lnSpc>
                <a:spcPts val="1680"/>
              </a:lnSpc>
              <a:spcBef>
                <a:spcPts val="600"/>
              </a:spcBef>
              <a:buSzPct val="107142"/>
              <a:tabLst>
                <a:tab pos="297180" algn="l"/>
                <a:tab pos="297815" algn="l"/>
                <a:tab pos="2602865" algn="l"/>
              </a:tabLst>
            </a:pPr>
            <a:r>
              <a:rPr lang="en-US" sz="2500" spc="15" dirty="0">
                <a:cs typeface="Arial"/>
              </a:rPr>
              <a:t>W</a:t>
            </a:r>
            <a:r>
              <a:rPr lang="en-US" sz="2500" spc="-5" dirty="0">
                <a:cs typeface="Arial"/>
              </a:rPr>
              <a:t>he</a:t>
            </a:r>
            <a:r>
              <a:rPr lang="en-US" sz="2500" spc="5" dirty="0">
                <a:cs typeface="Arial"/>
              </a:rPr>
              <a:t>t</a:t>
            </a:r>
            <a:r>
              <a:rPr lang="en-US" sz="2500" spc="-15" dirty="0">
                <a:cs typeface="Arial"/>
              </a:rPr>
              <a:t>h</a:t>
            </a:r>
            <a:r>
              <a:rPr lang="en-US" sz="2500" spc="-5" dirty="0">
                <a:cs typeface="Arial"/>
              </a:rPr>
              <a:t>e</a:t>
            </a:r>
            <a:r>
              <a:rPr lang="en-US" sz="2500" dirty="0">
                <a:cs typeface="Arial"/>
              </a:rPr>
              <a:t>r</a:t>
            </a:r>
            <a:r>
              <a:rPr lang="en-US" sz="2500" spc="-45" dirty="0">
                <a:cs typeface="Arial"/>
              </a:rPr>
              <a:t> </a:t>
            </a:r>
            <a:r>
              <a:rPr lang="en-US" sz="2500" dirty="0">
                <a:cs typeface="Arial"/>
              </a:rPr>
              <a:t>a</a:t>
            </a:r>
            <a:r>
              <a:rPr lang="en-US" sz="2500" spc="-10" dirty="0">
                <a:cs typeface="Arial"/>
              </a:rPr>
              <a:t> </a:t>
            </a:r>
            <a:r>
              <a:rPr lang="en-US" sz="2500" spc="5" dirty="0">
                <a:cs typeface="Arial"/>
              </a:rPr>
              <a:t>t</a:t>
            </a:r>
            <a:r>
              <a:rPr lang="en-US" sz="2500" spc="-5" dirty="0">
                <a:cs typeface="Arial"/>
              </a:rPr>
              <a:t>a</a:t>
            </a:r>
            <a:r>
              <a:rPr lang="en-US" sz="2500" spc="-20" dirty="0">
                <a:cs typeface="Arial"/>
              </a:rPr>
              <a:t>x</a:t>
            </a:r>
            <a:r>
              <a:rPr lang="en-US" sz="2500" spc="-5" dirty="0">
                <a:cs typeface="Arial"/>
              </a:rPr>
              <a:t>pa</a:t>
            </a:r>
            <a:r>
              <a:rPr lang="en-US" sz="2500" spc="-20" dirty="0">
                <a:cs typeface="Arial"/>
              </a:rPr>
              <a:t>y</a:t>
            </a:r>
            <a:r>
              <a:rPr lang="en-US" sz="2500" spc="-5" dirty="0">
                <a:cs typeface="Arial"/>
              </a:rPr>
              <a:t>e</a:t>
            </a:r>
            <a:r>
              <a:rPr lang="en-US" sz="2500" dirty="0">
                <a:cs typeface="Arial"/>
              </a:rPr>
              <a:t>r</a:t>
            </a:r>
            <a:r>
              <a:rPr lang="en-US" sz="2500" spc="-5" dirty="0">
                <a:cs typeface="Arial"/>
              </a:rPr>
              <a:t> en</a:t>
            </a:r>
            <a:r>
              <a:rPr lang="en-US" sz="2500" spc="5" dirty="0">
                <a:cs typeface="Arial"/>
              </a:rPr>
              <a:t>t</a:t>
            </a:r>
            <a:r>
              <a:rPr lang="en-US" sz="2500" spc="-5" dirty="0">
                <a:cs typeface="Arial"/>
              </a:rPr>
              <a:t>e</a:t>
            </a:r>
            <a:r>
              <a:rPr lang="en-US" sz="2500" dirty="0">
                <a:cs typeface="Arial"/>
              </a:rPr>
              <a:t>rs into a </a:t>
            </a:r>
            <a:r>
              <a:rPr lang="en-US" sz="2500" spc="-5" dirty="0">
                <a:cs typeface="Arial"/>
              </a:rPr>
              <a:t>transaction(s) with </a:t>
            </a:r>
            <a:r>
              <a:rPr lang="en-US" sz="2500" dirty="0">
                <a:cs typeface="Arial"/>
              </a:rPr>
              <a:t>a  principal purpose to reduce  interest </a:t>
            </a:r>
            <a:r>
              <a:rPr lang="en-US" sz="2500" spc="-5" dirty="0">
                <a:cs typeface="Arial"/>
              </a:rPr>
              <a:t>expense</a:t>
            </a:r>
            <a:r>
              <a:rPr lang="en-US" sz="2500" spc="-130" dirty="0">
                <a:cs typeface="Arial"/>
              </a:rPr>
              <a:t> </a:t>
            </a:r>
            <a:r>
              <a:rPr lang="en-US" sz="2500" spc="-5" dirty="0">
                <a:cs typeface="Arial"/>
              </a:rPr>
              <a:t>depends</a:t>
            </a:r>
            <a:endParaRPr lang="en-US" sz="2500" dirty="0">
              <a:cs typeface="Arial"/>
            </a:endParaRPr>
          </a:p>
          <a:p>
            <a:pPr marL="630238" marR="5080" lvl="1" indent="-346075">
              <a:spcBef>
                <a:spcPts val="600"/>
              </a:spcBef>
              <a:buSzPct val="108333"/>
              <a:tabLst>
                <a:tab pos="297180" algn="l"/>
                <a:tab pos="297815" algn="l"/>
              </a:tabLst>
            </a:pPr>
            <a:r>
              <a:rPr lang="en-US" sz="2100" spc="-5" dirty="0">
                <a:cs typeface="Arial"/>
              </a:rPr>
              <a:t>on all of </a:t>
            </a:r>
            <a:r>
              <a:rPr lang="en-US" sz="2100" dirty="0">
                <a:cs typeface="Arial"/>
              </a:rPr>
              <a:t>the facts</a:t>
            </a:r>
            <a:r>
              <a:rPr lang="en-US" sz="2100" spc="-114" dirty="0">
                <a:cs typeface="Arial"/>
              </a:rPr>
              <a:t> </a:t>
            </a:r>
            <a:r>
              <a:rPr lang="en-US" sz="2100" spc="-5" dirty="0">
                <a:cs typeface="Arial"/>
              </a:rPr>
              <a:t>and  circumstances of </a:t>
            </a:r>
            <a:r>
              <a:rPr lang="en-US" sz="2100" dirty="0">
                <a:cs typeface="Arial"/>
              </a:rPr>
              <a:t>the  </a:t>
            </a:r>
            <a:r>
              <a:rPr lang="en-US" sz="2100" spc="-5" dirty="0">
                <a:cs typeface="Arial"/>
              </a:rPr>
              <a:t>transaction(s) </a:t>
            </a:r>
          </a:p>
          <a:p>
            <a:pPr marL="630238" marR="5080" lvl="1" indent="-346075">
              <a:spcBef>
                <a:spcPts val="600"/>
              </a:spcBef>
              <a:buSzPct val="108333"/>
              <a:tabLst>
                <a:tab pos="297180" algn="l"/>
                <a:tab pos="297815" algn="l"/>
              </a:tabLst>
            </a:pPr>
            <a:r>
              <a:rPr lang="en-US" sz="2100" spc="-5" dirty="0">
                <a:cs typeface="Arial"/>
              </a:rPr>
              <a:t>Taxpayer’s business  purpose </a:t>
            </a:r>
            <a:r>
              <a:rPr lang="en-US" sz="2100" dirty="0">
                <a:cs typeface="Arial"/>
              </a:rPr>
              <a:t>and </a:t>
            </a:r>
            <a:r>
              <a:rPr lang="en-US" sz="2100" spc="-5" dirty="0">
                <a:cs typeface="Arial"/>
              </a:rPr>
              <a:t>pre-tax </a:t>
            </a:r>
            <a:r>
              <a:rPr lang="en-US" sz="2100" dirty="0">
                <a:cs typeface="Arial"/>
              </a:rPr>
              <a:t>cost</a:t>
            </a:r>
            <a:r>
              <a:rPr lang="en-US" sz="2100" spc="-120" dirty="0">
                <a:cs typeface="Arial"/>
              </a:rPr>
              <a:t> </a:t>
            </a:r>
            <a:r>
              <a:rPr lang="en-US" sz="2100" dirty="0">
                <a:cs typeface="Arial"/>
              </a:rPr>
              <a:t>of  funds </a:t>
            </a:r>
            <a:r>
              <a:rPr lang="en-US" sz="2100" spc="-5" dirty="0">
                <a:cs typeface="Arial"/>
              </a:rPr>
              <a:t>are </a:t>
            </a:r>
            <a:r>
              <a:rPr lang="en-US" sz="2100" dirty="0">
                <a:cs typeface="Arial"/>
              </a:rPr>
              <a:t>not</a:t>
            </a:r>
            <a:r>
              <a:rPr lang="en-US" sz="2100" spc="-95" dirty="0">
                <a:cs typeface="Arial"/>
              </a:rPr>
              <a:t> </a:t>
            </a:r>
            <a:r>
              <a:rPr lang="en-US" sz="2100" spc="-5" dirty="0">
                <a:cs typeface="Arial"/>
              </a:rPr>
              <a:t>considered</a:t>
            </a:r>
            <a:endParaRPr lang="en-US" sz="2100" dirty="0">
              <a:cs typeface="Arial"/>
            </a:endParaRPr>
          </a:p>
          <a:p>
            <a:pPr marL="630238" marR="38735" lvl="1" indent="-346075">
              <a:spcBef>
                <a:spcPts val="600"/>
              </a:spcBef>
              <a:buSzPct val="108333"/>
              <a:tabLst>
                <a:tab pos="297180" algn="l"/>
                <a:tab pos="297815" algn="l"/>
              </a:tabLst>
            </a:pPr>
            <a:r>
              <a:rPr lang="en-US" sz="2100" dirty="0">
                <a:cs typeface="Arial"/>
              </a:rPr>
              <a:t>A </a:t>
            </a:r>
            <a:r>
              <a:rPr lang="en-US" sz="2100" spc="-5" dirty="0">
                <a:cs typeface="Arial"/>
              </a:rPr>
              <a:t>purpose </a:t>
            </a:r>
            <a:r>
              <a:rPr lang="en-US" sz="2100" dirty="0">
                <a:cs typeface="Arial"/>
              </a:rPr>
              <a:t>may be a  </a:t>
            </a:r>
            <a:r>
              <a:rPr lang="en-US" sz="2100" spc="-5" dirty="0">
                <a:cs typeface="Arial"/>
              </a:rPr>
              <a:t>“principal purpose” even if  outweighed </a:t>
            </a:r>
            <a:r>
              <a:rPr lang="en-US" sz="2100" dirty="0">
                <a:cs typeface="Arial"/>
              </a:rPr>
              <a:t>by other  </a:t>
            </a:r>
            <a:r>
              <a:rPr lang="en-US" sz="2100" spc="-5" dirty="0">
                <a:cs typeface="Arial"/>
              </a:rPr>
              <a:t>purposes </a:t>
            </a:r>
            <a:r>
              <a:rPr lang="en-US" sz="2100" dirty="0">
                <a:cs typeface="Arial"/>
              </a:rPr>
              <a:t>taken </a:t>
            </a:r>
            <a:r>
              <a:rPr lang="en-US" sz="2100" spc="-5" dirty="0">
                <a:cs typeface="Arial"/>
              </a:rPr>
              <a:t>together</a:t>
            </a:r>
            <a:r>
              <a:rPr lang="en-US" sz="2100" spc="-120" dirty="0">
                <a:cs typeface="Arial"/>
              </a:rPr>
              <a:t> </a:t>
            </a:r>
            <a:r>
              <a:rPr lang="en-US" sz="2100" dirty="0">
                <a:cs typeface="Arial"/>
              </a:rPr>
              <a:t>or  </a:t>
            </a:r>
            <a:r>
              <a:rPr lang="en-US" sz="2100" spc="-5" dirty="0">
                <a:cs typeface="Arial"/>
              </a:rPr>
              <a:t>separately</a:t>
            </a:r>
            <a:endParaRPr lang="en-US" sz="2100" dirty="0">
              <a:cs typeface="Arial"/>
            </a:endParaRPr>
          </a:p>
          <a:p>
            <a:pPr marL="12700">
              <a:spcBef>
                <a:spcPts val="600"/>
              </a:spcBef>
            </a:pPr>
            <a:r>
              <a:rPr lang="en-US" sz="2500" dirty="0">
                <a:cs typeface="Arial"/>
              </a:rPr>
              <a:t>Factors</a:t>
            </a:r>
            <a:r>
              <a:rPr lang="en-US" sz="2500" spc="-95" dirty="0">
                <a:cs typeface="Arial"/>
              </a:rPr>
              <a:t> </a:t>
            </a:r>
            <a:r>
              <a:rPr lang="en-US" sz="2500" spc="-5" dirty="0">
                <a:cs typeface="Arial"/>
              </a:rPr>
              <a:t>considered:</a:t>
            </a:r>
          </a:p>
          <a:p>
            <a:pPr marL="630238" marR="88900" lvl="1" indent="-284163">
              <a:spcBef>
                <a:spcPts val="600"/>
              </a:spcBef>
              <a:buSzPct val="108333"/>
              <a:tabLst>
                <a:tab pos="297180" algn="l"/>
                <a:tab pos="297815" algn="l"/>
              </a:tabLst>
            </a:pPr>
            <a:r>
              <a:rPr lang="en-US" sz="2100" spc="-15" dirty="0">
                <a:cs typeface="Arial"/>
              </a:rPr>
              <a:t>Taxpayer’s </a:t>
            </a:r>
            <a:r>
              <a:rPr lang="en-US" sz="2100" dirty="0">
                <a:cs typeface="Arial"/>
              </a:rPr>
              <a:t>normal </a:t>
            </a:r>
            <a:r>
              <a:rPr lang="en-US" sz="2100" spc="-5" dirty="0">
                <a:cs typeface="Arial"/>
              </a:rPr>
              <a:t>cost </a:t>
            </a:r>
            <a:r>
              <a:rPr lang="en-US" sz="2100" dirty="0">
                <a:cs typeface="Arial"/>
              </a:rPr>
              <a:t>of  </a:t>
            </a:r>
            <a:r>
              <a:rPr lang="en-US" sz="2100" spc="-5" dirty="0">
                <a:cs typeface="Arial"/>
              </a:rPr>
              <a:t>borrowing in functional</a:t>
            </a:r>
            <a:r>
              <a:rPr lang="en-US" sz="2100" spc="-75" dirty="0">
                <a:cs typeface="Arial"/>
              </a:rPr>
              <a:t> </a:t>
            </a:r>
            <a:r>
              <a:rPr lang="en-US" sz="2100" spc="-15" dirty="0">
                <a:cs typeface="Arial"/>
              </a:rPr>
              <a:t>currency,</a:t>
            </a:r>
            <a:endParaRPr lang="en-US" sz="2100" dirty="0">
              <a:cs typeface="Arial"/>
            </a:endParaRPr>
          </a:p>
          <a:p>
            <a:pPr marL="630238" marR="102235" lvl="1" indent="-284163">
              <a:spcBef>
                <a:spcPts val="600"/>
              </a:spcBef>
              <a:buSzPct val="108333"/>
              <a:tabLst>
                <a:tab pos="297180" algn="l"/>
                <a:tab pos="297815" algn="l"/>
              </a:tabLst>
            </a:pPr>
            <a:r>
              <a:rPr lang="en-US" sz="2100" dirty="0">
                <a:cs typeface="Arial"/>
              </a:rPr>
              <a:t>Whether </a:t>
            </a:r>
            <a:r>
              <a:rPr lang="en-US" sz="2100" spc="-5" dirty="0">
                <a:cs typeface="Arial"/>
              </a:rPr>
              <a:t>taxpayer entered into  transaction in ordinary course </a:t>
            </a:r>
            <a:r>
              <a:rPr lang="en-US" sz="2100" dirty="0">
                <a:cs typeface="Arial"/>
              </a:rPr>
              <a:t>of  </a:t>
            </a:r>
            <a:r>
              <a:rPr lang="en-US" sz="2100" spc="-5" dirty="0">
                <a:cs typeface="Arial"/>
              </a:rPr>
              <a:t>business,</a:t>
            </a:r>
            <a:endParaRPr lang="en-US" sz="2100" dirty="0">
              <a:cs typeface="Arial"/>
            </a:endParaRPr>
          </a:p>
          <a:p>
            <a:pPr marL="630238" marR="512445" lvl="1" indent="-284163">
              <a:spcBef>
                <a:spcPts val="600"/>
              </a:spcBef>
              <a:buSzPct val="108333"/>
              <a:tabLst>
                <a:tab pos="297180" algn="l"/>
                <a:tab pos="297815" algn="l"/>
              </a:tabLst>
            </a:pPr>
            <a:r>
              <a:rPr lang="en-US" sz="2100" dirty="0">
                <a:cs typeface="Arial"/>
              </a:rPr>
              <a:t>Whether the </a:t>
            </a:r>
            <a:r>
              <a:rPr lang="en-US" sz="2100" spc="-5" dirty="0">
                <a:cs typeface="Arial"/>
              </a:rPr>
              <a:t>parties </a:t>
            </a:r>
            <a:r>
              <a:rPr lang="en-US" sz="2100" dirty="0">
                <a:cs typeface="Arial"/>
              </a:rPr>
              <a:t>to</a:t>
            </a:r>
            <a:r>
              <a:rPr lang="en-US" sz="2100" spc="-135" dirty="0">
                <a:cs typeface="Arial"/>
              </a:rPr>
              <a:t> </a:t>
            </a:r>
            <a:r>
              <a:rPr lang="en-US" sz="2100" dirty="0">
                <a:cs typeface="Arial"/>
              </a:rPr>
              <a:t>the  </a:t>
            </a:r>
            <a:r>
              <a:rPr lang="en-US" sz="2100" spc="-5" dirty="0">
                <a:cs typeface="Arial"/>
              </a:rPr>
              <a:t>transaction are</a:t>
            </a:r>
            <a:r>
              <a:rPr lang="en-US" sz="2100" spc="-60" dirty="0">
                <a:cs typeface="Arial"/>
              </a:rPr>
              <a:t> </a:t>
            </a:r>
            <a:r>
              <a:rPr lang="en-US" sz="2100" spc="-5" dirty="0">
                <a:cs typeface="Arial"/>
              </a:rPr>
              <a:t>related,</a:t>
            </a:r>
            <a:endParaRPr lang="en-US" sz="2100" dirty="0">
              <a:cs typeface="Arial"/>
            </a:endParaRPr>
          </a:p>
          <a:p>
            <a:pPr marL="630238" marR="5080" lvl="1" indent="-284163">
              <a:spcBef>
                <a:spcPts val="600"/>
              </a:spcBef>
              <a:buSzPct val="108333"/>
              <a:tabLst>
                <a:tab pos="297180" algn="l"/>
                <a:tab pos="297815" algn="l"/>
              </a:tabLst>
            </a:pPr>
            <a:r>
              <a:rPr lang="en-US" sz="2100" dirty="0">
                <a:cs typeface="Arial"/>
              </a:rPr>
              <a:t>Whether </a:t>
            </a:r>
            <a:r>
              <a:rPr lang="en-US" sz="2100" spc="-5" dirty="0">
                <a:cs typeface="Arial"/>
              </a:rPr>
              <a:t>there is </a:t>
            </a:r>
            <a:r>
              <a:rPr lang="en-US" sz="2100" dirty="0">
                <a:cs typeface="Arial"/>
              </a:rPr>
              <a:t>a </a:t>
            </a:r>
            <a:r>
              <a:rPr lang="en-US" sz="2100" spc="-5" dirty="0">
                <a:cs typeface="Arial"/>
              </a:rPr>
              <a:t>significant</a:t>
            </a:r>
            <a:r>
              <a:rPr lang="en-US" sz="2100" spc="-100" dirty="0">
                <a:cs typeface="Arial"/>
              </a:rPr>
              <a:t> </a:t>
            </a:r>
            <a:r>
              <a:rPr lang="en-US" sz="2100" dirty="0">
                <a:cs typeface="Arial"/>
              </a:rPr>
              <a:t>and  bona fide </a:t>
            </a:r>
            <a:r>
              <a:rPr lang="en-US" sz="2100" spc="-5" dirty="0">
                <a:cs typeface="Arial"/>
              </a:rPr>
              <a:t>business purpose </a:t>
            </a:r>
            <a:r>
              <a:rPr lang="en-US" sz="2100" dirty="0">
                <a:cs typeface="Arial"/>
              </a:rPr>
              <a:t>for  the </a:t>
            </a:r>
            <a:r>
              <a:rPr lang="en-US" sz="2100" spc="-5" dirty="0">
                <a:cs typeface="Arial"/>
              </a:rPr>
              <a:t>structure </a:t>
            </a:r>
            <a:r>
              <a:rPr lang="en-US" sz="2100" dirty="0">
                <a:cs typeface="Arial"/>
              </a:rPr>
              <a:t>of the</a:t>
            </a:r>
            <a:r>
              <a:rPr lang="en-US" sz="2100" spc="-50" dirty="0">
                <a:cs typeface="Arial"/>
              </a:rPr>
              <a:t> </a:t>
            </a:r>
            <a:r>
              <a:rPr lang="en-US" sz="2100" spc="-5" dirty="0">
                <a:cs typeface="Arial"/>
              </a:rPr>
              <a:t>transaction,</a:t>
            </a:r>
            <a:endParaRPr lang="en-US" sz="2100" dirty="0">
              <a:cs typeface="Arial"/>
            </a:endParaRPr>
          </a:p>
          <a:p>
            <a:pPr marL="630238" marR="309880" lvl="1" indent="-284163">
              <a:spcBef>
                <a:spcPts val="600"/>
              </a:spcBef>
              <a:buSzPct val="108333"/>
              <a:tabLst>
                <a:tab pos="297180" algn="l"/>
                <a:tab pos="297815" algn="l"/>
              </a:tabLst>
            </a:pPr>
            <a:r>
              <a:rPr lang="en-US" sz="2100" dirty="0">
                <a:cs typeface="Arial"/>
              </a:rPr>
              <a:t>Whether the </a:t>
            </a:r>
            <a:r>
              <a:rPr lang="en-US" sz="2100" spc="-5" dirty="0">
                <a:cs typeface="Arial"/>
              </a:rPr>
              <a:t>transactions</a:t>
            </a:r>
            <a:r>
              <a:rPr lang="en-US" sz="2100" spc="-110" dirty="0">
                <a:cs typeface="Arial"/>
              </a:rPr>
              <a:t> </a:t>
            </a:r>
            <a:r>
              <a:rPr lang="en-US" sz="2100" spc="-5" dirty="0">
                <a:cs typeface="Arial"/>
              </a:rPr>
              <a:t>are  </a:t>
            </a:r>
            <a:r>
              <a:rPr lang="en-US" sz="2100" spc="-15" dirty="0">
                <a:cs typeface="Arial"/>
              </a:rPr>
              <a:t>transitory,</a:t>
            </a:r>
            <a:r>
              <a:rPr lang="en-US" sz="2100" spc="-60" dirty="0">
                <a:cs typeface="Arial"/>
              </a:rPr>
              <a:t> </a:t>
            </a:r>
            <a:r>
              <a:rPr lang="en-US" sz="2100" dirty="0">
                <a:cs typeface="Arial"/>
              </a:rPr>
              <a:t>and</a:t>
            </a:r>
          </a:p>
          <a:p>
            <a:pPr marL="630238" lvl="1" indent="-284163">
              <a:spcBef>
                <a:spcPts val="600"/>
              </a:spcBef>
              <a:buSzPct val="108333"/>
              <a:tabLst>
                <a:tab pos="297180" algn="l"/>
                <a:tab pos="297815" algn="l"/>
              </a:tabLst>
            </a:pPr>
            <a:r>
              <a:rPr lang="en-US" sz="2100" dirty="0">
                <a:cs typeface="Arial"/>
              </a:rPr>
              <a:t>The substance of the</a:t>
            </a:r>
            <a:r>
              <a:rPr lang="en-US" sz="2100" spc="-120" dirty="0">
                <a:cs typeface="Arial"/>
              </a:rPr>
              <a:t> </a:t>
            </a:r>
            <a:r>
              <a:rPr lang="en-US" sz="2100" spc="-5" dirty="0">
                <a:cs typeface="Arial"/>
              </a:rPr>
              <a:t>transaction.</a:t>
            </a:r>
            <a:endParaRPr lang="en-US" sz="2100" dirty="0">
              <a:cs typeface="Arial"/>
            </a:endParaRPr>
          </a:p>
          <a:p>
            <a:endParaRPr lang="en-US" dirty="0"/>
          </a:p>
        </p:txBody>
      </p:sp>
      <p:sp>
        <p:nvSpPr>
          <p:cNvPr id="17" name="Slide Number Placeholder 16" descr="" title=""/>
          <p:cNvSpPr>
            <a:spLocks noGrp="1"/>
          </p:cNvSpPr>
          <p:nvPr>
            <p:ph type="sldNum" sz="quarter" idx="12"/>
          </p:nvPr>
        </p:nvSpPr>
        <p:spPr/>
        <p:txBody>
          <a:bodyPr/>
          <a:lstStyle/>
          <a:p>
            <a:fld id="{5801E7E1-8B1B-034B-B8E2-745F634243F7}" type="slidenum">
              <a:rPr lang="en-US" smtClean="0"/>
              <a:t>40</a:t>
            </a:fld>
            <a:endParaRPr lang="en-US"/>
          </a:p>
        </p:txBody>
      </p:sp>
    </p:spTree>
    <p:extLst>
      <p:ext uri="{BB962C8B-B14F-4D97-AF65-F5344CB8AC3E}">
        <p14:creationId xmlns:p14="http://schemas.microsoft.com/office/powerpoint/2010/main" val="1082490654"/>
      </p:ext>
    </p:extLst>
  </p:cSld>
  <p:clrMapOvr>
    <a:masterClrMapping/>
  </p:clrMapOvr>
</p:sld>
</file>

<file path=ppt/slides/slide4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object 3" descr="" title=""/>
          <p:cNvSpPr txBox="1">
            <a:spLocks noGrp="1"/>
          </p:cNvSpPr>
          <p:nvPr>
            <p:ph type="title"/>
          </p:nvPr>
        </p:nvSpPr>
        <p:spPr>
          <a:xfrm>
            <a:off x="793898" y="-101254"/>
            <a:ext cx="10515600" cy="1325563"/>
          </a:xfrm>
          <a:prstGeom prst="rect">
            <a:avLst/>
          </a:prstGeom>
        </p:spPr>
        <p:txBody>
          <a:bodyPr vert="horz" wrap="square" lIns="0" tIns="0" rIns="0" bIns="0" rtlCol="0" anchor="ctr">
            <a:spAutoFit/>
          </a:bodyPr>
          <a:lstStyle/>
          <a:p>
            <a:pPr marL="12700">
              <a:lnSpc>
                <a:spcPct val="100000"/>
              </a:lnSpc>
            </a:pPr>
            <a:r>
              <a:rPr sz="3300" b="0" spc="-5" dirty="0">
                <a:solidFill>
                  <a:schemeClr val="tx1"/>
                </a:solidFill>
                <a:latin typeface="+mj-lt"/>
              </a:rPr>
              <a:t>Example: expanded anti-avoidance</a:t>
            </a:r>
            <a:r>
              <a:rPr sz="3300" b="0" spc="95" dirty="0">
                <a:solidFill>
                  <a:schemeClr val="tx1"/>
                </a:solidFill>
                <a:latin typeface="+mj-lt"/>
              </a:rPr>
              <a:t> </a:t>
            </a:r>
            <a:r>
              <a:rPr sz="3300" b="0" spc="-5" dirty="0">
                <a:solidFill>
                  <a:schemeClr val="tx1"/>
                </a:solidFill>
                <a:latin typeface="+mj-lt"/>
              </a:rPr>
              <a:t>rule</a:t>
            </a:r>
            <a:endParaRPr sz="3300" b="0" dirty="0">
              <a:solidFill>
                <a:schemeClr val="tx1"/>
              </a:solidFill>
              <a:latin typeface="+mj-lt"/>
            </a:endParaRPr>
          </a:p>
        </p:txBody>
      </p:sp>
      <p:sp>
        <p:nvSpPr>
          <p:cNvPr id="22" name="Slide Number Placeholder 21" descr="" title=""/>
          <p:cNvSpPr>
            <a:spLocks noGrp="1"/>
          </p:cNvSpPr>
          <p:nvPr>
            <p:ph type="sldNum" sz="quarter" idx="4294967295"/>
          </p:nvPr>
        </p:nvSpPr>
        <p:spPr>
          <a:xfrm>
            <a:off x="9448800" y="6356350"/>
            <a:ext cx="2743200" cy="365125"/>
          </a:xfrm>
        </p:spPr>
        <p:txBody>
          <a:bodyPr/>
          <a:lstStyle/>
          <a:p>
            <a:pPr marL="25400">
              <a:spcBef>
                <a:spcPts val="35"/>
              </a:spcBef>
            </a:pPr>
            <a:fld id="{81D60167-4931-47E6-BA6A-407CBD079E47}" type="slidenum">
              <a:rPr lang="en-US" smtClean="0">
                <a:latin typeface="+mn-lt"/>
              </a:rPr>
              <a:pPr marL="25400">
                <a:spcBef>
                  <a:spcPts val="35"/>
                </a:spcBef>
              </a:pPr>
              <a:t>41</a:t>
            </a:fld>
            <a:endParaRPr lang="en-US" dirty="0">
              <a:latin typeface="+mn-lt"/>
            </a:endParaRPr>
          </a:p>
        </p:txBody>
      </p:sp>
      <p:sp>
        <p:nvSpPr>
          <p:cNvPr id="5" name="object 5" descr="" title=""/>
          <p:cNvSpPr txBox="1"/>
          <p:nvPr/>
        </p:nvSpPr>
        <p:spPr>
          <a:xfrm>
            <a:off x="6303624" y="1212088"/>
            <a:ext cx="3903345" cy="5232202"/>
          </a:xfrm>
          <a:prstGeom prst="rect">
            <a:avLst/>
          </a:prstGeom>
        </p:spPr>
        <p:txBody>
          <a:bodyPr vert="horz" wrap="square" lIns="0" tIns="0" rIns="0" bIns="0" rtlCol="0">
            <a:spAutoFit/>
          </a:bodyPr>
          <a:lstStyle/>
          <a:p>
            <a:pPr marL="355600" marR="5080" indent="-342900">
              <a:buSzPct val="107142"/>
              <a:buFont typeface="Arial"/>
              <a:buChar char="•"/>
              <a:tabLst>
                <a:tab pos="354965" algn="l"/>
                <a:tab pos="355600" algn="l"/>
              </a:tabLst>
            </a:pPr>
            <a:r>
              <a:rPr lang="en-US" sz="1500" dirty="0">
                <a:cs typeface="Arial Narrow"/>
              </a:rPr>
              <a:t>A </a:t>
            </a:r>
            <a:r>
              <a:rPr lang="en-US" sz="1500" spc="-5" dirty="0">
                <a:cs typeface="Arial Narrow"/>
              </a:rPr>
              <a:t>principal purpose of </a:t>
            </a:r>
            <a:r>
              <a:rPr lang="en-US" sz="1500" dirty="0">
                <a:cs typeface="Arial Narrow"/>
              </a:rPr>
              <a:t>A </a:t>
            </a:r>
            <a:r>
              <a:rPr lang="en-US" sz="1500" spc="-5" dirty="0">
                <a:cs typeface="Arial Narrow"/>
              </a:rPr>
              <a:t>entering into the transactions  was </a:t>
            </a:r>
            <a:r>
              <a:rPr lang="en-US" sz="1500" dirty="0">
                <a:cs typeface="Arial Narrow"/>
              </a:rPr>
              <a:t>to </a:t>
            </a:r>
            <a:r>
              <a:rPr lang="en-US" sz="1500" spc="-5" dirty="0">
                <a:cs typeface="Arial Narrow"/>
              </a:rPr>
              <a:t>reduce the amount incurred by </a:t>
            </a:r>
            <a:r>
              <a:rPr lang="en-US" sz="1500" dirty="0">
                <a:cs typeface="Arial Narrow"/>
              </a:rPr>
              <a:t>A </a:t>
            </a:r>
            <a:r>
              <a:rPr lang="en-US" sz="1500" spc="-5" dirty="0">
                <a:cs typeface="Arial Narrow"/>
              </a:rPr>
              <a:t>that otherwise  would be interest</a:t>
            </a:r>
            <a:r>
              <a:rPr lang="en-US" sz="1500" spc="5" dirty="0">
                <a:cs typeface="Arial Narrow"/>
              </a:rPr>
              <a:t> </a:t>
            </a:r>
            <a:r>
              <a:rPr lang="en-US" sz="1500" spc="-5" dirty="0">
                <a:cs typeface="Arial Narrow"/>
              </a:rPr>
              <a:t>expense;</a:t>
            </a:r>
            <a:endParaRPr lang="en-US" sz="1500" dirty="0">
              <a:cs typeface="Arial Narrow"/>
            </a:endParaRPr>
          </a:p>
          <a:p>
            <a:pPr marL="355600" marR="165100" indent="-342900">
              <a:spcBef>
                <a:spcPts val="334"/>
              </a:spcBef>
              <a:buSzPct val="107142"/>
              <a:buFont typeface="Arial"/>
              <a:buChar char="•"/>
              <a:tabLst>
                <a:tab pos="354965" algn="l"/>
                <a:tab pos="355600" algn="l"/>
              </a:tabLst>
            </a:pPr>
            <a:r>
              <a:rPr lang="en-US" sz="1500" dirty="0">
                <a:cs typeface="Arial Narrow"/>
              </a:rPr>
              <a:t>In </a:t>
            </a:r>
            <a:r>
              <a:rPr lang="en-US" sz="1500" spc="-5" dirty="0">
                <a:cs typeface="Arial Narrow"/>
              </a:rPr>
              <a:t>effect, </a:t>
            </a:r>
            <a:r>
              <a:rPr lang="en-US" sz="1500" dirty="0">
                <a:cs typeface="Arial Narrow"/>
              </a:rPr>
              <a:t>A </a:t>
            </a:r>
            <a:r>
              <a:rPr lang="en-US" sz="1500" spc="-5" dirty="0">
                <a:cs typeface="Arial Narrow"/>
              </a:rPr>
              <a:t>sought </a:t>
            </a:r>
            <a:r>
              <a:rPr lang="en-US" sz="1500" dirty="0">
                <a:cs typeface="Arial Narrow"/>
              </a:rPr>
              <a:t>to </a:t>
            </a:r>
            <a:r>
              <a:rPr lang="en-US" sz="1500" spc="-5" dirty="0">
                <a:cs typeface="Arial Narrow"/>
              </a:rPr>
              <a:t>convert </a:t>
            </a:r>
            <a:r>
              <a:rPr lang="en-US" sz="1500" dirty="0">
                <a:cs typeface="Arial Narrow"/>
              </a:rPr>
              <a:t>a </a:t>
            </a:r>
            <a:r>
              <a:rPr lang="en-US" sz="1500" spc="-5" dirty="0">
                <a:cs typeface="Arial Narrow"/>
              </a:rPr>
              <a:t>substantial portion of  its interest expense deductions on the Loan into  section 162 deductions on the </a:t>
            </a:r>
            <a:r>
              <a:rPr lang="en-US" sz="1500" dirty="0">
                <a:cs typeface="Arial Narrow"/>
              </a:rPr>
              <a:t>GFA </a:t>
            </a:r>
            <a:r>
              <a:rPr lang="en-US" sz="1500" spc="-5" dirty="0">
                <a:cs typeface="Arial Narrow"/>
              </a:rPr>
              <a:t>($100x interest  expense had </a:t>
            </a:r>
            <a:r>
              <a:rPr lang="en-US" sz="1500" dirty="0">
                <a:cs typeface="Arial Narrow"/>
              </a:rPr>
              <a:t>A </a:t>
            </a:r>
            <a:r>
              <a:rPr lang="en-US" sz="1500" spc="-5" dirty="0">
                <a:cs typeface="Arial Narrow"/>
              </a:rPr>
              <a:t>borrowed without the Guarantee  compared </a:t>
            </a:r>
            <a:r>
              <a:rPr lang="en-US" sz="1500" dirty="0">
                <a:cs typeface="Arial Narrow"/>
              </a:rPr>
              <a:t>to </a:t>
            </a:r>
            <a:r>
              <a:rPr lang="en-US" sz="1500" spc="-5" dirty="0">
                <a:cs typeface="Arial Narrow"/>
              </a:rPr>
              <a:t>$60x interest expense related </a:t>
            </a:r>
            <a:r>
              <a:rPr lang="en-US" sz="1500" dirty="0">
                <a:cs typeface="Arial Narrow"/>
              </a:rPr>
              <a:t>to </a:t>
            </a:r>
            <a:r>
              <a:rPr lang="en-US" sz="1500" spc="-5" dirty="0">
                <a:cs typeface="Arial Narrow"/>
              </a:rPr>
              <a:t>the  Loan and $40x section 162</a:t>
            </a:r>
            <a:r>
              <a:rPr lang="en-US" sz="1500" spc="55" dirty="0">
                <a:cs typeface="Arial Narrow"/>
              </a:rPr>
              <a:t> </a:t>
            </a:r>
            <a:r>
              <a:rPr lang="en-US" sz="1500" spc="-5" dirty="0">
                <a:cs typeface="Arial Narrow"/>
              </a:rPr>
              <a:t>deduction).</a:t>
            </a:r>
            <a:endParaRPr lang="en-US" sz="1500" dirty="0">
              <a:cs typeface="Arial Narrow"/>
            </a:endParaRPr>
          </a:p>
          <a:p>
            <a:pPr marL="355600" marR="57150" indent="-342900">
              <a:spcBef>
                <a:spcPts val="330"/>
              </a:spcBef>
              <a:buSzPct val="107142"/>
              <a:buFont typeface="Arial"/>
              <a:buChar char="•"/>
              <a:tabLst>
                <a:tab pos="354965" algn="l"/>
                <a:tab pos="355600" algn="l"/>
              </a:tabLst>
            </a:pPr>
            <a:r>
              <a:rPr lang="en-US" sz="1500" dirty="0">
                <a:cs typeface="Arial Narrow"/>
              </a:rPr>
              <a:t>A </a:t>
            </a:r>
            <a:r>
              <a:rPr lang="en-US" sz="1500" spc="-5" dirty="0">
                <a:cs typeface="Arial Narrow"/>
              </a:rPr>
              <a:t>would not have entered into the </a:t>
            </a:r>
            <a:r>
              <a:rPr lang="en-US" sz="1500" dirty="0">
                <a:cs typeface="Arial Narrow"/>
              </a:rPr>
              <a:t>GFA </a:t>
            </a:r>
            <a:r>
              <a:rPr lang="en-US" sz="1500" spc="-5" dirty="0">
                <a:cs typeface="Arial Narrow"/>
              </a:rPr>
              <a:t>in the ordinary  </a:t>
            </a:r>
            <a:r>
              <a:rPr lang="en-US" sz="1500" dirty="0">
                <a:cs typeface="Arial Narrow"/>
              </a:rPr>
              <a:t>course </a:t>
            </a:r>
            <a:r>
              <a:rPr lang="en-US" sz="1500" spc="-5" dirty="0">
                <a:cs typeface="Arial Narrow"/>
              </a:rPr>
              <a:t>of A’s trade or</a:t>
            </a:r>
            <a:r>
              <a:rPr lang="en-US" sz="1500" spc="30" dirty="0">
                <a:cs typeface="Arial Narrow"/>
              </a:rPr>
              <a:t> </a:t>
            </a:r>
            <a:r>
              <a:rPr lang="en-US" sz="1500" spc="-5" dirty="0">
                <a:cs typeface="Arial Narrow"/>
              </a:rPr>
              <a:t>business.</a:t>
            </a:r>
            <a:endParaRPr lang="en-US" sz="1500" dirty="0">
              <a:cs typeface="Arial Narrow"/>
            </a:endParaRPr>
          </a:p>
          <a:p>
            <a:pPr marL="355600" marR="25400" indent="-342900">
              <a:spcBef>
                <a:spcPts val="330"/>
              </a:spcBef>
              <a:buSzPct val="107142"/>
              <a:buFont typeface="Arial"/>
              <a:buChar char="•"/>
              <a:tabLst>
                <a:tab pos="354965" algn="l"/>
                <a:tab pos="355600" algn="l"/>
              </a:tabLst>
            </a:pPr>
            <a:r>
              <a:rPr lang="en-US" sz="1500" dirty="0">
                <a:cs typeface="Arial Narrow"/>
              </a:rPr>
              <a:t>The </a:t>
            </a:r>
            <a:r>
              <a:rPr lang="en-US" sz="1500" spc="-5" dirty="0">
                <a:cs typeface="Arial Narrow"/>
              </a:rPr>
              <a:t>$40x section 162 deductions related </a:t>
            </a:r>
            <a:r>
              <a:rPr lang="en-US" sz="1500" dirty="0">
                <a:cs typeface="Arial Narrow"/>
              </a:rPr>
              <a:t>to </a:t>
            </a:r>
            <a:r>
              <a:rPr lang="en-US" sz="1500" spc="-5" dirty="0">
                <a:cs typeface="Arial Narrow"/>
              </a:rPr>
              <a:t>the </a:t>
            </a:r>
            <a:r>
              <a:rPr lang="en-US" sz="1500" dirty="0">
                <a:cs typeface="Arial Narrow"/>
              </a:rPr>
              <a:t>GFA  </a:t>
            </a:r>
            <a:r>
              <a:rPr lang="en-US" sz="1500" spc="-5" dirty="0">
                <a:cs typeface="Arial Narrow"/>
              </a:rPr>
              <a:t>were incurred by </a:t>
            </a:r>
            <a:r>
              <a:rPr lang="en-US" sz="1500" dirty="0">
                <a:cs typeface="Arial Narrow"/>
              </a:rPr>
              <a:t>A </a:t>
            </a:r>
            <a:r>
              <a:rPr lang="en-US" sz="1500" spc="-5" dirty="0">
                <a:cs typeface="Arial Narrow"/>
              </a:rPr>
              <a:t>in </a:t>
            </a:r>
            <a:r>
              <a:rPr lang="en-US" sz="1500" dirty="0">
                <a:cs typeface="Arial Narrow"/>
              </a:rPr>
              <a:t>a </a:t>
            </a:r>
            <a:r>
              <a:rPr lang="en-US" sz="1500" spc="-5" dirty="0">
                <a:cs typeface="Arial Narrow"/>
              </a:rPr>
              <a:t>series of transactions in which  </a:t>
            </a:r>
            <a:r>
              <a:rPr lang="en-US" sz="1500" dirty="0">
                <a:cs typeface="Arial Narrow"/>
              </a:rPr>
              <a:t>A </a:t>
            </a:r>
            <a:r>
              <a:rPr lang="en-US" sz="1500" spc="-5" dirty="0">
                <a:cs typeface="Arial Narrow"/>
              </a:rPr>
              <a:t>secured the </a:t>
            </a:r>
            <a:r>
              <a:rPr lang="en-US" sz="1500" dirty="0">
                <a:cs typeface="Arial Narrow"/>
              </a:rPr>
              <a:t>use </a:t>
            </a:r>
            <a:r>
              <a:rPr lang="en-US" sz="1500" spc="-5" dirty="0">
                <a:cs typeface="Arial Narrow"/>
              </a:rPr>
              <a:t>of funds for </a:t>
            </a:r>
            <a:r>
              <a:rPr lang="en-US" sz="1500" dirty="0">
                <a:cs typeface="Arial Narrow"/>
              </a:rPr>
              <a:t>a </a:t>
            </a:r>
            <a:r>
              <a:rPr lang="en-US" sz="1500" spc="-5" dirty="0">
                <a:cs typeface="Arial Narrow"/>
              </a:rPr>
              <a:t>period of </a:t>
            </a:r>
            <a:r>
              <a:rPr lang="en-US" sz="1500" dirty="0">
                <a:cs typeface="Arial Narrow"/>
              </a:rPr>
              <a:t>time </a:t>
            </a:r>
            <a:r>
              <a:rPr lang="en-US" sz="1500" spc="-5" dirty="0">
                <a:cs typeface="Arial Narrow"/>
              </a:rPr>
              <a:t>and  were substantially incurred in consideration of the </a:t>
            </a:r>
            <a:r>
              <a:rPr lang="en-US" sz="1500" dirty="0">
                <a:cs typeface="Arial Narrow"/>
              </a:rPr>
              <a:t>time  </a:t>
            </a:r>
            <a:r>
              <a:rPr lang="en-US" sz="1500" spc="-5" dirty="0">
                <a:cs typeface="Arial Narrow"/>
              </a:rPr>
              <a:t>value of</a:t>
            </a:r>
            <a:r>
              <a:rPr lang="en-US" sz="1500" spc="-40" dirty="0">
                <a:cs typeface="Arial Narrow"/>
              </a:rPr>
              <a:t> </a:t>
            </a:r>
            <a:r>
              <a:rPr lang="en-US" sz="1500" spc="-5" dirty="0">
                <a:cs typeface="Arial Narrow"/>
              </a:rPr>
              <a:t>money.</a:t>
            </a:r>
            <a:endParaRPr lang="en-US" sz="1500" dirty="0">
              <a:cs typeface="Arial Narrow"/>
            </a:endParaRPr>
          </a:p>
          <a:p>
            <a:pPr marL="355600" marR="225425" indent="-342900">
              <a:spcBef>
                <a:spcPts val="330"/>
              </a:spcBef>
              <a:buSzPct val="107142"/>
              <a:buFont typeface="Arial"/>
              <a:buChar char="•"/>
              <a:tabLst>
                <a:tab pos="354965" algn="l"/>
                <a:tab pos="355600" algn="l"/>
              </a:tabLst>
            </a:pPr>
            <a:r>
              <a:rPr lang="en-US" sz="1500" dirty="0">
                <a:cs typeface="Arial Narrow"/>
              </a:rPr>
              <a:t>As a </a:t>
            </a:r>
            <a:r>
              <a:rPr lang="en-US" sz="1500" spc="-5" dirty="0">
                <a:cs typeface="Arial Narrow"/>
              </a:rPr>
              <a:t>result, the $40x paid by </a:t>
            </a:r>
            <a:r>
              <a:rPr lang="en-US" sz="1500" dirty="0">
                <a:cs typeface="Arial Narrow"/>
              </a:rPr>
              <a:t>A to FC </a:t>
            </a:r>
            <a:r>
              <a:rPr lang="en-US" sz="1500" spc="-5" dirty="0">
                <a:cs typeface="Arial Narrow"/>
              </a:rPr>
              <a:t>on the </a:t>
            </a:r>
            <a:r>
              <a:rPr lang="en-US" sz="1500" dirty="0">
                <a:cs typeface="Arial Narrow"/>
              </a:rPr>
              <a:t>GFA </a:t>
            </a:r>
            <a:r>
              <a:rPr lang="en-US" sz="1500" spc="-5" dirty="0">
                <a:cs typeface="Arial Narrow"/>
              </a:rPr>
              <a:t>is  treated by </a:t>
            </a:r>
            <a:r>
              <a:rPr lang="en-US" sz="1500" dirty="0">
                <a:cs typeface="Arial Narrow"/>
              </a:rPr>
              <a:t>A </a:t>
            </a:r>
            <a:r>
              <a:rPr lang="en-US" sz="1500" spc="-5" dirty="0">
                <a:cs typeface="Arial Narrow"/>
              </a:rPr>
              <a:t>as interest</a:t>
            </a:r>
            <a:r>
              <a:rPr lang="en-US" sz="1500" spc="65" dirty="0">
                <a:cs typeface="Arial Narrow"/>
              </a:rPr>
              <a:t> </a:t>
            </a:r>
            <a:r>
              <a:rPr lang="en-US" sz="1500" spc="-5" dirty="0">
                <a:cs typeface="Arial Narrow"/>
              </a:rPr>
              <a:t>expense.</a:t>
            </a:r>
            <a:endParaRPr lang="en-US" sz="1500" dirty="0">
              <a:cs typeface="Arial Narrow"/>
            </a:endParaRPr>
          </a:p>
        </p:txBody>
      </p:sp>
      <p:sp>
        <p:nvSpPr>
          <p:cNvPr id="7" name="object 7" descr="" title=""/>
          <p:cNvSpPr txBox="1"/>
          <p:nvPr/>
        </p:nvSpPr>
        <p:spPr>
          <a:xfrm>
            <a:off x="3115491" y="2271190"/>
            <a:ext cx="680085" cy="492443"/>
          </a:xfrm>
          <a:prstGeom prst="rect">
            <a:avLst/>
          </a:prstGeom>
          <a:solidFill>
            <a:srgbClr val="4472C4"/>
          </a:solidFill>
          <a:ln w="19050">
            <a:solidFill>
              <a:srgbClr val="2F528F"/>
            </a:solidFill>
          </a:ln>
        </p:spPr>
        <p:txBody>
          <a:bodyPr vert="horz" wrap="square" lIns="0" tIns="0" rIns="0" bIns="0" rtlCol="0">
            <a:spAutoFit/>
          </a:bodyPr>
          <a:lstStyle/>
          <a:p>
            <a:pPr>
              <a:lnSpc>
                <a:spcPct val="100000"/>
              </a:lnSpc>
            </a:pPr>
            <a:endParaRPr sz="1100" dirty="0">
              <a:cs typeface="Times New Roman"/>
            </a:endParaRPr>
          </a:p>
          <a:p>
            <a:pPr algn="ctr"/>
            <a:r>
              <a:rPr sz="1050" b="1" dirty="0" smtClean="0">
                <a:solidFill>
                  <a:schemeClr val="bg1"/>
                </a:solidFill>
                <a:cs typeface="Times New Roman"/>
              </a:rPr>
              <a:t>A</a:t>
            </a:r>
            <a:endParaRPr lang="en-US" sz="1050" b="1" dirty="0" smtClean="0">
              <a:solidFill>
                <a:schemeClr val="bg1"/>
              </a:solidFill>
              <a:cs typeface="Times New Roman"/>
            </a:endParaRPr>
          </a:p>
          <a:p>
            <a:pPr algn="ctr"/>
            <a:endParaRPr sz="1050" dirty="0">
              <a:cs typeface="Times New Roman"/>
            </a:endParaRPr>
          </a:p>
        </p:txBody>
      </p:sp>
      <p:sp>
        <p:nvSpPr>
          <p:cNvPr id="8" name="object 8" descr="" title=""/>
          <p:cNvSpPr/>
          <p:nvPr/>
        </p:nvSpPr>
        <p:spPr>
          <a:xfrm>
            <a:off x="4766982" y="2201333"/>
            <a:ext cx="704215" cy="713740"/>
          </a:xfrm>
          <a:custGeom>
            <a:avLst/>
            <a:gdLst/>
            <a:ahLst/>
            <a:cxnLst/>
            <a:rect l="l" t="t" r="r" b="b"/>
            <a:pathLst>
              <a:path w="704214" h="713739">
                <a:moveTo>
                  <a:pt x="0" y="356615"/>
                </a:moveTo>
                <a:lnTo>
                  <a:pt x="3213" y="308225"/>
                </a:lnTo>
                <a:lnTo>
                  <a:pt x="12575" y="261814"/>
                </a:lnTo>
                <a:lnTo>
                  <a:pt x="27665" y="217805"/>
                </a:lnTo>
                <a:lnTo>
                  <a:pt x="48065" y="176625"/>
                </a:lnTo>
                <a:lnTo>
                  <a:pt x="73354" y="138699"/>
                </a:lnTo>
                <a:lnTo>
                  <a:pt x="103112" y="104451"/>
                </a:lnTo>
                <a:lnTo>
                  <a:pt x="136922" y="74306"/>
                </a:lnTo>
                <a:lnTo>
                  <a:pt x="174362" y="48688"/>
                </a:lnTo>
                <a:lnTo>
                  <a:pt x="215014" y="28024"/>
                </a:lnTo>
                <a:lnTo>
                  <a:pt x="258458" y="12738"/>
                </a:lnTo>
                <a:lnTo>
                  <a:pt x="304274" y="3255"/>
                </a:lnTo>
                <a:lnTo>
                  <a:pt x="352044" y="0"/>
                </a:lnTo>
                <a:lnTo>
                  <a:pt x="399813" y="3255"/>
                </a:lnTo>
                <a:lnTo>
                  <a:pt x="445629" y="12738"/>
                </a:lnTo>
                <a:lnTo>
                  <a:pt x="489073" y="28024"/>
                </a:lnTo>
                <a:lnTo>
                  <a:pt x="529725" y="48688"/>
                </a:lnTo>
                <a:lnTo>
                  <a:pt x="567165" y="74306"/>
                </a:lnTo>
                <a:lnTo>
                  <a:pt x="600975" y="104451"/>
                </a:lnTo>
                <a:lnTo>
                  <a:pt x="630733" y="138699"/>
                </a:lnTo>
                <a:lnTo>
                  <a:pt x="656022" y="176625"/>
                </a:lnTo>
                <a:lnTo>
                  <a:pt x="676422" y="217805"/>
                </a:lnTo>
                <a:lnTo>
                  <a:pt x="691512" y="261814"/>
                </a:lnTo>
                <a:lnTo>
                  <a:pt x="700874" y="308225"/>
                </a:lnTo>
                <a:lnTo>
                  <a:pt x="704088" y="356615"/>
                </a:lnTo>
                <a:lnTo>
                  <a:pt x="700874" y="405006"/>
                </a:lnTo>
                <a:lnTo>
                  <a:pt x="691512" y="451417"/>
                </a:lnTo>
                <a:lnTo>
                  <a:pt x="676422" y="495426"/>
                </a:lnTo>
                <a:lnTo>
                  <a:pt x="656022" y="536606"/>
                </a:lnTo>
                <a:lnTo>
                  <a:pt x="630733" y="574532"/>
                </a:lnTo>
                <a:lnTo>
                  <a:pt x="600975" y="608780"/>
                </a:lnTo>
                <a:lnTo>
                  <a:pt x="567165" y="638925"/>
                </a:lnTo>
                <a:lnTo>
                  <a:pt x="529725" y="664543"/>
                </a:lnTo>
                <a:lnTo>
                  <a:pt x="489073" y="685207"/>
                </a:lnTo>
                <a:lnTo>
                  <a:pt x="445629" y="700493"/>
                </a:lnTo>
                <a:lnTo>
                  <a:pt x="399813" y="709976"/>
                </a:lnTo>
                <a:lnTo>
                  <a:pt x="352044" y="713231"/>
                </a:lnTo>
                <a:lnTo>
                  <a:pt x="304274" y="709976"/>
                </a:lnTo>
                <a:lnTo>
                  <a:pt x="258458" y="700493"/>
                </a:lnTo>
                <a:lnTo>
                  <a:pt x="215014" y="685207"/>
                </a:lnTo>
                <a:lnTo>
                  <a:pt x="174362" y="664543"/>
                </a:lnTo>
                <a:lnTo>
                  <a:pt x="136922" y="638925"/>
                </a:lnTo>
                <a:lnTo>
                  <a:pt x="103112" y="608780"/>
                </a:lnTo>
                <a:lnTo>
                  <a:pt x="73354" y="574532"/>
                </a:lnTo>
                <a:lnTo>
                  <a:pt x="48065" y="536606"/>
                </a:lnTo>
                <a:lnTo>
                  <a:pt x="27665" y="495426"/>
                </a:lnTo>
                <a:lnTo>
                  <a:pt x="12575" y="451417"/>
                </a:lnTo>
                <a:lnTo>
                  <a:pt x="3213" y="405006"/>
                </a:lnTo>
                <a:lnTo>
                  <a:pt x="0" y="356615"/>
                </a:lnTo>
                <a:close/>
              </a:path>
            </a:pathLst>
          </a:custGeom>
          <a:solidFill>
            <a:srgbClr val="4472C4"/>
          </a:solidFill>
          <a:ln w="15875">
            <a:solidFill>
              <a:srgbClr val="2F528F"/>
            </a:solidFill>
          </a:ln>
        </p:spPr>
        <p:txBody>
          <a:bodyPr wrap="square" lIns="0" tIns="0" rIns="0" bIns="0" rtlCol="0"/>
          <a:lstStyle/>
          <a:p>
            <a:endParaRPr/>
          </a:p>
        </p:txBody>
      </p:sp>
      <p:sp>
        <p:nvSpPr>
          <p:cNvPr id="9" name="object 9" descr="" title=""/>
          <p:cNvSpPr txBox="1"/>
          <p:nvPr/>
        </p:nvSpPr>
        <p:spPr>
          <a:xfrm>
            <a:off x="4970436" y="2458209"/>
            <a:ext cx="332105" cy="161583"/>
          </a:xfrm>
          <a:prstGeom prst="rect">
            <a:avLst/>
          </a:prstGeom>
        </p:spPr>
        <p:txBody>
          <a:bodyPr vert="horz" wrap="square" lIns="0" tIns="0" rIns="0" bIns="0" rtlCol="0">
            <a:spAutoFit/>
          </a:bodyPr>
          <a:lstStyle/>
          <a:p>
            <a:pPr marL="12700"/>
            <a:r>
              <a:rPr sz="1050" b="1" dirty="0">
                <a:solidFill>
                  <a:schemeClr val="bg1"/>
                </a:solidFill>
                <a:cs typeface="Times New Roman"/>
              </a:rPr>
              <a:t>Bank</a:t>
            </a:r>
            <a:endParaRPr sz="1050" dirty="0">
              <a:solidFill>
                <a:schemeClr val="bg1"/>
              </a:solidFill>
              <a:cs typeface="Times New Roman"/>
            </a:endParaRPr>
          </a:p>
        </p:txBody>
      </p:sp>
      <p:sp>
        <p:nvSpPr>
          <p:cNvPr id="10" name="object 10" descr="" title=""/>
          <p:cNvSpPr/>
          <p:nvPr/>
        </p:nvSpPr>
        <p:spPr>
          <a:xfrm>
            <a:off x="4015233" y="2496311"/>
            <a:ext cx="643890" cy="0"/>
          </a:xfrm>
          <a:custGeom>
            <a:avLst/>
            <a:gdLst/>
            <a:ahLst/>
            <a:cxnLst/>
            <a:rect l="l" t="t" r="r" b="b"/>
            <a:pathLst>
              <a:path w="643889">
                <a:moveTo>
                  <a:pt x="643293" y="0"/>
                </a:moveTo>
                <a:lnTo>
                  <a:pt x="0" y="0"/>
                </a:lnTo>
              </a:path>
            </a:pathLst>
          </a:custGeom>
          <a:ln w="15875">
            <a:solidFill>
              <a:schemeClr val="bg1">
                <a:lumMod val="85000"/>
              </a:schemeClr>
            </a:solidFill>
          </a:ln>
        </p:spPr>
        <p:txBody>
          <a:bodyPr wrap="square" lIns="0" tIns="0" rIns="0" bIns="0" rtlCol="0"/>
          <a:lstStyle/>
          <a:p>
            <a:endParaRPr/>
          </a:p>
        </p:txBody>
      </p:sp>
      <p:sp>
        <p:nvSpPr>
          <p:cNvPr id="11" name="object 11" descr="" title=""/>
          <p:cNvSpPr/>
          <p:nvPr/>
        </p:nvSpPr>
        <p:spPr>
          <a:xfrm>
            <a:off x="3951730" y="2458209"/>
            <a:ext cx="76200" cy="76200"/>
          </a:xfrm>
          <a:custGeom>
            <a:avLst/>
            <a:gdLst/>
            <a:ahLst/>
            <a:cxnLst/>
            <a:rect l="l" t="t" r="r" b="b"/>
            <a:pathLst>
              <a:path w="76200" h="76200">
                <a:moveTo>
                  <a:pt x="76200" y="0"/>
                </a:moveTo>
                <a:lnTo>
                  <a:pt x="0" y="38100"/>
                </a:lnTo>
                <a:lnTo>
                  <a:pt x="76200" y="76200"/>
                </a:lnTo>
                <a:lnTo>
                  <a:pt x="76200" y="0"/>
                </a:lnTo>
                <a:close/>
              </a:path>
            </a:pathLst>
          </a:custGeom>
          <a:solidFill>
            <a:schemeClr val="bg1">
              <a:lumMod val="75000"/>
            </a:schemeClr>
          </a:solidFill>
          <a:ln>
            <a:solidFill>
              <a:schemeClr val="bg1">
                <a:lumMod val="85000"/>
              </a:schemeClr>
            </a:solidFill>
          </a:ln>
        </p:spPr>
        <p:txBody>
          <a:bodyPr wrap="square" lIns="0" tIns="0" rIns="0" bIns="0" rtlCol="0"/>
          <a:lstStyle/>
          <a:p>
            <a:endParaRPr/>
          </a:p>
        </p:txBody>
      </p:sp>
      <p:sp>
        <p:nvSpPr>
          <p:cNvPr id="12" name="object 12" descr="" title=""/>
          <p:cNvSpPr txBox="1"/>
          <p:nvPr/>
        </p:nvSpPr>
        <p:spPr>
          <a:xfrm>
            <a:off x="3831488" y="2612048"/>
            <a:ext cx="865505" cy="454227"/>
          </a:xfrm>
          <a:prstGeom prst="rect">
            <a:avLst/>
          </a:prstGeom>
        </p:spPr>
        <p:txBody>
          <a:bodyPr vert="horz" wrap="square" lIns="0" tIns="0" rIns="0" bIns="0" rtlCol="0">
            <a:spAutoFit/>
          </a:bodyPr>
          <a:lstStyle/>
          <a:p>
            <a:pPr marL="12700">
              <a:lnSpc>
                <a:spcPts val="1225"/>
              </a:lnSpc>
            </a:pPr>
            <a:r>
              <a:rPr sz="1200" spc="-5" dirty="0">
                <a:cs typeface="Arial Narrow"/>
              </a:rPr>
              <a:t>USD </a:t>
            </a:r>
            <a:r>
              <a:rPr sz="1200" dirty="0">
                <a:cs typeface="Arial Narrow"/>
              </a:rPr>
              <a:t>loan</a:t>
            </a:r>
            <a:r>
              <a:rPr sz="1200" spc="-100" dirty="0">
                <a:cs typeface="Arial Narrow"/>
              </a:rPr>
              <a:t> </a:t>
            </a:r>
            <a:r>
              <a:rPr sz="1200" dirty="0">
                <a:cs typeface="Arial Narrow"/>
              </a:rPr>
              <a:t>of</a:t>
            </a:r>
          </a:p>
          <a:p>
            <a:pPr marL="12700" marR="5080">
              <a:lnSpc>
                <a:spcPts val="1120"/>
              </a:lnSpc>
              <a:spcBef>
                <a:spcPts val="105"/>
              </a:spcBef>
            </a:pPr>
            <a:r>
              <a:rPr sz="1200" dirty="0">
                <a:cs typeface="Arial Narrow"/>
              </a:rPr>
              <a:t>$2,000x </a:t>
            </a:r>
            <a:r>
              <a:rPr sz="1200" spc="-5" dirty="0">
                <a:cs typeface="Arial Narrow"/>
              </a:rPr>
              <a:t>with</a:t>
            </a:r>
            <a:r>
              <a:rPr sz="1200" spc="-100" dirty="0">
                <a:cs typeface="Arial Narrow"/>
              </a:rPr>
              <a:t> </a:t>
            </a:r>
            <a:r>
              <a:rPr sz="1200" dirty="0">
                <a:cs typeface="Arial Narrow"/>
              </a:rPr>
              <a:t>3%  interest</a:t>
            </a:r>
          </a:p>
        </p:txBody>
      </p:sp>
      <p:sp>
        <p:nvSpPr>
          <p:cNvPr id="13" name="object 13" descr="" title=""/>
          <p:cNvSpPr/>
          <p:nvPr/>
        </p:nvSpPr>
        <p:spPr>
          <a:xfrm>
            <a:off x="2858008" y="1360226"/>
            <a:ext cx="228600" cy="1143635"/>
          </a:xfrm>
          <a:custGeom>
            <a:avLst/>
            <a:gdLst/>
            <a:ahLst/>
            <a:cxnLst/>
            <a:rect l="l" t="t" r="r" b="b"/>
            <a:pathLst>
              <a:path w="228600" h="1143635">
                <a:moveTo>
                  <a:pt x="228600" y="1143571"/>
                </a:moveTo>
                <a:lnTo>
                  <a:pt x="179947" y="1126511"/>
                </a:lnTo>
                <a:lnTo>
                  <a:pt x="133294" y="1078745"/>
                </a:lnTo>
                <a:lnTo>
                  <a:pt x="111342" y="1044945"/>
                </a:lnTo>
                <a:lnTo>
                  <a:pt x="90640" y="1005388"/>
                </a:lnTo>
                <a:lnTo>
                  <a:pt x="71437" y="960713"/>
                </a:lnTo>
                <a:lnTo>
                  <a:pt x="53984" y="911560"/>
                </a:lnTo>
                <a:lnTo>
                  <a:pt x="38530" y="858568"/>
                </a:lnTo>
                <a:lnTo>
                  <a:pt x="25325" y="802377"/>
                </a:lnTo>
                <a:lnTo>
                  <a:pt x="14620" y="743627"/>
                </a:lnTo>
                <a:lnTo>
                  <a:pt x="6664" y="682957"/>
                </a:lnTo>
                <a:lnTo>
                  <a:pt x="1707" y="621008"/>
                </a:lnTo>
                <a:lnTo>
                  <a:pt x="0" y="558419"/>
                </a:lnTo>
                <a:lnTo>
                  <a:pt x="1477" y="498536"/>
                </a:lnTo>
                <a:lnTo>
                  <a:pt x="5772" y="439213"/>
                </a:lnTo>
                <a:lnTo>
                  <a:pt x="12679" y="381010"/>
                </a:lnTo>
                <a:lnTo>
                  <a:pt x="21989" y="324486"/>
                </a:lnTo>
                <a:lnTo>
                  <a:pt x="33498" y="270203"/>
                </a:lnTo>
                <a:lnTo>
                  <a:pt x="46997" y="218720"/>
                </a:lnTo>
                <a:lnTo>
                  <a:pt x="62282" y="170598"/>
                </a:lnTo>
                <a:lnTo>
                  <a:pt x="79144" y="126396"/>
                </a:lnTo>
                <a:lnTo>
                  <a:pt x="97378" y="86676"/>
                </a:lnTo>
                <a:lnTo>
                  <a:pt x="116776" y="51996"/>
                </a:lnTo>
                <a:lnTo>
                  <a:pt x="137133" y="22917"/>
                </a:lnTo>
                <a:lnTo>
                  <a:pt x="158242" y="0"/>
                </a:lnTo>
              </a:path>
            </a:pathLst>
          </a:custGeom>
          <a:ln w="12700">
            <a:solidFill>
              <a:schemeClr val="bg1">
                <a:lumMod val="85000"/>
              </a:schemeClr>
            </a:solidFill>
          </a:ln>
        </p:spPr>
        <p:txBody>
          <a:bodyPr wrap="square" lIns="0" tIns="0" rIns="0" bIns="0" rtlCol="0"/>
          <a:lstStyle/>
          <a:p>
            <a:endParaRPr/>
          </a:p>
        </p:txBody>
      </p:sp>
      <p:sp>
        <p:nvSpPr>
          <p:cNvPr id="14" name="object 14" descr="" title=""/>
          <p:cNvSpPr/>
          <p:nvPr/>
        </p:nvSpPr>
        <p:spPr>
          <a:xfrm>
            <a:off x="2988751" y="1330986"/>
            <a:ext cx="85725" cy="69215"/>
          </a:xfrm>
          <a:custGeom>
            <a:avLst/>
            <a:gdLst/>
            <a:ahLst/>
            <a:cxnLst/>
            <a:rect l="l" t="t" r="r" b="b"/>
            <a:pathLst>
              <a:path w="85725" h="69215">
                <a:moveTo>
                  <a:pt x="0" y="0"/>
                </a:moveTo>
                <a:lnTo>
                  <a:pt x="32054" y="69126"/>
                </a:lnTo>
                <a:lnTo>
                  <a:pt x="85153" y="2514"/>
                </a:lnTo>
                <a:lnTo>
                  <a:pt x="0" y="0"/>
                </a:lnTo>
                <a:close/>
              </a:path>
            </a:pathLst>
          </a:custGeom>
          <a:solidFill>
            <a:schemeClr val="bg1">
              <a:lumMod val="75000"/>
            </a:schemeClr>
          </a:solidFill>
          <a:ln>
            <a:solidFill>
              <a:schemeClr val="bg1">
                <a:lumMod val="85000"/>
              </a:schemeClr>
            </a:solidFill>
          </a:ln>
        </p:spPr>
        <p:txBody>
          <a:bodyPr wrap="square" lIns="0" tIns="0" rIns="0" bIns="0" rtlCol="0"/>
          <a:lstStyle/>
          <a:p>
            <a:endParaRPr/>
          </a:p>
        </p:txBody>
      </p:sp>
      <p:sp>
        <p:nvSpPr>
          <p:cNvPr id="15" name="object 15" descr="" title=""/>
          <p:cNvSpPr txBox="1"/>
          <p:nvPr/>
        </p:nvSpPr>
        <p:spPr>
          <a:xfrm>
            <a:off x="1892300" y="1560979"/>
            <a:ext cx="854710" cy="428579"/>
          </a:xfrm>
          <a:prstGeom prst="rect">
            <a:avLst/>
          </a:prstGeom>
        </p:spPr>
        <p:txBody>
          <a:bodyPr vert="horz" wrap="square" lIns="0" tIns="0" rIns="0" bIns="0" rtlCol="0">
            <a:spAutoFit/>
          </a:bodyPr>
          <a:lstStyle/>
          <a:p>
            <a:pPr marL="12700" marR="5080">
              <a:lnSpc>
                <a:spcPts val="1130"/>
              </a:lnSpc>
            </a:pPr>
            <a:r>
              <a:rPr sz="1200" dirty="0">
                <a:cs typeface="Arial Narrow"/>
              </a:rPr>
              <a:t>Guarantee fee</a:t>
            </a:r>
            <a:r>
              <a:rPr sz="1200" spc="-130" dirty="0">
                <a:cs typeface="Arial Narrow"/>
              </a:rPr>
              <a:t> </a:t>
            </a:r>
            <a:r>
              <a:rPr sz="1200" dirty="0">
                <a:cs typeface="Arial Narrow"/>
              </a:rPr>
              <a:t>=  2% of</a:t>
            </a:r>
            <a:r>
              <a:rPr sz="1200" spc="-114" dirty="0">
                <a:cs typeface="Arial Narrow"/>
              </a:rPr>
              <a:t> </a:t>
            </a:r>
            <a:r>
              <a:rPr sz="1200" dirty="0">
                <a:cs typeface="Arial Narrow"/>
              </a:rPr>
              <a:t>$2,000X</a:t>
            </a:r>
          </a:p>
        </p:txBody>
      </p:sp>
      <p:sp>
        <p:nvSpPr>
          <p:cNvPr id="16" name="object 16" descr="" title=""/>
          <p:cNvSpPr/>
          <p:nvPr/>
        </p:nvSpPr>
        <p:spPr>
          <a:xfrm>
            <a:off x="3765805" y="1371601"/>
            <a:ext cx="1372235" cy="705485"/>
          </a:xfrm>
          <a:custGeom>
            <a:avLst/>
            <a:gdLst/>
            <a:ahLst/>
            <a:cxnLst/>
            <a:rect l="l" t="t" r="r" b="b"/>
            <a:pathLst>
              <a:path w="1372235" h="705485">
                <a:moveTo>
                  <a:pt x="0" y="0"/>
                </a:moveTo>
                <a:lnTo>
                  <a:pt x="55789" y="832"/>
                </a:lnTo>
                <a:lnTo>
                  <a:pt x="111498" y="3300"/>
                </a:lnTo>
                <a:lnTo>
                  <a:pt x="167043" y="7358"/>
                </a:lnTo>
                <a:lnTo>
                  <a:pt x="222345" y="12960"/>
                </a:lnTo>
                <a:lnTo>
                  <a:pt x="277321" y="20062"/>
                </a:lnTo>
                <a:lnTo>
                  <a:pt x="331890" y="28617"/>
                </a:lnTo>
                <a:lnTo>
                  <a:pt x="385971" y="38581"/>
                </a:lnTo>
                <a:lnTo>
                  <a:pt x="439482" y="49907"/>
                </a:lnTo>
                <a:lnTo>
                  <a:pt x="492343" y="62551"/>
                </a:lnTo>
                <a:lnTo>
                  <a:pt x="544471" y="76468"/>
                </a:lnTo>
                <a:lnTo>
                  <a:pt x="595786" y="91611"/>
                </a:lnTo>
                <a:lnTo>
                  <a:pt x="646205" y="107936"/>
                </a:lnTo>
                <a:lnTo>
                  <a:pt x="695648" y="125397"/>
                </a:lnTo>
                <a:lnTo>
                  <a:pt x="744034" y="143948"/>
                </a:lnTo>
                <a:lnTo>
                  <a:pt x="791280" y="163545"/>
                </a:lnTo>
                <a:lnTo>
                  <a:pt x="837306" y="184142"/>
                </a:lnTo>
                <a:lnTo>
                  <a:pt x="882031" y="205693"/>
                </a:lnTo>
                <a:lnTo>
                  <a:pt x="925372" y="228153"/>
                </a:lnTo>
                <a:lnTo>
                  <a:pt x="967248" y="251478"/>
                </a:lnTo>
                <a:lnTo>
                  <a:pt x="1007579" y="275620"/>
                </a:lnTo>
                <a:lnTo>
                  <a:pt x="1046282" y="300536"/>
                </a:lnTo>
                <a:lnTo>
                  <a:pt x="1083277" y="326180"/>
                </a:lnTo>
                <a:lnTo>
                  <a:pt x="1118482" y="352506"/>
                </a:lnTo>
                <a:lnTo>
                  <a:pt x="1151816" y="379468"/>
                </a:lnTo>
                <a:lnTo>
                  <a:pt x="1183197" y="407022"/>
                </a:lnTo>
                <a:lnTo>
                  <a:pt x="1212544" y="435123"/>
                </a:lnTo>
                <a:lnTo>
                  <a:pt x="1239776" y="463724"/>
                </a:lnTo>
                <a:lnTo>
                  <a:pt x="1264811" y="492781"/>
                </a:lnTo>
                <a:lnTo>
                  <a:pt x="1307965" y="552078"/>
                </a:lnTo>
                <a:lnTo>
                  <a:pt x="1341357" y="612653"/>
                </a:lnTo>
                <a:lnTo>
                  <a:pt x="1364334" y="674142"/>
                </a:lnTo>
                <a:lnTo>
                  <a:pt x="1371714" y="705116"/>
                </a:lnTo>
              </a:path>
            </a:pathLst>
          </a:custGeom>
          <a:ln w="12700">
            <a:solidFill>
              <a:schemeClr val="bg1">
                <a:lumMod val="85000"/>
              </a:schemeClr>
            </a:solidFill>
          </a:ln>
        </p:spPr>
        <p:txBody>
          <a:bodyPr wrap="square" lIns="0" tIns="0" rIns="0" bIns="0" rtlCol="0"/>
          <a:lstStyle/>
          <a:p>
            <a:endParaRPr/>
          </a:p>
        </p:txBody>
      </p:sp>
      <p:sp>
        <p:nvSpPr>
          <p:cNvPr id="17" name="object 17" descr="" title=""/>
          <p:cNvSpPr/>
          <p:nvPr/>
        </p:nvSpPr>
        <p:spPr>
          <a:xfrm>
            <a:off x="5098389" y="2060534"/>
            <a:ext cx="76200" cy="80010"/>
          </a:xfrm>
          <a:custGeom>
            <a:avLst/>
            <a:gdLst/>
            <a:ahLst/>
            <a:cxnLst/>
            <a:rect l="l" t="t" r="r" b="b"/>
            <a:pathLst>
              <a:path w="76200" h="80010">
                <a:moveTo>
                  <a:pt x="75844" y="0"/>
                </a:moveTo>
                <a:lnTo>
                  <a:pt x="0" y="7340"/>
                </a:lnTo>
                <a:lnTo>
                  <a:pt x="45262" y="79514"/>
                </a:lnTo>
                <a:lnTo>
                  <a:pt x="75844" y="0"/>
                </a:lnTo>
                <a:close/>
              </a:path>
            </a:pathLst>
          </a:custGeom>
          <a:solidFill>
            <a:schemeClr val="bg1">
              <a:lumMod val="75000"/>
            </a:schemeClr>
          </a:solidFill>
          <a:ln>
            <a:solidFill>
              <a:schemeClr val="bg1">
                <a:lumMod val="85000"/>
              </a:schemeClr>
            </a:solidFill>
          </a:ln>
        </p:spPr>
        <p:txBody>
          <a:bodyPr wrap="square" lIns="0" tIns="0" rIns="0" bIns="0" rtlCol="0"/>
          <a:lstStyle/>
          <a:p>
            <a:endParaRPr/>
          </a:p>
        </p:txBody>
      </p:sp>
      <p:sp>
        <p:nvSpPr>
          <p:cNvPr id="18" name="object 18" descr="" title=""/>
          <p:cNvSpPr txBox="1"/>
          <p:nvPr/>
        </p:nvSpPr>
        <p:spPr>
          <a:xfrm>
            <a:off x="4520417" y="938953"/>
            <a:ext cx="1115060" cy="564257"/>
          </a:xfrm>
          <a:prstGeom prst="rect">
            <a:avLst/>
          </a:prstGeom>
        </p:spPr>
        <p:txBody>
          <a:bodyPr vert="horz" wrap="square" lIns="0" tIns="0" rIns="0" bIns="0" rtlCol="0">
            <a:spAutoFit/>
          </a:bodyPr>
          <a:lstStyle/>
          <a:p>
            <a:pPr marL="12700">
              <a:lnSpc>
                <a:spcPts val="1025"/>
              </a:lnSpc>
            </a:pPr>
            <a:r>
              <a:rPr sz="1200" dirty="0">
                <a:cs typeface="Arial Narrow"/>
              </a:rPr>
              <a:t>Guarantee of</a:t>
            </a:r>
            <a:r>
              <a:rPr sz="1200" spc="-135" dirty="0">
                <a:cs typeface="Arial Narrow"/>
              </a:rPr>
              <a:t> </a:t>
            </a:r>
            <a:r>
              <a:rPr sz="1200" spc="-5" dirty="0">
                <a:cs typeface="Arial Narrow"/>
              </a:rPr>
              <a:t>US</a:t>
            </a:r>
            <a:endParaRPr sz="1200" dirty="0">
              <a:cs typeface="Arial Narrow"/>
            </a:endParaRPr>
          </a:p>
          <a:p>
            <a:pPr marL="12700" marR="5080">
              <a:lnSpc>
                <a:spcPts val="1120"/>
              </a:lnSpc>
              <a:spcBef>
                <a:spcPts val="105"/>
              </a:spcBef>
            </a:pPr>
            <a:r>
              <a:rPr sz="1200" dirty="0">
                <a:cs typeface="Arial Narrow"/>
              </a:rPr>
              <a:t>obligation on</a:t>
            </a:r>
            <a:r>
              <a:rPr sz="1200" spc="-114" dirty="0">
                <a:cs typeface="Arial Narrow"/>
              </a:rPr>
              <a:t> </a:t>
            </a:r>
            <a:r>
              <a:rPr sz="1200" dirty="0">
                <a:cs typeface="Arial Narrow"/>
              </a:rPr>
              <a:t>$2,000x  </a:t>
            </a:r>
            <a:r>
              <a:rPr sz="1200" spc="-5" dirty="0">
                <a:cs typeface="Arial Narrow"/>
              </a:rPr>
              <a:t>borrowing</a:t>
            </a:r>
            <a:endParaRPr sz="1200" dirty="0">
              <a:cs typeface="Arial Narrow"/>
            </a:endParaRPr>
          </a:p>
        </p:txBody>
      </p:sp>
      <p:sp>
        <p:nvSpPr>
          <p:cNvPr id="19" name="object 19" descr="" title=""/>
          <p:cNvSpPr txBox="1"/>
          <p:nvPr/>
        </p:nvSpPr>
        <p:spPr>
          <a:xfrm>
            <a:off x="2000398" y="3216794"/>
            <a:ext cx="4051300" cy="3277820"/>
          </a:xfrm>
          <a:prstGeom prst="rect">
            <a:avLst/>
          </a:prstGeom>
        </p:spPr>
        <p:txBody>
          <a:bodyPr vert="horz" wrap="square" lIns="0" tIns="0" rIns="0" bIns="0" rtlCol="0">
            <a:spAutoFit/>
          </a:bodyPr>
          <a:lstStyle/>
          <a:p>
            <a:pPr marL="184785" indent="-172085">
              <a:buSzPct val="107142"/>
              <a:buFont typeface="Arial"/>
              <a:buChar char="•"/>
              <a:tabLst>
                <a:tab pos="185420" algn="l"/>
              </a:tabLst>
            </a:pPr>
            <a:r>
              <a:rPr lang="en-US" sz="1500" dirty="0">
                <a:cs typeface="Arial Narrow"/>
              </a:rPr>
              <a:t>A is wholly owned by FC.</a:t>
            </a:r>
          </a:p>
          <a:p>
            <a:pPr marL="184785" indent="-172085">
              <a:buSzPct val="107142"/>
              <a:buFont typeface="Arial"/>
              <a:buChar char="•"/>
              <a:tabLst>
                <a:tab pos="185420" algn="l"/>
              </a:tabLst>
            </a:pPr>
            <a:r>
              <a:rPr lang="en-US" sz="1500" dirty="0">
                <a:cs typeface="Arial Narrow"/>
              </a:rPr>
              <a:t>A needs to borrow $2,000x to fund its business operations.</a:t>
            </a:r>
          </a:p>
          <a:p>
            <a:pPr marL="184785" indent="-172085">
              <a:buSzPct val="107142"/>
              <a:buFont typeface="Arial"/>
              <a:buChar char="•"/>
              <a:tabLst>
                <a:tab pos="185420" algn="l"/>
              </a:tabLst>
            </a:pPr>
            <a:r>
              <a:rPr lang="en-US" sz="1500" dirty="0">
                <a:cs typeface="Arial Narrow"/>
              </a:rPr>
              <a:t>A also projects that, if it borrows $2,000x and pays a  market rate of interest (5%), it will have business interest  expense of $100x in the same taxable year.</a:t>
            </a:r>
          </a:p>
          <a:p>
            <a:pPr marL="641985" lvl="1" indent="-172085">
              <a:buSzPct val="107142"/>
              <a:buFont typeface="Arial"/>
              <a:buChar char="•"/>
              <a:tabLst>
                <a:tab pos="185420" algn="l"/>
              </a:tabLst>
            </a:pPr>
            <a:r>
              <a:rPr lang="en-US" sz="1200" dirty="0">
                <a:cs typeface="Arial Narrow"/>
              </a:rPr>
              <a:t>A borrows $2,000x from Bank with interest rate of 3  percent</a:t>
            </a:r>
          </a:p>
          <a:p>
            <a:pPr marL="641985" lvl="1" indent="-172085">
              <a:buSzPct val="107142"/>
              <a:buFont typeface="Arial"/>
              <a:buChar char="•"/>
              <a:tabLst>
                <a:tab pos="185420" algn="l"/>
              </a:tabLst>
            </a:pPr>
            <a:r>
              <a:rPr lang="en-US" sz="1200" dirty="0">
                <a:cs typeface="Arial Narrow"/>
              </a:rPr>
              <a:t>FC and Bank enter into a guarantee arrangement  under which FC agrees to guarantee the Loan to A.</a:t>
            </a:r>
          </a:p>
          <a:p>
            <a:pPr marL="641985" lvl="1" indent="-172085">
              <a:buSzPct val="107142"/>
              <a:buFont typeface="Arial"/>
              <a:buChar char="•"/>
              <a:tabLst>
                <a:tab pos="185420" algn="l"/>
              </a:tabLst>
            </a:pPr>
            <a:r>
              <a:rPr lang="en-US" sz="1200" dirty="0">
                <a:cs typeface="Arial Narrow"/>
              </a:rPr>
              <a:t>A enters into a guarantee fee agreement (“GFA”)  with FC to pay FC $40x in return for FC entering into  the Guarantee, which was not an agreement that A  would have entered into in the ordinary course of A’s  trade or business.</a:t>
            </a:r>
          </a:p>
        </p:txBody>
      </p:sp>
      <p:sp>
        <p:nvSpPr>
          <p:cNvPr id="6" name="object 6" descr="" title=""/>
          <p:cNvSpPr txBox="1"/>
          <p:nvPr/>
        </p:nvSpPr>
        <p:spPr>
          <a:xfrm>
            <a:off x="3109255" y="1074136"/>
            <a:ext cx="667953" cy="484748"/>
          </a:xfrm>
          <a:prstGeom prst="rect">
            <a:avLst/>
          </a:prstGeom>
          <a:solidFill>
            <a:srgbClr val="4472C4"/>
          </a:solidFill>
          <a:ln w="19050">
            <a:solidFill>
              <a:srgbClr val="2F528F"/>
            </a:solidFill>
          </a:ln>
        </p:spPr>
        <p:txBody>
          <a:bodyPr vert="horz" wrap="square" lIns="0" tIns="0" rIns="0" bIns="0" rtlCol="0" anchor="ctr">
            <a:spAutoFit/>
          </a:bodyPr>
          <a:lstStyle/>
          <a:p>
            <a:pPr algn="ctr">
              <a:spcBef>
                <a:spcPts val="745"/>
              </a:spcBef>
            </a:pPr>
            <a:endParaRPr lang="en-US" sz="1050" b="1" dirty="0" smtClean="0">
              <a:cs typeface="Times New Roman"/>
            </a:endParaRPr>
          </a:p>
          <a:p>
            <a:pPr algn="ctr"/>
            <a:r>
              <a:rPr sz="1050" b="1" dirty="0" smtClean="0">
                <a:solidFill>
                  <a:schemeClr val="bg1"/>
                </a:solidFill>
                <a:cs typeface="Times New Roman"/>
              </a:rPr>
              <a:t>FC</a:t>
            </a:r>
            <a:endParaRPr lang="en-US" sz="1050" b="1" dirty="0" smtClean="0">
              <a:solidFill>
                <a:schemeClr val="bg1"/>
              </a:solidFill>
              <a:cs typeface="Times New Roman"/>
            </a:endParaRPr>
          </a:p>
          <a:p>
            <a:pPr algn="ctr"/>
            <a:endParaRPr sz="1050" dirty="0">
              <a:cs typeface="Times New Roman"/>
            </a:endParaRPr>
          </a:p>
        </p:txBody>
      </p:sp>
    </p:spTree>
    <p:extLst>
      <p:ext uri="{BB962C8B-B14F-4D97-AF65-F5344CB8AC3E}">
        <p14:creationId xmlns:p14="http://schemas.microsoft.com/office/powerpoint/2010/main" val="2299546300"/>
      </p:ext>
    </p:extLst>
  </p:cSld>
  <p:clrMapOvr>
    <a:masterClrMapping/>
  </p:clrMapOvr>
</p:sld>
</file>

<file path=ppt/slides/slide4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5" name="object 5" descr="" title=""/>
          <p:cNvSpPr txBox="1">
            <a:spLocks noGrp="1"/>
          </p:cNvSpPr>
          <p:nvPr>
            <p:ph type="title"/>
          </p:nvPr>
        </p:nvSpPr>
        <p:spPr>
          <a:prstGeom prst="rect">
            <a:avLst/>
          </a:prstGeom>
        </p:spPr>
        <p:txBody>
          <a:bodyPr vert="horz" wrap="square" lIns="0" tIns="0" rIns="0" bIns="0" rtlCol="0" anchor="ctr">
            <a:spAutoFit/>
          </a:bodyPr>
          <a:lstStyle/>
          <a:p>
            <a:pPr marL="12700">
              <a:lnSpc>
                <a:spcPct val="100000"/>
              </a:lnSpc>
            </a:pPr>
            <a:r>
              <a:rPr lang="en-US" spc="-5" dirty="0"/>
              <a:t>Adjusted Taxable Income</a:t>
            </a:r>
            <a:endParaRPr dirty="0"/>
          </a:p>
        </p:txBody>
      </p:sp>
      <p:sp>
        <p:nvSpPr>
          <p:cNvPr id="25" name="Slide Number Placeholder 24" descr="" title=""/>
          <p:cNvSpPr>
            <a:spLocks noGrp="1"/>
          </p:cNvSpPr>
          <p:nvPr>
            <p:ph type="sldNum" sz="quarter" idx="12"/>
          </p:nvPr>
        </p:nvSpPr>
        <p:spPr/>
        <p:txBody>
          <a:bodyPr/>
          <a:lstStyle/>
          <a:p>
            <a:fld id="{5801E7E1-8B1B-034B-B8E2-745F634243F7}" type="slidenum">
              <a:rPr lang="en-US" smtClean="0">
                <a:solidFill>
                  <a:schemeClr val="tx1"/>
                </a:solidFill>
                <a:latin typeface="+mn-lt"/>
              </a:rPr>
              <a:t>42</a:t>
            </a:fld>
            <a:endParaRPr lang="en-US">
              <a:solidFill>
                <a:schemeClr val="tx1"/>
              </a:solidFill>
              <a:latin typeface="+mn-lt"/>
            </a:endParaRPr>
          </a:p>
        </p:txBody>
      </p:sp>
      <p:sp>
        <p:nvSpPr>
          <p:cNvPr id="6" name="object 6" descr="" title=""/>
          <p:cNvSpPr/>
          <p:nvPr/>
        </p:nvSpPr>
        <p:spPr>
          <a:xfrm>
            <a:off x="1677934" y="1830484"/>
            <a:ext cx="7545705" cy="683260"/>
          </a:xfrm>
          <a:custGeom>
            <a:avLst/>
            <a:gdLst/>
            <a:ahLst/>
            <a:cxnLst/>
            <a:rect l="l" t="t" r="r" b="b"/>
            <a:pathLst>
              <a:path w="7518400" h="683260">
                <a:moveTo>
                  <a:pt x="0" y="0"/>
                </a:moveTo>
                <a:lnTo>
                  <a:pt x="7517892" y="0"/>
                </a:lnTo>
                <a:lnTo>
                  <a:pt x="7517892" y="682751"/>
                </a:lnTo>
                <a:lnTo>
                  <a:pt x="0" y="682751"/>
                </a:lnTo>
                <a:lnTo>
                  <a:pt x="0" y="0"/>
                </a:lnTo>
                <a:close/>
              </a:path>
            </a:pathLst>
          </a:custGeom>
          <a:ln w="9525">
            <a:solidFill>
              <a:srgbClr val="000000"/>
            </a:solidFill>
          </a:ln>
        </p:spPr>
        <p:txBody>
          <a:bodyPr wrap="square" lIns="0" tIns="0" rIns="0" bIns="0" rtlCol="0"/>
          <a:lstStyle/>
          <a:p>
            <a:endParaRPr/>
          </a:p>
        </p:txBody>
      </p:sp>
      <p:sp>
        <p:nvSpPr>
          <p:cNvPr id="7" name="object 7" descr="" title=""/>
          <p:cNvSpPr txBox="1"/>
          <p:nvPr/>
        </p:nvSpPr>
        <p:spPr>
          <a:xfrm>
            <a:off x="1783715" y="1871631"/>
            <a:ext cx="2952115" cy="184666"/>
          </a:xfrm>
          <a:prstGeom prst="rect">
            <a:avLst/>
          </a:prstGeom>
        </p:spPr>
        <p:txBody>
          <a:bodyPr vert="horz" wrap="square" lIns="0" tIns="0" rIns="0" bIns="0" rtlCol="0">
            <a:spAutoFit/>
          </a:bodyPr>
          <a:lstStyle/>
          <a:p>
            <a:pPr marL="12700"/>
            <a:r>
              <a:rPr sz="1200" b="1" spc="-5" dirty="0">
                <a:cs typeface="Arial"/>
              </a:rPr>
              <a:t>Determine tentative taxable income</a:t>
            </a:r>
            <a:r>
              <a:rPr sz="1200" b="1" spc="-35" dirty="0">
                <a:cs typeface="Arial"/>
              </a:rPr>
              <a:t> </a:t>
            </a:r>
            <a:r>
              <a:rPr sz="1200" b="1" spc="-5" dirty="0">
                <a:cs typeface="Arial"/>
              </a:rPr>
              <a:t>(TTI)</a:t>
            </a:r>
            <a:endParaRPr sz="1200" dirty="0">
              <a:cs typeface="Arial"/>
            </a:endParaRPr>
          </a:p>
        </p:txBody>
      </p:sp>
      <p:sp>
        <p:nvSpPr>
          <p:cNvPr id="8" name="object 8" descr="" title=""/>
          <p:cNvSpPr txBox="1"/>
          <p:nvPr/>
        </p:nvSpPr>
        <p:spPr>
          <a:xfrm>
            <a:off x="1974215" y="2091088"/>
            <a:ext cx="6696709" cy="380365"/>
          </a:xfrm>
          <a:prstGeom prst="rect">
            <a:avLst/>
          </a:prstGeom>
        </p:spPr>
        <p:txBody>
          <a:bodyPr vert="horz" wrap="square" lIns="0" tIns="0" rIns="0" bIns="0" rtlCol="0">
            <a:spAutoFit/>
          </a:bodyPr>
          <a:lstStyle/>
          <a:p>
            <a:pPr marL="297180" marR="5080" indent="-285115">
              <a:buFont typeface="Arial" panose="020B0604020202020204" pitchFamily="34" charset="0"/>
              <a:buChar char="•"/>
              <a:tabLst>
                <a:tab pos="297180" algn="l"/>
              </a:tabLst>
            </a:pPr>
            <a:r>
              <a:rPr sz="1200" spc="-5" dirty="0" smtClean="0">
                <a:cs typeface="Arial"/>
              </a:rPr>
              <a:t>Determined </a:t>
            </a:r>
            <a:r>
              <a:rPr sz="1200" spc="-5" dirty="0">
                <a:cs typeface="Arial"/>
              </a:rPr>
              <a:t>in </a:t>
            </a:r>
            <a:r>
              <a:rPr sz="1200" dirty="0">
                <a:cs typeface="Arial"/>
              </a:rPr>
              <a:t>the same manner as </a:t>
            </a:r>
            <a:r>
              <a:rPr sz="1200" spc="-5" dirty="0">
                <a:cs typeface="Arial"/>
              </a:rPr>
              <a:t>taxable </a:t>
            </a:r>
            <a:r>
              <a:rPr sz="1200" dirty="0">
                <a:cs typeface="Arial"/>
              </a:rPr>
              <a:t>income under </a:t>
            </a:r>
            <a:r>
              <a:rPr sz="1200" spc="-5" dirty="0">
                <a:cs typeface="Arial"/>
              </a:rPr>
              <a:t>Section </a:t>
            </a:r>
            <a:r>
              <a:rPr sz="1200" dirty="0">
                <a:cs typeface="Arial"/>
              </a:rPr>
              <a:t>63, </a:t>
            </a:r>
            <a:r>
              <a:rPr sz="1200" spc="-5" dirty="0">
                <a:cs typeface="Arial"/>
              </a:rPr>
              <a:t>without </a:t>
            </a:r>
            <a:r>
              <a:rPr sz="1200" dirty="0">
                <a:cs typeface="Arial"/>
              </a:rPr>
              <a:t>the</a:t>
            </a:r>
            <a:r>
              <a:rPr sz="1200" spc="-204" dirty="0">
                <a:cs typeface="Arial"/>
              </a:rPr>
              <a:t> </a:t>
            </a:r>
            <a:r>
              <a:rPr sz="1200" spc="-5" dirty="0">
                <a:cs typeface="Arial"/>
              </a:rPr>
              <a:t>application</a:t>
            </a:r>
            <a:r>
              <a:rPr sz="1200" spc="-45" dirty="0">
                <a:cs typeface="Arial"/>
              </a:rPr>
              <a:t> </a:t>
            </a:r>
            <a:r>
              <a:rPr sz="1200" dirty="0">
                <a:cs typeface="Arial"/>
              </a:rPr>
              <a:t>of  </a:t>
            </a:r>
            <a:r>
              <a:rPr sz="1200" spc="-5" dirty="0">
                <a:cs typeface="Arial"/>
              </a:rPr>
              <a:t>Section 163(j) </a:t>
            </a:r>
            <a:r>
              <a:rPr sz="1200" dirty="0">
                <a:cs typeface="Arial"/>
              </a:rPr>
              <a:t>or any </a:t>
            </a:r>
            <a:r>
              <a:rPr sz="1200" spc="-5" dirty="0">
                <a:cs typeface="Arial"/>
              </a:rPr>
              <a:t>disallowed </a:t>
            </a:r>
            <a:r>
              <a:rPr sz="1200" dirty="0">
                <a:cs typeface="Arial"/>
              </a:rPr>
              <a:t>BIE</a:t>
            </a:r>
            <a:r>
              <a:rPr sz="1200" spc="-95" dirty="0">
                <a:cs typeface="Arial"/>
              </a:rPr>
              <a:t> </a:t>
            </a:r>
            <a:r>
              <a:rPr sz="1200" spc="-5" dirty="0">
                <a:cs typeface="Arial"/>
              </a:rPr>
              <a:t>carryforwards</a:t>
            </a:r>
            <a:endParaRPr sz="1200" dirty="0">
              <a:cs typeface="Arial"/>
            </a:endParaRPr>
          </a:p>
        </p:txBody>
      </p:sp>
      <p:sp>
        <p:nvSpPr>
          <p:cNvPr id="9" name="object 9" descr="" title=""/>
          <p:cNvSpPr/>
          <p:nvPr/>
        </p:nvSpPr>
        <p:spPr>
          <a:xfrm>
            <a:off x="765059" y="1827437"/>
            <a:ext cx="688975" cy="688975"/>
          </a:xfrm>
          <a:custGeom>
            <a:avLst/>
            <a:gdLst/>
            <a:ahLst/>
            <a:cxnLst/>
            <a:rect l="l" t="t" r="r" b="b"/>
            <a:pathLst>
              <a:path w="688975" h="688975">
                <a:moveTo>
                  <a:pt x="0" y="344424"/>
                </a:moveTo>
                <a:lnTo>
                  <a:pt x="3144" y="297687"/>
                </a:lnTo>
                <a:lnTo>
                  <a:pt x="12303" y="252862"/>
                </a:lnTo>
                <a:lnTo>
                  <a:pt x="27066" y="210358"/>
                </a:lnTo>
                <a:lnTo>
                  <a:pt x="47023" y="170586"/>
                </a:lnTo>
                <a:lnTo>
                  <a:pt x="71764" y="133956"/>
                </a:lnTo>
                <a:lnTo>
                  <a:pt x="100879" y="100879"/>
                </a:lnTo>
                <a:lnTo>
                  <a:pt x="133956" y="71764"/>
                </a:lnTo>
                <a:lnTo>
                  <a:pt x="170586" y="47023"/>
                </a:lnTo>
                <a:lnTo>
                  <a:pt x="210358" y="27066"/>
                </a:lnTo>
                <a:lnTo>
                  <a:pt x="252862" y="12303"/>
                </a:lnTo>
                <a:lnTo>
                  <a:pt x="297687" y="3144"/>
                </a:lnTo>
                <a:lnTo>
                  <a:pt x="344424" y="0"/>
                </a:lnTo>
                <a:lnTo>
                  <a:pt x="391160" y="3144"/>
                </a:lnTo>
                <a:lnTo>
                  <a:pt x="435985" y="12303"/>
                </a:lnTo>
                <a:lnTo>
                  <a:pt x="478489" y="27066"/>
                </a:lnTo>
                <a:lnTo>
                  <a:pt x="518261" y="47023"/>
                </a:lnTo>
                <a:lnTo>
                  <a:pt x="554891" y="71764"/>
                </a:lnTo>
                <a:lnTo>
                  <a:pt x="587968" y="100879"/>
                </a:lnTo>
                <a:lnTo>
                  <a:pt x="617083" y="133956"/>
                </a:lnTo>
                <a:lnTo>
                  <a:pt x="641824" y="170586"/>
                </a:lnTo>
                <a:lnTo>
                  <a:pt x="661781" y="210358"/>
                </a:lnTo>
                <a:lnTo>
                  <a:pt x="676544" y="252862"/>
                </a:lnTo>
                <a:lnTo>
                  <a:pt x="685703" y="297687"/>
                </a:lnTo>
                <a:lnTo>
                  <a:pt x="688848" y="344424"/>
                </a:lnTo>
                <a:lnTo>
                  <a:pt x="685703" y="391160"/>
                </a:lnTo>
                <a:lnTo>
                  <a:pt x="676544" y="435985"/>
                </a:lnTo>
                <a:lnTo>
                  <a:pt x="661781" y="478489"/>
                </a:lnTo>
                <a:lnTo>
                  <a:pt x="641824" y="518261"/>
                </a:lnTo>
                <a:lnTo>
                  <a:pt x="617083" y="554891"/>
                </a:lnTo>
                <a:lnTo>
                  <a:pt x="587968" y="587968"/>
                </a:lnTo>
                <a:lnTo>
                  <a:pt x="554891" y="617083"/>
                </a:lnTo>
                <a:lnTo>
                  <a:pt x="518261" y="641824"/>
                </a:lnTo>
                <a:lnTo>
                  <a:pt x="478489" y="661781"/>
                </a:lnTo>
                <a:lnTo>
                  <a:pt x="435985" y="676544"/>
                </a:lnTo>
                <a:lnTo>
                  <a:pt x="391160" y="685703"/>
                </a:lnTo>
                <a:lnTo>
                  <a:pt x="344424" y="688848"/>
                </a:lnTo>
                <a:lnTo>
                  <a:pt x="297687" y="685703"/>
                </a:lnTo>
                <a:lnTo>
                  <a:pt x="252862" y="676544"/>
                </a:lnTo>
                <a:lnTo>
                  <a:pt x="210358" y="661781"/>
                </a:lnTo>
                <a:lnTo>
                  <a:pt x="170586" y="641824"/>
                </a:lnTo>
                <a:lnTo>
                  <a:pt x="133956" y="617083"/>
                </a:lnTo>
                <a:lnTo>
                  <a:pt x="100879" y="587968"/>
                </a:lnTo>
                <a:lnTo>
                  <a:pt x="71764" y="554891"/>
                </a:lnTo>
                <a:lnTo>
                  <a:pt x="47023" y="518261"/>
                </a:lnTo>
                <a:lnTo>
                  <a:pt x="27066" y="478489"/>
                </a:lnTo>
                <a:lnTo>
                  <a:pt x="12303" y="435985"/>
                </a:lnTo>
                <a:lnTo>
                  <a:pt x="3144" y="391160"/>
                </a:lnTo>
                <a:lnTo>
                  <a:pt x="0" y="344424"/>
                </a:lnTo>
                <a:close/>
              </a:path>
            </a:pathLst>
          </a:custGeom>
          <a:solidFill>
            <a:srgbClr val="4472C4"/>
          </a:solidFill>
          <a:ln w="9525">
            <a:solidFill>
              <a:srgbClr val="000000"/>
            </a:solidFill>
          </a:ln>
        </p:spPr>
        <p:txBody>
          <a:bodyPr wrap="square" lIns="0" tIns="0" rIns="0" bIns="0" rtlCol="0"/>
          <a:lstStyle/>
          <a:p>
            <a:endParaRPr/>
          </a:p>
        </p:txBody>
      </p:sp>
      <p:sp>
        <p:nvSpPr>
          <p:cNvPr id="10" name="object 10" descr="" title=""/>
          <p:cNvSpPr txBox="1"/>
          <p:nvPr/>
        </p:nvSpPr>
        <p:spPr>
          <a:xfrm>
            <a:off x="1027206" y="1983182"/>
            <a:ext cx="164465" cy="382270"/>
          </a:xfrm>
          <a:prstGeom prst="rect">
            <a:avLst/>
          </a:prstGeom>
        </p:spPr>
        <p:txBody>
          <a:bodyPr vert="horz" wrap="square" lIns="0" tIns="0" rIns="0" bIns="0" rtlCol="0">
            <a:spAutoFit/>
          </a:bodyPr>
          <a:lstStyle/>
          <a:p>
            <a:pPr marL="12700"/>
            <a:r>
              <a:rPr sz="2400" b="1" dirty="0">
                <a:solidFill>
                  <a:schemeClr val="bg1"/>
                </a:solidFill>
                <a:cs typeface="Arial Narrow"/>
              </a:rPr>
              <a:t>1</a:t>
            </a:r>
            <a:endParaRPr sz="2400" dirty="0">
              <a:solidFill>
                <a:schemeClr val="bg1"/>
              </a:solidFill>
              <a:cs typeface="Arial Narrow"/>
            </a:endParaRPr>
          </a:p>
        </p:txBody>
      </p:sp>
      <p:sp>
        <p:nvSpPr>
          <p:cNvPr id="12" name="object 12" descr="" title=""/>
          <p:cNvSpPr txBox="1"/>
          <p:nvPr/>
        </p:nvSpPr>
        <p:spPr>
          <a:xfrm>
            <a:off x="1677934" y="2668684"/>
            <a:ext cx="7545705" cy="1790700"/>
          </a:xfrm>
          <a:prstGeom prst="rect">
            <a:avLst/>
          </a:prstGeom>
          <a:ln w="9525">
            <a:solidFill>
              <a:srgbClr val="000000"/>
            </a:solidFill>
          </a:ln>
        </p:spPr>
        <p:txBody>
          <a:bodyPr vert="horz" wrap="square" lIns="0" tIns="36195" rIns="0" bIns="0" rtlCol="0">
            <a:spAutoFit/>
          </a:bodyPr>
          <a:lstStyle/>
          <a:p>
            <a:pPr marL="86360">
              <a:spcBef>
                <a:spcPts val="285"/>
              </a:spcBef>
            </a:pPr>
            <a:r>
              <a:rPr sz="1200" b="1" spc="-15" dirty="0">
                <a:cs typeface="Arial"/>
              </a:rPr>
              <a:t>Add:</a:t>
            </a:r>
            <a:endParaRPr sz="1200" dirty="0">
              <a:cs typeface="Arial"/>
            </a:endParaRPr>
          </a:p>
          <a:p>
            <a:pPr marL="561340" indent="-284480">
              <a:spcBef>
                <a:spcPts val="285"/>
              </a:spcBef>
              <a:buFont typeface="Calibri" panose="020F0502020204030204" pitchFamily="34" charset="0"/>
              <a:buChar char="+"/>
              <a:tabLst>
                <a:tab pos="561340" algn="l"/>
                <a:tab pos="561975" algn="l"/>
              </a:tabLst>
            </a:pPr>
            <a:r>
              <a:rPr sz="1200" spc="-5" dirty="0">
                <a:cs typeface="Arial"/>
              </a:rPr>
              <a:t>Business interest</a:t>
            </a:r>
            <a:r>
              <a:rPr sz="1200" spc="-65" dirty="0">
                <a:cs typeface="Arial"/>
              </a:rPr>
              <a:t> </a:t>
            </a:r>
            <a:r>
              <a:rPr sz="1200" spc="-5" dirty="0">
                <a:cs typeface="Arial"/>
              </a:rPr>
              <a:t>expense</a:t>
            </a:r>
            <a:endParaRPr sz="1200" dirty="0">
              <a:cs typeface="Arial"/>
            </a:endParaRPr>
          </a:p>
          <a:p>
            <a:pPr marL="561340" indent="-284480">
              <a:spcBef>
                <a:spcPts val="285"/>
              </a:spcBef>
              <a:buFont typeface="Calibri" panose="020F0502020204030204" pitchFamily="34" charset="0"/>
              <a:buChar char="+"/>
              <a:tabLst>
                <a:tab pos="561340" algn="l"/>
                <a:tab pos="561975" algn="l"/>
              </a:tabLst>
            </a:pPr>
            <a:r>
              <a:rPr sz="1200" spc="-5" dirty="0">
                <a:cs typeface="Arial"/>
              </a:rPr>
              <a:t>Net operating loss</a:t>
            </a:r>
            <a:r>
              <a:rPr sz="1200" spc="-60" dirty="0">
                <a:cs typeface="Arial"/>
              </a:rPr>
              <a:t> </a:t>
            </a:r>
            <a:r>
              <a:rPr sz="1200" spc="-5" dirty="0">
                <a:cs typeface="Arial"/>
              </a:rPr>
              <a:t>deductions</a:t>
            </a:r>
            <a:endParaRPr sz="1200" dirty="0">
              <a:cs typeface="Arial"/>
            </a:endParaRPr>
          </a:p>
          <a:p>
            <a:pPr marL="561340" indent="-284480">
              <a:spcBef>
                <a:spcPts val="285"/>
              </a:spcBef>
              <a:buFont typeface="Calibri" panose="020F0502020204030204" pitchFamily="34" charset="0"/>
              <a:buChar char="+"/>
              <a:tabLst>
                <a:tab pos="561340" algn="l"/>
                <a:tab pos="561975" algn="l"/>
              </a:tabLst>
            </a:pPr>
            <a:r>
              <a:rPr sz="1200" spc="-5" dirty="0">
                <a:cs typeface="Arial"/>
              </a:rPr>
              <a:t>Section </a:t>
            </a:r>
            <a:r>
              <a:rPr sz="1200" dirty="0">
                <a:cs typeface="Arial"/>
              </a:rPr>
              <a:t>199A</a:t>
            </a:r>
            <a:r>
              <a:rPr sz="1200" spc="-150" dirty="0">
                <a:cs typeface="Arial"/>
              </a:rPr>
              <a:t> </a:t>
            </a:r>
            <a:r>
              <a:rPr sz="1200" spc="-5" dirty="0">
                <a:cs typeface="Arial"/>
              </a:rPr>
              <a:t>deductions</a:t>
            </a:r>
            <a:endParaRPr sz="1200" dirty="0">
              <a:cs typeface="Arial"/>
            </a:endParaRPr>
          </a:p>
          <a:p>
            <a:pPr marL="561340" indent="-284480">
              <a:spcBef>
                <a:spcPts val="285"/>
              </a:spcBef>
              <a:buFont typeface="Calibri" panose="020F0502020204030204" pitchFamily="34" charset="0"/>
              <a:buChar char="+"/>
              <a:tabLst>
                <a:tab pos="561340" algn="l"/>
                <a:tab pos="561975" algn="l"/>
              </a:tabLst>
            </a:pPr>
            <a:r>
              <a:rPr sz="1200" spc="-5" dirty="0">
                <a:cs typeface="Arial"/>
              </a:rPr>
              <a:t>Capital loss carryback </a:t>
            </a:r>
            <a:r>
              <a:rPr sz="1200" dirty="0">
                <a:cs typeface="Arial"/>
              </a:rPr>
              <a:t>or </a:t>
            </a:r>
            <a:r>
              <a:rPr sz="1200" spc="-5" dirty="0">
                <a:cs typeface="Arial"/>
              </a:rPr>
              <a:t>carryover</a:t>
            </a:r>
            <a:r>
              <a:rPr sz="1200" spc="-40" dirty="0">
                <a:cs typeface="Arial"/>
              </a:rPr>
              <a:t> </a:t>
            </a:r>
            <a:r>
              <a:rPr sz="1200" spc="-5" dirty="0">
                <a:cs typeface="Arial"/>
              </a:rPr>
              <a:t>deductions</a:t>
            </a:r>
            <a:endParaRPr sz="1200" dirty="0">
              <a:cs typeface="Arial"/>
            </a:endParaRPr>
          </a:p>
          <a:p>
            <a:pPr marL="561340" indent="-284480">
              <a:spcBef>
                <a:spcPts val="285"/>
              </a:spcBef>
              <a:buFont typeface="Calibri" panose="020F0502020204030204" pitchFamily="34" charset="0"/>
              <a:buChar char="+"/>
              <a:tabLst>
                <a:tab pos="561340" algn="l"/>
                <a:tab pos="561975" algn="l"/>
              </a:tabLst>
            </a:pPr>
            <a:r>
              <a:rPr sz="1200" dirty="0">
                <a:cs typeface="Arial"/>
              </a:rPr>
              <a:t>Any </a:t>
            </a:r>
            <a:r>
              <a:rPr sz="1200" spc="-5" dirty="0">
                <a:cs typeface="Arial"/>
              </a:rPr>
              <a:t>deduction </a:t>
            </a:r>
            <a:r>
              <a:rPr sz="1200" dirty="0">
                <a:cs typeface="Arial"/>
              </a:rPr>
              <a:t>or </a:t>
            </a:r>
            <a:r>
              <a:rPr sz="1200" spc="-5" dirty="0">
                <a:cs typeface="Arial"/>
              </a:rPr>
              <a:t>loss </a:t>
            </a:r>
            <a:r>
              <a:rPr sz="1200" dirty="0">
                <a:cs typeface="Arial"/>
              </a:rPr>
              <a:t>that </a:t>
            </a:r>
            <a:r>
              <a:rPr sz="1200" spc="-5" dirty="0">
                <a:cs typeface="Arial"/>
              </a:rPr>
              <a:t>is </a:t>
            </a:r>
            <a:r>
              <a:rPr sz="1200" dirty="0">
                <a:cs typeface="Arial"/>
              </a:rPr>
              <a:t>not </a:t>
            </a:r>
            <a:r>
              <a:rPr sz="1200" spc="-5" dirty="0">
                <a:cs typeface="Arial"/>
              </a:rPr>
              <a:t>properly allocable </a:t>
            </a:r>
            <a:r>
              <a:rPr sz="1200" dirty="0">
                <a:cs typeface="Arial"/>
              </a:rPr>
              <a:t>to a </a:t>
            </a:r>
            <a:r>
              <a:rPr sz="1200" spc="-5" dirty="0">
                <a:cs typeface="Arial"/>
              </a:rPr>
              <a:t>non-excepted trade </a:t>
            </a:r>
            <a:r>
              <a:rPr sz="1200" dirty="0">
                <a:cs typeface="Arial"/>
              </a:rPr>
              <a:t>or</a:t>
            </a:r>
            <a:r>
              <a:rPr sz="1200" spc="-114" dirty="0">
                <a:cs typeface="Arial"/>
              </a:rPr>
              <a:t> </a:t>
            </a:r>
            <a:r>
              <a:rPr sz="1200" spc="-5" dirty="0">
                <a:cs typeface="Arial"/>
              </a:rPr>
              <a:t>business</a:t>
            </a:r>
            <a:endParaRPr sz="1200" dirty="0">
              <a:cs typeface="Arial"/>
            </a:endParaRPr>
          </a:p>
          <a:p>
            <a:pPr marL="561340" marR="308610" indent="-284480">
              <a:spcBef>
                <a:spcPts val="285"/>
              </a:spcBef>
              <a:buFont typeface="Calibri" panose="020F0502020204030204" pitchFamily="34" charset="0"/>
              <a:buChar char="+"/>
              <a:tabLst>
                <a:tab pos="561340" algn="l"/>
                <a:tab pos="561975" algn="l"/>
              </a:tabLst>
            </a:pPr>
            <a:r>
              <a:rPr sz="1200" dirty="0">
                <a:cs typeface="Arial"/>
              </a:rPr>
              <a:t>Any </a:t>
            </a:r>
            <a:r>
              <a:rPr sz="1200" spc="-5" dirty="0">
                <a:cs typeface="Arial"/>
              </a:rPr>
              <a:t>DD&amp;A deductions, including </a:t>
            </a:r>
            <a:r>
              <a:rPr sz="1200" dirty="0">
                <a:cs typeface="Arial"/>
              </a:rPr>
              <a:t>any </a:t>
            </a:r>
            <a:r>
              <a:rPr sz="1200" spc="-5" dirty="0">
                <a:cs typeface="Arial"/>
              </a:rPr>
              <a:t>amounts capitalized into inventory </a:t>
            </a:r>
            <a:r>
              <a:rPr sz="1200" dirty="0">
                <a:cs typeface="Arial"/>
              </a:rPr>
              <a:t>under </a:t>
            </a:r>
            <a:r>
              <a:rPr sz="1200" spc="-5" dirty="0">
                <a:cs typeface="Arial"/>
              </a:rPr>
              <a:t>section </a:t>
            </a:r>
            <a:r>
              <a:rPr sz="1200" dirty="0">
                <a:cs typeface="Arial"/>
              </a:rPr>
              <a:t>263A, for tax  </a:t>
            </a:r>
            <a:r>
              <a:rPr sz="1200" spc="-5" dirty="0">
                <a:cs typeface="Arial"/>
              </a:rPr>
              <a:t>years beginning </a:t>
            </a:r>
            <a:r>
              <a:rPr sz="1200" dirty="0">
                <a:cs typeface="Arial"/>
              </a:rPr>
              <a:t>before </a:t>
            </a:r>
            <a:r>
              <a:rPr sz="1200" spc="-5" dirty="0">
                <a:cs typeface="Arial"/>
              </a:rPr>
              <a:t>January </a:t>
            </a:r>
            <a:r>
              <a:rPr sz="1200" dirty="0">
                <a:cs typeface="Arial"/>
              </a:rPr>
              <a:t>1,</a:t>
            </a:r>
            <a:r>
              <a:rPr sz="1200" spc="-145" dirty="0">
                <a:cs typeface="Arial"/>
              </a:rPr>
              <a:t> </a:t>
            </a:r>
            <a:r>
              <a:rPr sz="1200" dirty="0">
                <a:cs typeface="Arial"/>
              </a:rPr>
              <a:t>2022</a:t>
            </a:r>
          </a:p>
        </p:txBody>
      </p:sp>
      <p:sp>
        <p:nvSpPr>
          <p:cNvPr id="13" name="object 13" descr="" title=""/>
          <p:cNvSpPr/>
          <p:nvPr/>
        </p:nvSpPr>
        <p:spPr>
          <a:xfrm>
            <a:off x="764950" y="3147238"/>
            <a:ext cx="688975" cy="688975"/>
          </a:xfrm>
          <a:custGeom>
            <a:avLst/>
            <a:gdLst/>
            <a:ahLst/>
            <a:cxnLst/>
            <a:rect l="l" t="t" r="r" b="b"/>
            <a:pathLst>
              <a:path w="688975" h="688975">
                <a:moveTo>
                  <a:pt x="0" y="344424"/>
                </a:moveTo>
                <a:lnTo>
                  <a:pt x="3144" y="297687"/>
                </a:lnTo>
                <a:lnTo>
                  <a:pt x="12303" y="252862"/>
                </a:lnTo>
                <a:lnTo>
                  <a:pt x="27066" y="210358"/>
                </a:lnTo>
                <a:lnTo>
                  <a:pt x="47023" y="170586"/>
                </a:lnTo>
                <a:lnTo>
                  <a:pt x="71764" y="133956"/>
                </a:lnTo>
                <a:lnTo>
                  <a:pt x="100879" y="100879"/>
                </a:lnTo>
                <a:lnTo>
                  <a:pt x="133956" y="71764"/>
                </a:lnTo>
                <a:lnTo>
                  <a:pt x="170586" y="47023"/>
                </a:lnTo>
                <a:lnTo>
                  <a:pt x="210358" y="27066"/>
                </a:lnTo>
                <a:lnTo>
                  <a:pt x="252862" y="12303"/>
                </a:lnTo>
                <a:lnTo>
                  <a:pt x="297687" y="3144"/>
                </a:lnTo>
                <a:lnTo>
                  <a:pt x="344424" y="0"/>
                </a:lnTo>
                <a:lnTo>
                  <a:pt x="391160" y="3144"/>
                </a:lnTo>
                <a:lnTo>
                  <a:pt x="435985" y="12303"/>
                </a:lnTo>
                <a:lnTo>
                  <a:pt x="478489" y="27066"/>
                </a:lnTo>
                <a:lnTo>
                  <a:pt x="518261" y="47023"/>
                </a:lnTo>
                <a:lnTo>
                  <a:pt x="554891" y="71764"/>
                </a:lnTo>
                <a:lnTo>
                  <a:pt x="587968" y="100879"/>
                </a:lnTo>
                <a:lnTo>
                  <a:pt x="617083" y="133956"/>
                </a:lnTo>
                <a:lnTo>
                  <a:pt x="641824" y="170586"/>
                </a:lnTo>
                <a:lnTo>
                  <a:pt x="661781" y="210358"/>
                </a:lnTo>
                <a:lnTo>
                  <a:pt x="676544" y="252862"/>
                </a:lnTo>
                <a:lnTo>
                  <a:pt x="685703" y="297687"/>
                </a:lnTo>
                <a:lnTo>
                  <a:pt x="688848" y="344424"/>
                </a:lnTo>
                <a:lnTo>
                  <a:pt x="685703" y="391160"/>
                </a:lnTo>
                <a:lnTo>
                  <a:pt x="676544" y="435985"/>
                </a:lnTo>
                <a:lnTo>
                  <a:pt x="661781" y="478489"/>
                </a:lnTo>
                <a:lnTo>
                  <a:pt x="641824" y="518261"/>
                </a:lnTo>
                <a:lnTo>
                  <a:pt x="617083" y="554891"/>
                </a:lnTo>
                <a:lnTo>
                  <a:pt x="587968" y="587968"/>
                </a:lnTo>
                <a:lnTo>
                  <a:pt x="554891" y="617083"/>
                </a:lnTo>
                <a:lnTo>
                  <a:pt x="518261" y="641824"/>
                </a:lnTo>
                <a:lnTo>
                  <a:pt x="478489" y="661781"/>
                </a:lnTo>
                <a:lnTo>
                  <a:pt x="435985" y="676544"/>
                </a:lnTo>
                <a:lnTo>
                  <a:pt x="391160" y="685703"/>
                </a:lnTo>
                <a:lnTo>
                  <a:pt x="344424" y="688848"/>
                </a:lnTo>
                <a:lnTo>
                  <a:pt x="297687" y="685703"/>
                </a:lnTo>
                <a:lnTo>
                  <a:pt x="252862" y="676544"/>
                </a:lnTo>
                <a:lnTo>
                  <a:pt x="210358" y="661781"/>
                </a:lnTo>
                <a:lnTo>
                  <a:pt x="170586" y="641824"/>
                </a:lnTo>
                <a:lnTo>
                  <a:pt x="133956" y="617083"/>
                </a:lnTo>
                <a:lnTo>
                  <a:pt x="100879" y="587968"/>
                </a:lnTo>
                <a:lnTo>
                  <a:pt x="71764" y="554891"/>
                </a:lnTo>
                <a:lnTo>
                  <a:pt x="47023" y="518261"/>
                </a:lnTo>
                <a:lnTo>
                  <a:pt x="27066" y="478489"/>
                </a:lnTo>
                <a:lnTo>
                  <a:pt x="12303" y="435985"/>
                </a:lnTo>
                <a:lnTo>
                  <a:pt x="3144" y="391160"/>
                </a:lnTo>
                <a:lnTo>
                  <a:pt x="0" y="344424"/>
                </a:lnTo>
                <a:close/>
              </a:path>
            </a:pathLst>
          </a:custGeom>
          <a:solidFill>
            <a:srgbClr val="4472C4"/>
          </a:solidFill>
          <a:ln w="9525">
            <a:solidFill>
              <a:srgbClr val="000000"/>
            </a:solidFill>
          </a:ln>
        </p:spPr>
        <p:txBody>
          <a:bodyPr wrap="square" lIns="0" tIns="0" rIns="0" bIns="0" rtlCol="0"/>
          <a:lstStyle/>
          <a:p>
            <a:endParaRPr/>
          </a:p>
        </p:txBody>
      </p:sp>
      <p:sp>
        <p:nvSpPr>
          <p:cNvPr id="14" name="object 14" descr="" title=""/>
          <p:cNvSpPr txBox="1"/>
          <p:nvPr/>
        </p:nvSpPr>
        <p:spPr>
          <a:xfrm>
            <a:off x="1027206" y="3300591"/>
            <a:ext cx="164465" cy="382270"/>
          </a:xfrm>
          <a:prstGeom prst="rect">
            <a:avLst/>
          </a:prstGeom>
        </p:spPr>
        <p:txBody>
          <a:bodyPr vert="horz" wrap="square" lIns="0" tIns="0" rIns="0" bIns="0" rtlCol="0">
            <a:spAutoFit/>
          </a:bodyPr>
          <a:lstStyle/>
          <a:p>
            <a:pPr marL="12700"/>
            <a:r>
              <a:rPr sz="2400" b="1" spc="-5" dirty="0">
                <a:solidFill>
                  <a:schemeClr val="bg1"/>
                </a:solidFill>
                <a:cs typeface="Arial Narrow"/>
              </a:rPr>
              <a:t>2</a:t>
            </a:r>
            <a:endParaRPr sz="2400" dirty="0">
              <a:solidFill>
                <a:schemeClr val="bg1"/>
              </a:solidFill>
              <a:cs typeface="Arial Narrow"/>
            </a:endParaRPr>
          </a:p>
        </p:txBody>
      </p:sp>
      <p:sp>
        <p:nvSpPr>
          <p:cNvPr id="16" name="object 16" descr="" title=""/>
          <p:cNvSpPr/>
          <p:nvPr/>
        </p:nvSpPr>
        <p:spPr>
          <a:xfrm>
            <a:off x="1679459" y="4649884"/>
            <a:ext cx="7545705" cy="1569720"/>
          </a:xfrm>
          <a:custGeom>
            <a:avLst/>
            <a:gdLst/>
            <a:ahLst/>
            <a:cxnLst/>
            <a:rect l="l" t="t" r="r" b="b"/>
            <a:pathLst>
              <a:path w="7545705" h="1569720">
                <a:moveTo>
                  <a:pt x="0" y="0"/>
                </a:moveTo>
                <a:lnTo>
                  <a:pt x="7545324" y="0"/>
                </a:lnTo>
                <a:lnTo>
                  <a:pt x="7545324" y="1569720"/>
                </a:lnTo>
                <a:lnTo>
                  <a:pt x="0" y="1569720"/>
                </a:lnTo>
                <a:lnTo>
                  <a:pt x="0" y="0"/>
                </a:lnTo>
                <a:close/>
              </a:path>
            </a:pathLst>
          </a:custGeom>
          <a:ln w="9525">
            <a:solidFill>
              <a:srgbClr val="000000"/>
            </a:solidFill>
          </a:ln>
        </p:spPr>
        <p:txBody>
          <a:bodyPr wrap="square" lIns="0" tIns="0" rIns="0" bIns="0" rtlCol="0"/>
          <a:lstStyle/>
          <a:p>
            <a:endParaRPr/>
          </a:p>
        </p:txBody>
      </p:sp>
      <p:sp>
        <p:nvSpPr>
          <p:cNvPr id="17" name="object 17" descr="" title=""/>
          <p:cNvSpPr txBox="1"/>
          <p:nvPr/>
        </p:nvSpPr>
        <p:spPr>
          <a:xfrm>
            <a:off x="1758197" y="4691031"/>
            <a:ext cx="694690" cy="184666"/>
          </a:xfrm>
          <a:prstGeom prst="rect">
            <a:avLst/>
          </a:prstGeom>
        </p:spPr>
        <p:txBody>
          <a:bodyPr vert="horz" wrap="square" lIns="0" tIns="0" rIns="0" bIns="0" rtlCol="0">
            <a:spAutoFit/>
          </a:bodyPr>
          <a:lstStyle/>
          <a:p>
            <a:pPr marL="12700"/>
            <a:r>
              <a:rPr sz="1200" b="1" spc="-5" dirty="0">
                <a:cs typeface="Arial"/>
              </a:rPr>
              <a:t>Subtract:</a:t>
            </a:r>
            <a:endParaRPr sz="1200" dirty="0">
              <a:cs typeface="Arial"/>
            </a:endParaRPr>
          </a:p>
        </p:txBody>
      </p:sp>
      <p:sp>
        <p:nvSpPr>
          <p:cNvPr id="18" name="object 18" descr="" title=""/>
          <p:cNvSpPr txBox="1"/>
          <p:nvPr/>
        </p:nvSpPr>
        <p:spPr>
          <a:xfrm>
            <a:off x="1948697" y="4910488"/>
            <a:ext cx="7157720" cy="1258570"/>
          </a:xfrm>
          <a:prstGeom prst="rect">
            <a:avLst/>
          </a:prstGeom>
        </p:spPr>
        <p:txBody>
          <a:bodyPr vert="horz" wrap="square" lIns="0" tIns="0" rIns="0" bIns="0" rtlCol="0">
            <a:spAutoFit/>
          </a:bodyPr>
          <a:lstStyle/>
          <a:p>
            <a:pPr marL="297180" indent="-284480">
              <a:buFont typeface="Calibri"/>
              <a:buChar char="–"/>
              <a:tabLst>
                <a:tab pos="297180" algn="l"/>
                <a:tab pos="297815" algn="l"/>
              </a:tabLst>
            </a:pPr>
            <a:r>
              <a:rPr lang="en-US" sz="1200" spc="-5" dirty="0">
                <a:cs typeface="Arial"/>
              </a:rPr>
              <a:t>Business interest</a:t>
            </a:r>
            <a:r>
              <a:rPr lang="en-US" sz="1200" spc="-85" dirty="0">
                <a:cs typeface="Arial"/>
              </a:rPr>
              <a:t> </a:t>
            </a:r>
            <a:r>
              <a:rPr lang="en-US" sz="1200" dirty="0">
                <a:cs typeface="Arial"/>
              </a:rPr>
              <a:t>income</a:t>
            </a:r>
          </a:p>
          <a:p>
            <a:pPr marL="297180" indent="-284480">
              <a:spcBef>
                <a:spcPts val="285"/>
              </a:spcBef>
              <a:buFont typeface="Calibri"/>
              <a:buChar char="–"/>
              <a:tabLst>
                <a:tab pos="297180" algn="l"/>
                <a:tab pos="297815" algn="l"/>
              </a:tabLst>
            </a:pPr>
            <a:r>
              <a:rPr lang="en-US" sz="1200" spc="-5" dirty="0">
                <a:cs typeface="Arial"/>
              </a:rPr>
              <a:t>Floor plan financing interest</a:t>
            </a:r>
            <a:r>
              <a:rPr lang="en-US" sz="1200" spc="-70" dirty="0">
                <a:cs typeface="Arial"/>
              </a:rPr>
              <a:t> </a:t>
            </a:r>
            <a:r>
              <a:rPr lang="en-US" sz="1200" spc="-5" dirty="0">
                <a:cs typeface="Arial"/>
              </a:rPr>
              <a:t>expense</a:t>
            </a:r>
            <a:endParaRPr lang="en-US" sz="1200" dirty="0">
              <a:cs typeface="Arial"/>
            </a:endParaRPr>
          </a:p>
          <a:p>
            <a:pPr marL="297180" indent="-284480">
              <a:spcBef>
                <a:spcPts val="284"/>
              </a:spcBef>
              <a:buFont typeface="Calibri"/>
              <a:buChar char="–"/>
              <a:tabLst>
                <a:tab pos="297180" algn="l"/>
                <a:tab pos="297815" algn="l"/>
              </a:tabLst>
            </a:pPr>
            <a:r>
              <a:rPr lang="en-US" sz="1200" dirty="0">
                <a:cs typeface="Arial"/>
              </a:rPr>
              <a:t>Income or </a:t>
            </a:r>
            <a:r>
              <a:rPr lang="en-US" sz="1200" spc="-5" dirty="0">
                <a:cs typeface="Arial"/>
              </a:rPr>
              <a:t>gain </a:t>
            </a:r>
            <a:r>
              <a:rPr lang="en-US" sz="1200" dirty="0">
                <a:cs typeface="Arial"/>
              </a:rPr>
              <a:t>that </a:t>
            </a:r>
            <a:r>
              <a:rPr lang="en-US" sz="1200" spc="-5" dirty="0">
                <a:cs typeface="Arial"/>
              </a:rPr>
              <a:t>is </a:t>
            </a:r>
            <a:r>
              <a:rPr lang="en-US" sz="1200" dirty="0">
                <a:cs typeface="Arial"/>
              </a:rPr>
              <a:t>not </a:t>
            </a:r>
            <a:r>
              <a:rPr lang="en-US" sz="1200" spc="-5" dirty="0">
                <a:cs typeface="Arial"/>
              </a:rPr>
              <a:t>properly allocable </a:t>
            </a:r>
            <a:r>
              <a:rPr lang="en-US" sz="1200" dirty="0">
                <a:cs typeface="Arial"/>
              </a:rPr>
              <a:t>to a </a:t>
            </a:r>
            <a:r>
              <a:rPr lang="en-US" sz="1200" spc="-5" dirty="0">
                <a:cs typeface="Arial"/>
              </a:rPr>
              <a:t>non-excepted trade </a:t>
            </a:r>
            <a:r>
              <a:rPr lang="en-US" sz="1200" dirty="0">
                <a:cs typeface="Arial"/>
              </a:rPr>
              <a:t>or</a:t>
            </a:r>
            <a:r>
              <a:rPr lang="en-US" sz="1200" spc="-135" dirty="0">
                <a:cs typeface="Arial"/>
              </a:rPr>
              <a:t> </a:t>
            </a:r>
            <a:r>
              <a:rPr lang="en-US" sz="1200" spc="-5" dirty="0">
                <a:cs typeface="Arial"/>
              </a:rPr>
              <a:t>business</a:t>
            </a:r>
            <a:endParaRPr lang="en-US" sz="1200" dirty="0">
              <a:cs typeface="Arial"/>
            </a:endParaRPr>
          </a:p>
          <a:p>
            <a:pPr marL="297180" indent="-284480">
              <a:spcBef>
                <a:spcPts val="285"/>
              </a:spcBef>
              <a:buFont typeface="Calibri"/>
              <a:buChar char="–"/>
              <a:tabLst>
                <a:tab pos="297180" algn="l"/>
                <a:tab pos="297815" algn="l"/>
              </a:tabLst>
            </a:pPr>
            <a:r>
              <a:rPr lang="en-US" sz="1200" spc="-5" dirty="0">
                <a:cs typeface="Arial"/>
              </a:rPr>
              <a:t>Adjustments </a:t>
            </a:r>
            <a:r>
              <a:rPr lang="en-US" sz="1200" dirty="0">
                <a:cs typeface="Arial"/>
              </a:rPr>
              <a:t>for </a:t>
            </a:r>
            <a:r>
              <a:rPr lang="en-US" sz="1200" spc="-5" dirty="0">
                <a:cs typeface="Arial"/>
              </a:rPr>
              <a:t>sales </a:t>
            </a:r>
            <a:r>
              <a:rPr lang="en-US" sz="1200" dirty="0">
                <a:cs typeface="Arial"/>
              </a:rPr>
              <a:t>or other </a:t>
            </a:r>
            <a:r>
              <a:rPr lang="en-US" sz="1200" spc="-5" dirty="0">
                <a:cs typeface="Arial"/>
              </a:rPr>
              <a:t>dispositions </a:t>
            </a:r>
            <a:r>
              <a:rPr lang="en-US" sz="1200" dirty="0">
                <a:cs typeface="Arial"/>
              </a:rPr>
              <a:t>of </a:t>
            </a:r>
            <a:r>
              <a:rPr lang="en-US" sz="1200" spc="-15" dirty="0">
                <a:cs typeface="Arial"/>
              </a:rPr>
              <a:t>property, </a:t>
            </a:r>
            <a:r>
              <a:rPr lang="en-US" sz="1200" dirty="0">
                <a:cs typeface="Arial"/>
              </a:rPr>
              <a:t>stock, or </a:t>
            </a:r>
            <a:r>
              <a:rPr lang="en-US" sz="1200" spc="-5" dirty="0">
                <a:cs typeface="Arial"/>
              </a:rPr>
              <a:t>partnership</a:t>
            </a:r>
            <a:r>
              <a:rPr lang="en-US" sz="1200" spc="-70" dirty="0">
                <a:cs typeface="Arial"/>
              </a:rPr>
              <a:t> </a:t>
            </a:r>
            <a:r>
              <a:rPr lang="en-US" sz="1200" spc="-5" dirty="0">
                <a:cs typeface="Arial"/>
              </a:rPr>
              <a:t>interests</a:t>
            </a:r>
            <a:endParaRPr lang="en-US" sz="1200" dirty="0">
              <a:cs typeface="Arial"/>
            </a:endParaRPr>
          </a:p>
          <a:p>
            <a:pPr marL="297180" marR="5080" indent="-284480">
              <a:spcBef>
                <a:spcPts val="284"/>
              </a:spcBef>
              <a:buFont typeface="Calibri"/>
              <a:buChar char="–"/>
              <a:tabLst>
                <a:tab pos="297180" algn="l"/>
                <a:tab pos="297815" algn="l"/>
              </a:tabLst>
            </a:pPr>
            <a:r>
              <a:rPr lang="en-US" sz="1200" spc="-5" dirty="0">
                <a:cs typeface="Arial"/>
              </a:rPr>
              <a:t>Inclusion </a:t>
            </a:r>
            <a:r>
              <a:rPr lang="en-US" sz="1200" dirty="0">
                <a:cs typeface="Arial"/>
              </a:rPr>
              <a:t>of </a:t>
            </a:r>
            <a:r>
              <a:rPr lang="en-US" sz="1200" spc="-5" dirty="0">
                <a:cs typeface="Arial"/>
              </a:rPr>
              <a:t>Subpart </a:t>
            </a:r>
            <a:r>
              <a:rPr lang="en-US" sz="1200" dirty="0">
                <a:cs typeface="Arial"/>
              </a:rPr>
              <a:t>F income, </a:t>
            </a:r>
            <a:r>
              <a:rPr lang="en-US" sz="1200" spc="-15" dirty="0">
                <a:cs typeface="Arial"/>
              </a:rPr>
              <a:t>GILTI, </a:t>
            </a:r>
            <a:r>
              <a:rPr lang="en-US" sz="1200" dirty="0">
                <a:cs typeface="Arial"/>
              </a:rPr>
              <a:t>and </a:t>
            </a:r>
            <a:r>
              <a:rPr lang="en-US" sz="1200" spc="-5" dirty="0">
                <a:cs typeface="Arial"/>
              </a:rPr>
              <a:t>associated Section </a:t>
            </a:r>
            <a:r>
              <a:rPr lang="en-US" sz="1200" dirty="0">
                <a:cs typeface="Arial"/>
              </a:rPr>
              <a:t>78 </a:t>
            </a:r>
            <a:r>
              <a:rPr lang="en-US" sz="1200" spc="-5" dirty="0">
                <a:cs typeface="Arial"/>
              </a:rPr>
              <a:t>gross-ups, </a:t>
            </a:r>
            <a:r>
              <a:rPr lang="en-US" sz="1200" dirty="0">
                <a:cs typeface="Arial"/>
              </a:rPr>
              <a:t>net of </a:t>
            </a:r>
            <a:r>
              <a:rPr lang="en-US" sz="1200" spc="-5" dirty="0">
                <a:cs typeface="Arial"/>
              </a:rPr>
              <a:t>deductions allowed </a:t>
            </a:r>
            <a:r>
              <a:rPr lang="en-US" sz="1200" dirty="0" smtClean="0">
                <a:cs typeface="Arial"/>
              </a:rPr>
              <a:t>under </a:t>
            </a:r>
            <a:r>
              <a:rPr lang="en-US" sz="1200" spc="-5" dirty="0">
                <a:cs typeface="Arial"/>
              </a:rPr>
              <a:t>Section 250(a) with respect </a:t>
            </a:r>
            <a:r>
              <a:rPr lang="en-US" sz="1200" dirty="0">
                <a:cs typeface="Arial"/>
              </a:rPr>
              <a:t>to such</a:t>
            </a:r>
            <a:r>
              <a:rPr lang="en-US" sz="1200" spc="-90" dirty="0">
                <a:cs typeface="Arial"/>
              </a:rPr>
              <a:t> </a:t>
            </a:r>
            <a:r>
              <a:rPr lang="en-US" sz="1200" spc="-5" dirty="0">
                <a:cs typeface="Arial"/>
              </a:rPr>
              <a:t>inclusions</a:t>
            </a:r>
            <a:endParaRPr lang="en-US" sz="1200" dirty="0">
              <a:cs typeface="Arial"/>
            </a:endParaRPr>
          </a:p>
        </p:txBody>
      </p:sp>
      <p:sp>
        <p:nvSpPr>
          <p:cNvPr id="19" name="object 19" descr="" title=""/>
          <p:cNvSpPr/>
          <p:nvPr/>
        </p:nvSpPr>
        <p:spPr>
          <a:xfrm>
            <a:off x="764950" y="5090256"/>
            <a:ext cx="688975" cy="688975"/>
          </a:xfrm>
          <a:custGeom>
            <a:avLst/>
            <a:gdLst/>
            <a:ahLst/>
            <a:cxnLst/>
            <a:rect l="l" t="t" r="r" b="b"/>
            <a:pathLst>
              <a:path w="688975" h="688975">
                <a:moveTo>
                  <a:pt x="0" y="344424"/>
                </a:moveTo>
                <a:lnTo>
                  <a:pt x="3144" y="297687"/>
                </a:lnTo>
                <a:lnTo>
                  <a:pt x="12303" y="252862"/>
                </a:lnTo>
                <a:lnTo>
                  <a:pt x="27066" y="210358"/>
                </a:lnTo>
                <a:lnTo>
                  <a:pt x="47023" y="170586"/>
                </a:lnTo>
                <a:lnTo>
                  <a:pt x="71764" y="133956"/>
                </a:lnTo>
                <a:lnTo>
                  <a:pt x="100879" y="100879"/>
                </a:lnTo>
                <a:lnTo>
                  <a:pt x="133956" y="71764"/>
                </a:lnTo>
                <a:lnTo>
                  <a:pt x="170586" y="47023"/>
                </a:lnTo>
                <a:lnTo>
                  <a:pt x="210358" y="27066"/>
                </a:lnTo>
                <a:lnTo>
                  <a:pt x="252862" y="12303"/>
                </a:lnTo>
                <a:lnTo>
                  <a:pt x="297687" y="3144"/>
                </a:lnTo>
                <a:lnTo>
                  <a:pt x="344424" y="0"/>
                </a:lnTo>
                <a:lnTo>
                  <a:pt x="391160" y="3144"/>
                </a:lnTo>
                <a:lnTo>
                  <a:pt x="435985" y="12303"/>
                </a:lnTo>
                <a:lnTo>
                  <a:pt x="478489" y="27066"/>
                </a:lnTo>
                <a:lnTo>
                  <a:pt x="518261" y="47023"/>
                </a:lnTo>
                <a:lnTo>
                  <a:pt x="554891" y="71764"/>
                </a:lnTo>
                <a:lnTo>
                  <a:pt x="587968" y="100879"/>
                </a:lnTo>
                <a:lnTo>
                  <a:pt x="617083" y="133956"/>
                </a:lnTo>
                <a:lnTo>
                  <a:pt x="641824" y="170586"/>
                </a:lnTo>
                <a:lnTo>
                  <a:pt x="661781" y="210358"/>
                </a:lnTo>
                <a:lnTo>
                  <a:pt x="676544" y="252862"/>
                </a:lnTo>
                <a:lnTo>
                  <a:pt x="685703" y="297687"/>
                </a:lnTo>
                <a:lnTo>
                  <a:pt x="688848" y="344424"/>
                </a:lnTo>
                <a:lnTo>
                  <a:pt x="685703" y="391160"/>
                </a:lnTo>
                <a:lnTo>
                  <a:pt x="676544" y="435985"/>
                </a:lnTo>
                <a:lnTo>
                  <a:pt x="661781" y="478489"/>
                </a:lnTo>
                <a:lnTo>
                  <a:pt x="641824" y="518261"/>
                </a:lnTo>
                <a:lnTo>
                  <a:pt x="617083" y="554891"/>
                </a:lnTo>
                <a:lnTo>
                  <a:pt x="587968" y="587968"/>
                </a:lnTo>
                <a:lnTo>
                  <a:pt x="554891" y="617083"/>
                </a:lnTo>
                <a:lnTo>
                  <a:pt x="518261" y="641824"/>
                </a:lnTo>
                <a:lnTo>
                  <a:pt x="478489" y="661781"/>
                </a:lnTo>
                <a:lnTo>
                  <a:pt x="435985" y="676544"/>
                </a:lnTo>
                <a:lnTo>
                  <a:pt x="391160" y="685703"/>
                </a:lnTo>
                <a:lnTo>
                  <a:pt x="344424" y="688848"/>
                </a:lnTo>
                <a:lnTo>
                  <a:pt x="297687" y="685703"/>
                </a:lnTo>
                <a:lnTo>
                  <a:pt x="252862" y="676544"/>
                </a:lnTo>
                <a:lnTo>
                  <a:pt x="210358" y="661781"/>
                </a:lnTo>
                <a:lnTo>
                  <a:pt x="170586" y="641824"/>
                </a:lnTo>
                <a:lnTo>
                  <a:pt x="133956" y="617083"/>
                </a:lnTo>
                <a:lnTo>
                  <a:pt x="100879" y="587968"/>
                </a:lnTo>
                <a:lnTo>
                  <a:pt x="71764" y="554891"/>
                </a:lnTo>
                <a:lnTo>
                  <a:pt x="47023" y="518261"/>
                </a:lnTo>
                <a:lnTo>
                  <a:pt x="27066" y="478489"/>
                </a:lnTo>
                <a:lnTo>
                  <a:pt x="12303" y="435985"/>
                </a:lnTo>
                <a:lnTo>
                  <a:pt x="3144" y="391160"/>
                </a:lnTo>
                <a:lnTo>
                  <a:pt x="0" y="344424"/>
                </a:lnTo>
                <a:close/>
              </a:path>
            </a:pathLst>
          </a:custGeom>
          <a:solidFill>
            <a:srgbClr val="4472C4"/>
          </a:solidFill>
          <a:ln w="9525">
            <a:solidFill>
              <a:srgbClr val="000000"/>
            </a:solidFill>
          </a:ln>
        </p:spPr>
        <p:txBody>
          <a:bodyPr wrap="square" lIns="0" tIns="0" rIns="0" bIns="0" rtlCol="0"/>
          <a:lstStyle/>
          <a:p>
            <a:endParaRPr/>
          </a:p>
        </p:txBody>
      </p:sp>
      <p:sp>
        <p:nvSpPr>
          <p:cNvPr id="20" name="object 20" descr="" title=""/>
          <p:cNvSpPr txBox="1"/>
          <p:nvPr/>
        </p:nvSpPr>
        <p:spPr>
          <a:xfrm>
            <a:off x="1027894" y="5245738"/>
            <a:ext cx="164465" cy="382270"/>
          </a:xfrm>
          <a:prstGeom prst="rect">
            <a:avLst/>
          </a:prstGeom>
        </p:spPr>
        <p:txBody>
          <a:bodyPr vert="horz" wrap="square" lIns="0" tIns="0" rIns="0" bIns="0" rtlCol="0">
            <a:spAutoFit/>
          </a:bodyPr>
          <a:lstStyle/>
          <a:p>
            <a:pPr marL="12700"/>
            <a:r>
              <a:rPr sz="2400" b="1" dirty="0">
                <a:solidFill>
                  <a:schemeClr val="bg1"/>
                </a:solidFill>
                <a:cs typeface="Arial Narrow"/>
              </a:rPr>
              <a:t>3</a:t>
            </a:r>
            <a:endParaRPr sz="2400" dirty="0">
              <a:solidFill>
                <a:schemeClr val="bg1"/>
              </a:solidFill>
              <a:cs typeface="Arial Narrow"/>
            </a:endParaRPr>
          </a:p>
        </p:txBody>
      </p:sp>
    </p:spTree>
    <p:extLst>
      <p:ext uri="{BB962C8B-B14F-4D97-AF65-F5344CB8AC3E}">
        <p14:creationId xmlns:p14="http://schemas.microsoft.com/office/powerpoint/2010/main" val="1124975553"/>
      </p:ext>
    </p:extLst>
  </p:cSld>
  <p:clrMapOvr>
    <a:masterClrMapping/>
  </p:clrMapOvr>
</p:sld>
</file>

<file path=ppt/slides/slide4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5" name="Title 4" descr="" title=""/>
          <p:cNvSpPr>
            <a:spLocks noGrp="1"/>
          </p:cNvSpPr>
          <p:nvPr>
            <p:ph type="ctrTitle"/>
          </p:nvPr>
        </p:nvSpPr>
        <p:spPr/>
        <p:txBody>
          <a:bodyPr>
            <a:normAutofit/>
          </a:bodyPr>
          <a:lstStyle/>
          <a:p>
            <a:pPr algn="ctr"/>
            <a:r>
              <a:rPr lang="en-US" sz="3300" dirty="0" smtClean="0"/>
              <a:t>Interest Limitations – Proposals</a:t>
            </a:r>
            <a:endParaRPr lang="en-US" sz="3300" dirty="0"/>
          </a:p>
        </p:txBody>
      </p:sp>
    </p:spTree>
    <p:extLst>
      <p:ext uri="{BB962C8B-B14F-4D97-AF65-F5344CB8AC3E}">
        <p14:creationId xmlns:p14="http://schemas.microsoft.com/office/powerpoint/2010/main" val="1894474649"/>
      </p:ext>
    </p:extLst>
  </p:cSld>
  <p:clrMapOvr>
    <a:masterClrMapping/>
  </p:clrMapOvr>
</p:sld>
</file>

<file path=ppt/slides/slide44.xml><?xml version="1.0" encoding="utf-8"?>
<p:sld xmlns:p14="http://schemas.microsoft.com/office/powerpoint/2010/main" xmlns:a16="http://schemas.microsoft.com/office/drawing/2014/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object 3" descr="" title=""/>
          <p:cNvSpPr/>
          <p:nvPr/>
        </p:nvSpPr>
        <p:spPr>
          <a:xfrm>
            <a:off x="1905000" y="1368134"/>
            <a:ext cx="1409065" cy="1438275"/>
          </a:xfrm>
          <a:custGeom>
            <a:avLst/>
            <a:gdLst/>
            <a:ahLst/>
            <a:cxnLst/>
            <a:rect l="l" t="t" r="r" b="b"/>
            <a:pathLst>
              <a:path w="1409064" h="1438275">
                <a:moveTo>
                  <a:pt x="0" y="1438275"/>
                </a:moveTo>
                <a:lnTo>
                  <a:pt x="1409064" y="1438275"/>
                </a:lnTo>
                <a:lnTo>
                  <a:pt x="1409064" y="0"/>
                </a:lnTo>
                <a:lnTo>
                  <a:pt x="0" y="0"/>
                </a:lnTo>
                <a:lnTo>
                  <a:pt x="0" y="1438275"/>
                </a:lnTo>
                <a:close/>
              </a:path>
            </a:pathLst>
          </a:custGeom>
          <a:solidFill>
            <a:schemeClr val="bg1"/>
          </a:solidFill>
        </p:spPr>
        <p:txBody>
          <a:bodyPr wrap="square" lIns="0" tIns="0" rIns="0" bIns="0" rtlCol="0"/>
          <a:lstStyle/>
          <a:p>
            <a:endParaRPr/>
          </a:p>
        </p:txBody>
      </p:sp>
      <p:sp>
        <p:nvSpPr>
          <p:cNvPr id="4" name="object 4" descr="" title=""/>
          <p:cNvSpPr/>
          <p:nvPr/>
        </p:nvSpPr>
        <p:spPr>
          <a:xfrm>
            <a:off x="1904999" y="2834666"/>
            <a:ext cx="1409065" cy="630555"/>
          </a:xfrm>
          <a:custGeom>
            <a:avLst/>
            <a:gdLst/>
            <a:ahLst/>
            <a:cxnLst/>
            <a:rect l="l" t="t" r="r" b="b"/>
            <a:pathLst>
              <a:path w="1409064" h="630554">
                <a:moveTo>
                  <a:pt x="0" y="630554"/>
                </a:moveTo>
                <a:lnTo>
                  <a:pt x="1409064" y="630554"/>
                </a:lnTo>
                <a:lnTo>
                  <a:pt x="1409064" y="0"/>
                </a:lnTo>
                <a:lnTo>
                  <a:pt x="0" y="0"/>
                </a:lnTo>
                <a:lnTo>
                  <a:pt x="0" y="630554"/>
                </a:lnTo>
                <a:close/>
              </a:path>
            </a:pathLst>
          </a:custGeom>
          <a:solidFill>
            <a:schemeClr val="bg1"/>
          </a:solidFill>
        </p:spPr>
        <p:txBody>
          <a:bodyPr wrap="square" lIns="0" tIns="0" rIns="0" bIns="0" rtlCol="0"/>
          <a:lstStyle/>
          <a:p>
            <a:endParaRPr/>
          </a:p>
        </p:txBody>
      </p:sp>
      <p:sp>
        <p:nvSpPr>
          <p:cNvPr id="8" name="object 8" descr="" title=""/>
          <p:cNvSpPr/>
          <p:nvPr/>
        </p:nvSpPr>
        <p:spPr>
          <a:xfrm>
            <a:off x="1905000" y="5273637"/>
            <a:ext cx="1409065" cy="687070"/>
          </a:xfrm>
          <a:custGeom>
            <a:avLst/>
            <a:gdLst/>
            <a:ahLst/>
            <a:cxnLst/>
            <a:rect l="l" t="t" r="r" b="b"/>
            <a:pathLst>
              <a:path w="1409064" h="687070">
                <a:moveTo>
                  <a:pt x="0" y="686828"/>
                </a:moveTo>
                <a:lnTo>
                  <a:pt x="1409064" y="686828"/>
                </a:lnTo>
                <a:lnTo>
                  <a:pt x="1409064" y="0"/>
                </a:lnTo>
                <a:lnTo>
                  <a:pt x="0" y="0"/>
                </a:lnTo>
                <a:lnTo>
                  <a:pt x="0" y="686828"/>
                </a:lnTo>
                <a:close/>
              </a:path>
            </a:pathLst>
          </a:custGeom>
          <a:solidFill>
            <a:schemeClr val="bg1"/>
          </a:solidFill>
        </p:spPr>
        <p:txBody>
          <a:bodyPr wrap="square" lIns="0" tIns="0" rIns="0" bIns="0" rtlCol="0"/>
          <a:lstStyle/>
          <a:p>
            <a:endParaRPr/>
          </a:p>
        </p:txBody>
      </p:sp>
      <p:sp>
        <p:nvSpPr>
          <p:cNvPr id="7" name="object 7" descr="" title=""/>
          <p:cNvSpPr/>
          <p:nvPr/>
        </p:nvSpPr>
        <p:spPr>
          <a:xfrm>
            <a:off x="1904998" y="4692934"/>
            <a:ext cx="1409065" cy="630555"/>
          </a:xfrm>
          <a:custGeom>
            <a:avLst/>
            <a:gdLst/>
            <a:ahLst/>
            <a:cxnLst/>
            <a:rect l="l" t="t" r="r" b="b"/>
            <a:pathLst>
              <a:path w="1409064" h="630554">
                <a:moveTo>
                  <a:pt x="0" y="630555"/>
                </a:moveTo>
                <a:lnTo>
                  <a:pt x="1409064" y="630555"/>
                </a:lnTo>
                <a:lnTo>
                  <a:pt x="1409064" y="0"/>
                </a:lnTo>
                <a:lnTo>
                  <a:pt x="0" y="0"/>
                </a:lnTo>
                <a:lnTo>
                  <a:pt x="0" y="630555"/>
                </a:lnTo>
                <a:close/>
              </a:path>
            </a:pathLst>
          </a:custGeom>
          <a:solidFill>
            <a:schemeClr val="bg1"/>
          </a:solidFill>
        </p:spPr>
        <p:txBody>
          <a:bodyPr wrap="square" lIns="0" tIns="0" rIns="0" bIns="0" rtlCol="0"/>
          <a:lstStyle/>
          <a:p>
            <a:endParaRPr/>
          </a:p>
        </p:txBody>
      </p:sp>
      <p:sp>
        <p:nvSpPr>
          <p:cNvPr id="5" name="object 5" descr="" title=""/>
          <p:cNvSpPr/>
          <p:nvPr/>
        </p:nvSpPr>
        <p:spPr>
          <a:xfrm>
            <a:off x="1904999" y="3486434"/>
            <a:ext cx="1409065" cy="575945"/>
          </a:xfrm>
          <a:custGeom>
            <a:avLst/>
            <a:gdLst/>
            <a:ahLst/>
            <a:cxnLst/>
            <a:rect l="l" t="t" r="r" b="b"/>
            <a:pathLst>
              <a:path w="1409064" h="575945">
                <a:moveTo>
                  <a:pt x="0" y="575564"/>
                </a:moveTo>
                <a:lnTo>
                  <a:pt x="1409064" y="575564"/>
                </a:lnTo>
                <a:lnTo>
                  <a:pt x="1409064" y="0"/>
                </a:lnTo>
                <a:lnTo>
                  <a:pt x="0" y="0"/>
                </a:lnTo>
                <a:lnTo>
                  <a:pt x="0" y="575564"/>
                </a:lnTo>
                <a:close/>
              </a:path>
            </a:pathLst>
          </a:custGeom>
          <a:solidFill>
            <a:schemeClr val="bg1"/>
          </a:solidFill>
        </p:spPr>
        <p:txBody>
          <a:bodyPr wrap="square" lIns="0" tIns="0" rIns="0" bIns="0" rtlCol="0"/>
          <a:lstStyle/>
          <a:p>
            <a:endParaRPr/>
          </a:p>
        </p:txBody>
      </p:sp>
      <p:sp>
        <p:nvSpPr>
          <p:cNvPr id="6" name="object 6" descr="" title=""/>
          <p:cNvSpPr/>
          <p:nvPr/>
        </p:nvSpPr>
        <p:spPr>
          <a:xfrm>
            <a:off x="1905000" y="4012527"/>
            <a:ext cx="1409065" cy="630555"/>
          </a:xfrm>
          <a:custGeom>
            <a:avLst/>
            <a:gdLst/>
            <a:ahLst/>
            <a:cxnLst/>
            <a:rect l="l" t="t" r="r" b="b"/>
            <a:pathLst>
              <a:path w="1409064" h="630554">
                <a:moveTo>
                  <a:pt x="0" y="630555"/>
                </a:moveTo>
                <a:lnTo>
                  <a:pt x="1409064" y="630555"/>
                </a:lnTo>
                <a:lnTo>
                  <a:pt x="1409064" y="0"/>
                </a:lnTo>
                <a:lnTo>
                  <a:pt x="0" y="0"/>
                </a:lnTo>
                <a:lnTo>
                  <a:pt x="0" y="630555"/>
                </a:lnTo>
                <a:close/>
              </a:path>
            </a:pathLst>
          </a:custGeom>
          <a:solidFill>
            <a:schemeClr val="bg1"/>
          </a:solidFill>
        </p:spPr>
        <p:txBody>
          <a:bodyPr wrap="square" lIns="0" tIns="0" rIns="0" bIns="0" rtlCol="0"/>
          <a:lstStyle/>
          <a:p>
            <a:endParaRPr/>
          </a:p>
        </p:txBody>
      </p:sp>
      <p:sp>
        <p:nvSpPr>
          <p:cNvPr id="12" name="Slide Number Placeholder 11" descr="" title=""/>
          <p:cNvSpPr>
            <a:spLocks noGrp="1"/>
          </p:cNvSpPr>
          <p:nvPr>
            <p:ph type="sldNum" sz="quarter" idx="12"/>
          </p:nvPr>
        </p:nvSpPr>
        <p:spPr>
          <a:xfrm>
            <a:off x="9147048" y="6370544"/>
            <a:ext cx="2743200" cy="365125"/>
          </a:xfrm>
          <a:solidFill>
            <a:schemeClr val="bg1"/>
          </a:solidFill>
        </p:spPr>
        <p:txBody>
          <a:bodyPr/>
          <a:lstStyle/>
          <a:p>
            <a:fld id="{5801E7E1-8B1B-034B-B8E2-745F634243F7}" type="slidenum">
              <a:rPr lang="en-US" smtClean="0"/>
              <a:t>44</a:t>
            </a:fld>
            <a:endParaRPr lang="en-US" dirty="0"/>
          </a:p>
        </p:txBody>
      </p:sp>
      <p:graphicFrame>
        <p:nvGraphicFramePr>
          <p:cNvPr id="9" name="object 9" descr="" title=""/>
          <p:cNvGraphicFramePr>
            <a:graphicFrameLocks noGrp="1"/>
          </p:cNvGraphicFramePr>
          <p:nvPr>
            <p:extLst>
              <p:ext uri="{D42A27DB-BD31-4B8C-83A1-F6EECF244321}">
                <p14:modId xmlns:p14="http://schemas.microsoft.com/office/powerpoint/2010/main" val="2564116156"/>
              </p:ext>
            </p:extLst>
          </p:nvPr>
        </p:nvGraphicFramePr>
        <p:xfrm>
          <a:off x="838200" y="1690690"/>
          <a:ext cx="10515600" cy="4862417"/>
        </p:xfrm>
        <a:graphic>
          <a:graphicData uri="http://schemas.openxmlformats.org/drawingml/2006/table">
            <a:tbl>
              <a:tblPr firstRow="1" bandRow="1">
                <a:tableStyleId>{2D5ABB26-0587-4C30-8999-92F81FD0307C}</a:tableStyleId>
              </a:tblPr>
              <a:tblGrid>
                <a:gridCol w="1771046">
                  <a:extLst>
                    <a:ext uri="{9D8B030D-6E8A-4147-A177-3AD203B41FA5}">
                      <a16:colId xmlns:a16="http://schemas.microsoft.com/office/drawing/2014/main" val="20000"/>
                    </a:ext>
                  </a:extLst>
                </a:gridCol>
                <a:gridCol w="3393183">
                  <a:extLst>
                    <a:ext uri="{9D8B030D-6E8A-4147-A177-3AD203B41FA5}">
                      <a16:colId xmlns:a16="http://schemas.microsoft.com/office/drawing/2014/main" val="20001"/>
                    </a:ext>
                  </a:extLst>
                </a:gridCol>
                <a:gridCol w="2484565">
                  <a:extLst>
                    <a:ext uri="{9D8B030D-6E8A-4147-A177-3AD203B41FA5}">
                      <a16:colId xmlns:a16="http://schemas.microsoft.com/office/drawing/2014/main" val="20002"/>
                    </a:ext>
                  </a:extLst>
                </a:gridCol>
                <a:gridCol w="2866806">
                  <a:extLst>
                    <a:ext uri="{9D8B030D-6E8A-4147-A177-3AD203B41FA5}">
                      <a16:colId xmlns:a16="http://schemas.microsoft.com/office/drawing/2014/main" val="20003"/>
                    </a:ext>
                  </a:extLst>
                </a:gridCol>
              </a:tblGrid>
              <a:tr h="496649">
                <a:tc>
                  <a:txBody>
                    <a:bodyPr/>
                    <a:lstStyle/>
                    <a:p>
                      <a:endParaRPr sz="1000" dirty="0">
                        <a:solidFill>
                          <a:schemeClr val="tx1"/>
                        </a:solidFill>
                        <a:latin typeface="+mn-lt"/>
                        <a:cs typeface="Calibri"/>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R="988060" algn="ctr">
                        <a:lnSpc>
                          <a:spcPct val="100000"/>
                        </a:lnSpc>
                        <a:spcBef>
                          <a:spcPts val="894"/>
                        </a:spcBef>
                      </a:pPr>
                      <a:r>
                        <a:rPr lang="en-US" sz="1200" b="1" spc="-5" dirty="0" smtClean="0">
                          <a:solidFill>
                            <a:schemeClr val="tx1"/>
                          </a:solidFill>
                          <a:latin typeface="+mn-lt"/>
                          <a:cs typeface="Arial Narrow"/>
                        </a:rPr>
                        <a:t>                       </a:t>
                      </a:r>
                      <a:r>
                        <a:rPr sz="1200" b="1" spc="-5" dirty="0" smtClean="0">
                          <a:solidFill>
                            <a:schemeClr val="tx1"/>
                          </a:solidFill>
                          <a:latin typeface="+mn-lt"/>
                          <a:cs typeface="Arial Narrow"/>
                        </a:rPr>
                        <a:t>Green</a:t>
                      </a:r>
                      <a:r>
                        <a:rPr sz="1200" b="1" spc="-80" dirty="0" smtClean="0">
                          <a:solidFill>
                            <a:schemeClr val="tx1"/>
                          </a:solidFill>
                          <a:latin typeface="+mn-lt"/>
                          <a:cs typeface="Arial Narrow"/>
                        </a:rPr>
                        <a:t> </a:t>
                      </a:r>
                      <a:r>
                        <a:rPr sz="1200" b="1" spc="-5" dirty="0" smtClean="0">
                          <a:solidFill>
                            <a:schemeClr val="tx1"/>
                          </a:solidFill>
                          <a:latin typeface="+mn-lt"/>
                          <a:cs typeface="Arial Narrow"/>
                        </a:rPr>
                        <a:t>Book</a:t>
                      </a:r>
                      <a:endParaRPr sz="1200" dirty="0">
                        <a:solidFill>
                          <a:schemeClr val="tx1"/>
                        </a:solidFill>
                        <a:latin typeface="+mn-lt"/>
                        <a:cs typeface="Arial Narrow"/>
                      </a:endParaRPr>
                    </a:p>
                  </a:txBody>
                  <a:tcPr marL="0" marR="0" marT="1136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6034" marR="123189" algn="ctr">
                        <a:lnSpc>
                          <a:spcPct val="100000"/>
                        </a:lnSpc>
                        <a:spcBef>
                          <a:spcPts val="180"/>
                        </a:spcBef>
                      </a:pPr>
                      <a:r>
                        <a:rPr sz="1200" b="1" dirty="0">
                          <a:solidFill>
                            <a:schemeClr val="tx1"/>
                          </a:solidFill>
                          <a:latin typeface="+mn-lt"/>
                          <a:cs typeface="Arial Narrow"/>
                        </a:rPr>
                        <a:t>2021 Senate Proposal</a:t>
                      </a:r>
                      <a:r>
                        <a:rPr sz="1200" b="1" spc="-60" dirty="0">
                          <a:solidFill>
                            <a:schemeClr val="tx1"/>
                          </a:solidFill>
                          <a:latin typeface="+mn-lt"/>
                          <a:cs typeface="Arial Narrow"/>
                        </a:rPr>
                        <a:t> </a:t>
                      </a:r>
                      <a:r>
                        <a:rPr sz="1200" b="1" spc="-5" dirty="0">
                          <a:solidFill>
                            <a:schemeClr val="tx1"/>
                          </a:solidFill>
                          <a:latin typeface="+mn-lt"/>
                          <a:cs typeface="Arial Narrow"/>
                        </a:rPr>
                        <a:t>(Durbin</a:t>
                      </a:r>
                      <a:r>
                        <a:rPr sz="1200" b="1" spc="-5" dirty="0" smtClean="0">
                          <a:solidFill>
                            <a:schemeClr val="tx1"/>
                          </a:solidFill>
                          <a:latin typeface="+mn-lt"/>
                          <a:cs typeface="Arial Narrow"/>
                        </a:rPr>
                        <a:t>) </a:t>
                      </a:r>
                      <a:r>
                        <a:rPr sz="1200" b="1" dirty="0">
                          <a:solidFill>
                            <a:schemeClr val="tx1"/>
                          </a:solidFill>
                          <a:latin typeface="+mn-lt"/>
                          <a:cs typeface="Arial Narrow"/>
                        </a:rPr>
                        <a:t>and </a:t>
                      </a:r>
                      <a:r>
                        <a:rPr sz="1200" b="1" spc="-5" dirty="0">
                          <a:solidFill>
                            <a:schemeClr val="tx1"/>
                          </a:solidFill>
                          <a:latin typeface="+mn-lt"/>
                          <a:cs typeface="Arial Narrow"/>
                        </a:rPr>
                        <a:t>(HR1 </a:t>
                      </a:r>
                      <a:r>
                        <a:rPr sz="1200" b="1" dirty="0">
                          <a:solidFill>
                            <a:schemeClr val="tx1"/>
                          </a:solidFill>
                          <a:latin typeface="+mn-lt"/>
                          <a:cs typeface="Arial Narrow"/>
                        </a:rPr>
                        <a:t>proposed</a:t>
                      </a:r>
                      <a:r>
                        <a:rPr sz="1200" b="1" spc="-55" dirty="0">
                          <a:solidFill>
                            <a:schemeClr val="tx1"/>
                          </a:solidFill>
                          <a:latin typeface="+mn-lt"/>
                          <a:cs typeface="Arial Narrow"/>
                        </a:rPr>
                        <a:t> </a:t>
                      </a:r>
                      <a:r>
                        <a:rPr sz="1200" b="1" spc="-5" dirty="0">
                          <a:solidFill>
                            <a:schemeClr val="tx1"/>
                          </a:solidFill>
                          <a:latin typeface="+mn-lt"/>
                          <a:cs typeface="Arial Narrow"/>
                        </a:rPr>
                        <a:t>163(n))</a:t>
                      </a:r>
                      <a:endParaRPr sz="1200" dirty="0">
                        <a:solidFill>
                          <a:schemeClr val="tx1"/>
                        </a:solidFill>
                        <a:latin typeface="+mn-lt"/>
                        <a:cs typeface="Arial Narrow"/>
                      </a:endParaRPr>
                    </a:p>
                  </a:txBody>
                  <a:tcPr marL="0" marR="0" marT="2286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509270" algn="ctr">
                        <a:lnSpc>
                          <a:spcPct val="100000"/>
                        </a:lnSpc>
                        <a:spcBef>
                          <a:spcPts val="894"/>
                        </a:spcBef>
                      </a:pPr>
                      <a:r>
                        <a:rPr sz="1200" b="1" dirty="0">
                          <a:solidFill>
                            <a:schemeClr val="tx1"/>
                          </a:solidFill>
                          <a:latin typeface="+mn-lt"/>
                          <a:cs typeface="Arial Narrow"/>
                        </a:rPr>
                        <a:t>OECD BEPS Action</a:t>
                      </a:r>
                      <a:r>
                        <a:rPr sz="1200" b="1" spc="-130" dirty="0">
                          <a:solidFill>
                            <a:schemeClr val="tx1"/>
                          </a:solidFill>
                          <a:latin typeface="+mn-lt"/>
                          <a:cs typeface="Arial Narrow"/>
                        </a:rPr>
                        <a:t> </a:t>
                      </a:r>
                      <a:r>
                        <a:rPr sz="1200" b="1" dirty="0">
                          <a:solidFill>
                            <a:schemeClr val="tx1"/>
                          </a:solidFill>
                          <a:latin typeface="+mn-lt"/>
                          <a:cs typeface="Arial Narrow"/>
                        </a:rPr>
                        <a:t>4</a:t>
                      </a:r>
                      <a:endParaRPr sz="1200" dirty="0">
                        <a:solidFill>
                          <a:schemeClr val="tx1"/>
                        </a:solidFill>
                        <a:latin typeface="+mn-lt"/>
                        <a:cs typeface="Arial Narrow"/>
                      </a:endParaRPr>
                    </a:p>
                  </a:txBody>
                  <a:tcPr marL="0" marR="0" marT="11366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682864">
                <a:tc>
                  <a:txBody>
                    <a:bodyPr/>
                    <a:lstStyle/>
                    <a:p>
                      <a:pPr>
                        <a:lnSpc>
                          <a:spcPct val="100000"/>
                        </a:lnSpc>
                      </a:pPr>
                      <a:endParaRPr sz="1200" dirty="0">
                        <a:solidFill>
                          <a:schemeClr val="tx1"/>
                        </a:solidFill>
                        <a:latin typeface="+mn-lt"/>
                        <a:cs typeface="Times New Roman"/>
                      </a:endParaRPr>
                    </a:p>
                    <a:p>
                      <a:pPr>
                        <a:lnSpc>
                          <a:spcPct val="100000"/>
                        </a:lnSpc>
                      </a:pPr>
                      <a:endParaRPr sz="1200" dirty="0">
                        <a:solidFill>
                          <a:schemeClr val="tx1"/>
                        </a:solidFill>
                        <a:latin typeface="+mn-lt"/>
                        <a:cs typeface="Times New Roman"/>
                      </a:endParaRPr>
                    </a:p>
                    <a:p>
                      <a:pPr>
                        <a:lnSpc>
                          <a:spcPct val="100000"/>
                        </a:lnSpc>
                        <a:spcBef>
                          <a:spcPts val="10"/>
                        </a:spcBef>
                      </a:pPr>
                      <a:endParaRPr sz="1200" dirty="0">
                        <a:solidFill>
                          <a:schemeClr val="tx1"/>
                        </a:solidFill>
                        <a:latin typeface="+mn-lt"/>
                        <a:cs typeface="Times New Roman"/>
                      </a:endParaRPr>
                    </a:p>
                    <a:p>
                      <a:pPr marL="106045">
                        <a:lnSpc>
                          <a:spcPct val="100000"/>
                        </a:lnSpc>
                      </a:pPr>
                      <a:r>
                        <a:rPr lang="en-US" sz="1200" b="1" dirty="0" smtClean="0">
                          <a:solidFill>
                            <a:schemeClr val="tx1"/>
                          </a:solidFill>
                          <a:latin typeface="+mn-lt"/>
                          <a:cs typeface="Arial Narrow"/>
                        </a:rPr>
                        <a:t>General</a:t>
                      </a:r>
                      <a:endParaRPr sz="1200" dirty="0">
                        <a:solidFill>
                          <a:schemeClr val="tx1"/>
                        </a:solidFill>
                        <a:latin typeface="+mn-lt"/>
                        <a:cs typeface="Arial Narrow"/>
                      </a:endParaRPr>
                    </a:p>
                  </a:txBody>
                  <a:tcPr marL="0" marR="0" marT="0" marB="0">
                    <a:lnL w="12700" cap="flat" cmpd="sng" algn="ctr">
                      <a:no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7465" algn="l">
                        <a:lnSpc>
                          <a:spcPct val="100000"/>
                        </a:lnSpc>
                        <a:spcBef>
                          <a:spcPts val="275"/>
                        </a:spcBef>
                      </a:pPr>
                      <a:r>
                        <a:rPr lang="en-US" sz="1200" spc="-15" dirty="0" smtClean="0">
                          <a:latin typeface="+mn-lt"/>
                          <a:cs typeface="Arial Narrow"/>
                        </a:rPr>
                        <a:t>Profit-based group ratio approach, similar to</a:t>
                      </a:r>
                    </a:p>
                    <a:p>
                      <a:pPr marL="37465" algn="l">
                        <a:lnSpc>
                          <a:spcPct val="100000"/>
                        </a:lnSpc>
                        <a:spcBef>
                          <a:spcPts val="275"/>
                        </a:spcBef>
                      </a:pPr>
                      <a:r>
                        <a:rPr lang="en-US" sz="1200" spc="-15" dirty="0" smtClean="0">
                          <a:latin typeface="+mn-lt"/>
                          <a:cs typeface="Arial Narrow"/>
                        </a:rPr>
                        <a:t>Obama’s FY 2017 and 2016 Green Books</a:t>
                      </a:r>
                    </a:p>
                    <a:p>
                      <a:pPr marL="37465" algn="l">
                        <a:lnSpc>
                          <a:spcPct val="100000"/>
                        </a:lnSpc>
                        <a:spcBef>
                          <a:spcPts val="275"/>
                        </a:spcBef>
                      </a:pPr>
                      <a:r>
                        <a:rPr lang="en-US" sz="1200" spc="-15" dirty="0" smtClean="0">
                          <a:latin typeface="+mn-lt"/>
                          <a:cs typeface="Arial Narrow"/>
                        </a:rPr>
                        <a:t>Net interest expense limited to proportionate  share of financial reporting group’s (FRG’s) total  financial statement net interest expense, based  on U.S. subgroup’s (including CFCs) share of  global group’s financial statement EBITDA</a:t>
                      </a:r>
                      <a:endParaRPr lang="en-US" sz="1200" spc="-15" dirty="0">
                        <a:latin typeface="+mn-lt"/>
                        <a:cs typeface="Arial Narrow"/>
                      </a:endParaRPr>
                    </a:p>
                  </a:txBody>
                  <a:tcPr marL="0" marR="0" marT="34925"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marL="35560" algn="l">
                        <a:lnSpc>
                          <a:spcPct val="100000"/>
                        </a:lnSpc>
                        <a:spcBef>
                          <a:spcPts val="254"/>
                        </a:spcBef>
                      </a:pPr>
                      <a:r>
                        <a:rPr lang="en-US" sz="1200" spc="-15" dirty="0" smtClean="0">
                          <a:latin typeface="+mn-lt"/>
                          <a:cs typeface="Arial Narrow"/>
                        </a:rPr>
                        <a:t>Profit-based group ratio approach.</a:t>
                      </a:r>
                    </a:p>
                    <a:p>
                      <a:pPr marL="35560" algn="l">
                        <a:lnSpc>
                          <a:spcPct val="100000"/>
                        </a:lnSpc>
                        <a:spcBef>
                          <a:spcPts val="254"/>
                        </a:spcBef>
                      </a:pPr>
                      <a:r>
                        <a:rPr lang="en-US" sz="1200" spc="-15" dirty="0" smtClean="0">
                          <a:latin typeface="+mn-lt"/>
                          <a:cs typeface="Arial Narrow"/>
                        </a:rPr>
                        <a:t>Net interest expense deduction  limitation computations, in general,  based on 110% of U.S.  corporation’s share of global  group’s financial statement  EBITDA</a:t>
                      </a:r>
                      <a:endParaRPr lang="en-US" sz="1200" spc="-15" dirty="0">
                        <a:latin typeface="+mn-lt"/>
                        <a:cs typeface="Arial Narrow"/>
                      </a:endParaRPr>
                    </a:p>
                  </a:txBody>
                  <a:tcPr marL="0" marR="0" marT="32384"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marL="38735" marR="50800" algn="l">
                        <a:lnSpc>
                          <a:spcPct val="100000"/>
                        </a:lnSpc>
                        <a:spcBef>
                          <a:spcPts val="275"/>
                        </a:spcBef>
                      </a:pPr>
                      <a:r>
                        <a:rPr lang="en-US" sz="1200" spc="-10" dirty="0" smtClean="0">
                          <a:latin typeface="+mn-lt"/>
                          <a:cs typeface="Arial Narrow"/>
                        </a:rPr>
                        <a:t>Net interest expense limited to  proportionate share of FRG’s total  financial statement net interest expense,  based on relevant entity/group’s share of  global group’s financial statement  EBITDA with flexibility to increase limit to  110% of such amount</a:t>
                      </a:r>
                      <a:endParaRPr lang="en-US" sz="1200" spc="-10" dirty="0">
                        <a:latin typeface="+mn-lt"/>
                        <a:cs typeface="Arial Narrow"/>
                      </a:endParaRPr>
                    </a:p>
                  </a:txBody>
                  <a:tcPr marL="0" marR="0" marT="34925"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001"/>
                  </a:ext>
                </a:extLst>
              </a:tr>
              <a:tr h="562235">
                <a:tc>
                  <a:txBody>
                    <a:bodyPr/>
                    <a:lstStyle/>
                    <a:p>
                      <a:pPr marL="106045" marR="168275">
                        <a:lnSpc>
                          <a:spcPct val="100000"/>
                        </a:lnSpc>
                        <a:spcBef>
                          <a:spcPts val="780"/>
                        </a:spcBef>
                      </a:pPr>
                      <a:r>
                        <a:rPr sz="1200" b="1" dirty="0">
                          <a:solidFill>
                            <a:schemeClr val="tx1"/>
                          </a:solidFill>
                          <a:latin typeface="+mn-lt"/>
                          <a:cs typeface="Arial Narrow"/>
                        </a:rPr>
                        <a:t>Alternative</a:t>
                      </a:r>
                      <a:r>
                        <a:rPr sz="1200" b="1" spc="-70" dirty="0">
                          <a:solidFill>
                            <a:schemeClr val="tx1"/>
                          </a:solidFill>
                          <a:latin typeface="+mn-lt"/>
                          <a:cs typeface="Arial Narrow"/>
                        </a:rPr>
                        <a:t> </a:t>
                      </a:r>
                      <a:r>
                        <a:rPr sz="1200" b="1" spc="-5" dirty="0">
                          <a:solidFill>
                            <a:schemeClr val="tx1"/>
                          </a:solidFill>
                          <a:latin typeface="+mn-lt"/>
                          <a:cs typeface="Arial Narrow"/>
                        </a:rPr>
                        <a:t>Method  Available</a:t>
                      </a:r>
                      <a:endParaRPr sz="1200" dirty="0">
                        <a:solidFill>
                          <a:schemeClr val="tx1"/>
                        </a:solidFill>
                        <a:latin typeface="+mn-lt"/>
                        <a:cs typeface="Arial Narrow"/>
                      </a:endParaRPr>
                    </a:p>
                  </a:txBody>
                  <a:tcPr marL="0" marR="0" marT="99060" marB="0">
                    <a:lnL w="12700" cap="flat" cmpd="sng" algn="ctr">
                      <a:no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7465" algn="l">
                        <a:lnSpc>
                          <a:spcPct val="100000"/>
                        </a:lnSpc>
                        <a:spcBef>
                          <a:spcPts val="280"/>
                        </a:spcBef>
                      </a:pPr>
                      <a:r>
                        <a:rPr lang="en-US" sz="1200" spc="-35" dirty="0" smtClean="0">
                          <a:latin typeface="+mn-lt"/>
                          <a:cs typeface="Arial Narrow"/>
                        </a:rPr>
                        <a:t>Yes</a:t>
                      </a:r>
                      <a:r>
                        <a:rPr lang="en-US" sz="1200" spc="-55" dirty="0" smtClean="0">
                          <a:latin typeface="+mn-lt"/>
                          <a:cs typeface="Arial Narrow"/>
                        </a:rPr>
                        <a:t> </a:t>
                      </a:r>
                      <a:r>
                        <a:rPr lang="en-US" sz="1200" dirty="0" smtClean="0">
                          <a:latin typeface="+mn-lt"/>
                          <a:cs typeface="Arial Narrow"/>
                        </a:rPr>
                        <a:t>–</a:t>
                      </a:r>
                      <a:r>
                        <a:rPr lang="en-US" sz="1200" spc="-35" dirty="0" smtClean="0">
                          <a:latin typeface="+mn-lt"/>
                          <a:cs typeface="Arial Narrow"/>
                        </a:rPr>
                        <a:t> </a:t>
                      </a:r>
                      <a:r>
                        <a:rPr lang="en-US" sz="1200" spc="-10" dirty="0" smtClean="0">
                          <a:latin typeface="+mn-lt"/>
                          <a:cs typeface="Arial Narrow"/>
                        </a:rPr>
                        <a:t>net</a:t>
                      </a:r>
                      <a:r>
                        <a:rPr lang="en-US" sz="1200" spc="-40" dirty="0" smtClean="0">
                          <a:latin typeface="+mn-lt"/>
                          <a:cs typeface="Arial Narrow"/>
                        </a:rPr>
                        <a:t> </a:t>
                      </a:r>
                      <a:r>
                        <a:rPr lang="en-US" sz="1200" spc="-15" dirty="0" smtClean="0">
                          <a:latin typeface="+mn-lt"/>
                          <a:cs typeface="Arial Narrow"/>
                        </a:rPr>
                        <a:t>interest</a:t>
                      </a:r>
                      <a:r>
                        <a:rPr lang="en-US" sz="1200" spc="-75" dirty="0" smtClean="0">
                          <a:latin typeface="+mn-lt"/>
                          <a:cs typeface="Arial Narrow"/>
                        </a:rPr>
                        <a:t> </a:t>
                      </a:r>
                      <a:r>
                        <a:rPr lang="en-US" sz="1200" spc="-10" dirty="0" smtClean="0">
                          <a:latin typeface="+mn-lt"/>
                          <a:cs typeface="Arial Narrow"/>
                        </a:rPr>
                        <a:t>expense</a:t>
                      </a:r>
                      <a:r>
                        <a:rPr lang="en-US" sz="1200" spc="-60" dirty="0" smtClean="0">
                          <a:latin typeface="+mn-lt"/>
                          <a:cs typeface="Arial Narrow"/>
                        </a:rPr>
                        <a:t> </a:t>
                      </a:r>
                      <a:r>
                        <a:rPr lang="en-US" sz="1200" spc="-15" dirty="0" smtClean="0">
                          <a:latin typeface="+mn-lt"/>
                          <a:cs typeface="Arial Narrow"/>
                        </a:rPr>
                        <a:t>limitation</a:t>
                      </a:r>
                      <a:r>
                        <a:rPr lang="en-US" sz="1200" spc="-60" dirty="0" smtClean="0">
                          <a:latin typeface="+mn-lt"/>
                          <a:cs typeface="Arial Narrow"/>
                        </a:rPr>
                        <a:t> </a:t>
                      </a:r>
                      <a:r>
                        <a:rPr lang="en-US" sz="1200" spc="-10" dirty="0" smtClean="0">
                          <a:latin typeface="+mn-lt"/>
                          <a:cs typeface="Arial Narrow"/>
                        </a:rPr>
                        <a:t>equal</a:t>
                      </a:r>
                      <a:r>
                        <a:rPr lang="en-US" sz="1200" spc="-70" dirty="0" smtClean="0">
                          <a:latin typeface="+mn-lt"/>
                          <a:cs typeface="Arial Narrow"/>
                        </a:rPr>
                        <a:t> </a:t>
                      </a:r>
                      <a:r>
                        <a:rPr lang="en-US" sz="1200" spc="-5" dirty="0" smtClean="0">
                          <a:latin typeface="+mn-lt"/>
                          <a:cs typeface="Arial Narrow"/>
                        </a:rPr>
                        <a:t>to</a:t>
                      </a:r>
                      <a:endParaRPr lang="en-US" sz="1200" dirty="0" smtClean="0">
                        <a:latin typeface="+mn-lt"/>
                        <a:cs typeface="Arial Narrow"/>
                      </a:endParaRPr>
                    </a:p>
                    <a:p>
                      <a:pPr marL="37465" algn="l">
                        <a:lnSpc>
                          <a:spcPct val="100000"/>
                        </a:lnSpc>
                      </a:pPr>
                      <a:r>
                        <a:rPr lang="en-US" sz="1200" spc="-10" dirty="0" smtClean="0">
                          <a:latin typeface="+mn-lt"/>
                          <a:cs typeface="Arial Narrow"/>
                        </a:rPr>
                        <a:t>10%</a:t>
                      </a:r>
                      <a:r>
                        <a:rPr lang="en-US" sz="1200" spc="-55" dirty="0" smtClean="0">
                          <a:latin typeface="+mn-lt"/>
                          <a:cs typeface="Arial Narrow"/>
                        </a:rPr>
                        <a:t> </a:t>
                      </a:r>
                      <a:r>
                        <a:rPr lang="en-US" sz="1200" spc="-5" dirty="0" smtClean="0">
                          <a:latin typeface="+mn-lt"/>
                          <a:cs typeface="Arial Narrow"/>
                        </a:rPr>
                        <a:t>of</a:t>
                      </a:r>
                      <a:r>
                        <a:rPr lang="en-US" sz="1200" spc="-85" dirty="0" smtClean="0">
                          <a:latin typeface="+mn-lt"/>
                          <a:cs typeface="Arial Narrow"/>
                        </a:rPr>
                        <a:t> </a:t>
                      </a:r>
                      <a:r>
                        <a:rPr lang="en-US" sz="1200" spc="-35" dirty="0" smtClean="0">
                          <a:latin typeface="+mn-lt"/>
                          <a:cs typeface="Arial Narrow"/>
                        </a:rPr>
                        <a:t>ATI</a:t>
                      </a:r>
                      <a:r>
                        <a:rPr lang="en-US" sz="1200" spc="-40" dirty="0" smtClean="0">
                          <a:latin typeface="+mn-lt"/>
                          <a:cs typeface="Arial Narrow"/>
                        </a:rPr>
                        <a:t> </a:t>
                      </a:r>
                      <a:r>
                        <a:rPr lang="en-US" sz="1200" spc="-10" dirty="0" smtClean="0">
                          <a:latin typeface="+mn-lt"/>
                          <a:cs typeface="Arial Narrow"/>
                        </a:rPr>
                        <a:t>(as</a:t>
                      </a:r>
                      <a:r>
                        <a:rPr lang="en-US" sz="1200" spc="-55" dirty="0" smtClean="0">
                          <a:latin typeface="+mn-lt"/>
                          <a:cs typeface="Arial Narrow"/>
                        </a:rPr>
                        <a:t> </a:t>
                      </a:r>
                      <a:r>
                        <a:rPr lang="en-US" sz="1200" spc="-10" dirty="0" smtClean="0">
                          <a:latin typeface="+mn-lt"/>
                          <a:cs typeface="Arial Narrow"/>
                        </a:rPr>
                        <a:t>defined</a:t>
                      </a:r>
                      <a:r>
                        <a:rPr lang="en-US" sz="1200" spc="-60" dirty="0" smtClean="0">
                          <a:latin typeface="+mn-lt"/>
                          <a:cs typeface="Arial Narrow"/>
                        </a:rPr>
                        <a:t> </a:t>
                      </a:r>
                      <a:r>
                        <a:rPr lang="en-US" sz="1200" spc="-10" dirty="0" smtClean="0">
                          <a:latin typeface="+mn-lt"/>
                          <a:cs typeface="Arial Narrow"/>
                        </a:rPr>
                        <a:t>in</a:t>
                      </a:r>
                      <a:r>
                        <a:rPr lang="en-US" sz="1200" spc="-35" dirty="0" smtClean="0">
                          <a:latin typeface="+mn-lt"/>
                          <a:cs typeface="Arial Narrow"/>
                        </a:rPr>
                        <a:t> </a:t>
                      </a:r>
                      <a:r>
                        <a:rPr lang="en-US" sz="1200" spc="-10" dirty="0" smtClean="0">
                          <a:latin typeface="+mn-lt"/>
                          <a:cs typeface="Arial Narrow"/>
                        </a:rPr>
                        <a:t>section</a:t>
                      </a:r>
                      <a:r>
                        <a:rPr lang="en-US" sz="1200" spc="-75" dirty="0" smtClean="0">
                          <a:latin typeface="+mn-lt"/>
                          <a:cs typeface="Arial Narrow"/>
                        </a:rPr>
                        <a:t> </a:t>
                      </a:r>
                      <a:r>
                        <a:rPr lang="en-US" sz="1200" spc="-15" dirty="0" smtClean="0">
                          <a:latin typeface="+mn-lt"/>
                          <a:cs typeface="Arial Narrow"/>
                        </a:rPr>
                        <a:t>163(j))</a:t>
                      </a:r>
                      <a:endParaRPr lang="en-US" sz="1200" dirty="0">
                        <a:latin typeface="+mn-lt"/>
                        <a:cs typeface="Arial Narrow"/>
                      </a:endParaRPr>
                    </a:p>
                  </a:txBody>
                  <a:tcPr marL="0" marR="0" marT="3556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marL="35560" algn="l">
                        <a:lnSpc>
                          <a:spcPct val="100000"/>
                        </a:lnSpc>
                        <a:spcBef>
                          <a:spcPts val="254"/>
                        </a:spcBef>
                      </a:pPr>
                      <a:r>
                        <a:rPr sz="1200" spc="-5" dirty="0">
                          <a:latin typeface="+mn-lt"/>
                          <a:cs typeface="Arial Narrow"/>
                        </a:rPr>
                        <a:t>No</a:t>
                      </a:r>
                      <a:endParaRPr sz="1200" dirty="0">
                        <a:latin typeface="+mn-lt"/>
                        <a:cs typeface="Arial Narrow"/>
                      </a:endParaRPr>
                    </a:p>
                  </a:txBody>
                  <a:tcPr marL="0" marR="0" marT="32384"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marL="38735" algn="l">
                        <a:lnSpc>
                          <a:spcPct val="100000"/>
                        </a:lnSpc>
                        <a:spcBef>
                          <a:spcPts val="280"/>
                        </a:spcBef>
                      </a:pPr>
                      <a:r>
                        <a:rPr sz="1200" dirty="0">
                          <a:latin typeface="+mn-lt"/>
                          <a:cs typeface="Arial Narrow"/>
                        </a:rPr>
                        <a:t>No</a:t>
                      </a:r>
                    </a:p>
                  </a:txBody>
                  <a:tcPr marL="0" marR="0" marT="3556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002"/>
                  </a:ext>
                </a:extLst>
              </a:tr>
              <a:tr h="706634">
                <a:tc>
                  <a:txBody>
                    <a:bodyPr/>
                    <a:lstStyle/>
                    <a:p>
                      <a:pPr marL="106045" marR="113030">
                        <a:lnSpc>
                          <a:spcPct val="100800"/>
                        </a:lnSpc>
                        <a:spcBef>
                          <a:spcPts val="975"/>
                        </a:spcBef>
                      </a:pPr>
                      <a:r>
                        <a:rPr sz="1200" b="1" spc="-5" dirty="0">
                          <a:solidFill>
                            <a:schemeClr val="tx1"/>
                          </a:solidFill>
                          <a:latin typeface="+mn-lt"/>
                          <a:cs typeface="Arial Narrow"/>
                        </a:rPr>
                        <a:t>Coordination with </a:t>
                      </a:r>
                      <a:r>
                        <a:rPr lang="en-US" sz="1200" b="1" spc="-5" dirty="0" smtClean="0">
                          <a:solidFill>
                            <a:schemeClr val="tx1"/>
                          </a:solidFill>
                          <a:latin typeface="+mn-lt"/>
                          <a:cs typeface="Arial"/>
                        </a:rPr>
                        <a:t>Section</a:t>
                      </a:r>
                      <a:r>
                        <a:rPr sz="1200" b="1" spc="-5" dirty="0" smtClean="0">
                          <a:solidFill>
                            <a:schemeClr val="tx1"/>
                          </a:solidFill>
                          <a:latin typeface="+mn-lt"/>
                          <a:cs typeface="Arial"/>
                        </a:rPr>
                        <a:t> </a:t>
                      </a:r>
                      <a:r>
                        <a:rPr sz="1200" b="1" dirty="0">
                          <a:solidFill>
                            <a:schemeClr val="tx1"/>
                          </a:solidFill>
                          <a:latin typeface="+mn-lt"/>
                          <a:cs typeface="Arial Narrow"/>
                        </a:rPr>
                        <a:t>163(j)</a:t>
                      </a:r>
                      <a:endParaRPr sz="1200" dirty="0">
                        <a:solidFill>
                          <a:schemeClr val="tx1"/>
                        </a:solidFill>
                        <a:latin typeface="+mn-lt"/>
                        <a:cs typeface="Arial Narrow"/>
                      </a:endParaRPr>
                    </a:p>
                  </a:txBody>
                  <a:tcPr marL="0" marR="0" marT="123825" marB="0">
                    <a:lnL w="12700" cap="flat" cmpd="sng" algn="ctr">
                      <a:no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R="989330" algn="l">
                        <a:lnSpc>
                          <a:spcPct val="100000"/>
                        </a:lnSpc>
                        <a:spcBef>
                          <a:spcPts val="280"/>
                        </a:spcBef>
                      </a:pPr>
                      <a:r>
                        <a:rPr lang="en-US" sz="1200" spc="-15" dirty="0" smtClean="0">
                          <a:latin typeface="+mn-lt"/>
                          <a:cs typeface="Arial Narrow"/>
                        </a:rPr>
                        <a:t>Deduction </a:t>
                      </a:r>
                      <a:r>
                        <a:rPr lang="en-US" sz="1200" spc="-10" dirty="0" smtClean="0">
                          <a:latin typeface="+mn-lt"/>
                          <a:cs typeface="Arial Narrow"/>
                        </a:rPr>
                        <a:t>is the </a:t>
                      </a:r>
                      <a:r>
                        <a:rPr lang="en-US" sz="1200" spc="-15" dirty="0" smtClean="0">
                          <a:latin typeface="+mn-lt"/>
                          <a:cs typeface="Arial Narrow"/>
                        </a:rPr>
                        <a:t>lesser</a:t>
                      </a:r>
                      <a:r>
                        <a:rPr lang="en-US" sz="1200" spc="-195" dirty="0" smtClean="0">
                          <a:latin typeface="+mn-lt"/>
                          <a:cs typeface="Arial Narrow"/>
                        </a:rPr>
                        <a:t> </a:t>
                      </a:r>
                      <a:r>
                        <a:rPr lang="en-US" sz="1200" spc="-10" dirty="0" smtClean="0">
                          <a:latin typeface="+mn-lt"/>
                          <a:cs typeface="Arial Narrow"/>
                        </a:rPr>
                        <a:t>amount</a:t>
                      </a:r>
                      <a:endParaRPr lang="en-US" sz="1200" dirty="0">
                        <a:latin typeface="+mn-lt"/>
                        <a:cs typeface="Arial Narrow"/>
                      </a:endParaRPr>
                    </a:p>
                  </a:txBody>
                  <a:tcPr marL="0" marR="0" marT="3556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marL="35560" algn="l">
                        <a:lnSpc>
                          <a:spcPct val="100000"/>
                        </a:lnSpc>
                        <a:spcBef>
                          <a:spcPts val="259"/>
                        </a:spcBef>
                      </a:pPr>
                      <a:r>
                        <a:rPr sz="1200" spc="-15" dirty="0">
                          <a:latin typeface="+mn-lt"/>
                          <a:cs typeface="Arial Narrow"/>
                        </a:rPr>
                        <a:t>Deduction </a:t>
                      </a:r>
                      <a:r>
                        <a:rPr sz="1200" spc="-10" dirty="0">
                          <a:latin typeface="+mn-lt"/>
                          <a:cs typeface="Arial Narrow"/>
                        </a:rPr>
                        <a:t>is the </a:t>
                      </a:r>
                      <a:r>
                        <a:rPr sz="1200" spc="-15" dirty="0">
                          <a:latin typeface="+mn-lt"/>
                          <a:cs typeface="Arial Narrow"/>
                        </a:rPr>
                        <a:t>lesser</a:t>
                      </a:r>
                      <a:r>
                        <a:rPr sz="1200" spc="-195" dirty="0">
                          <a:latin typeface="+mn-lt"/>
                          <a:cs typeface="Arial Narrow"/>
                        </a:rPr>
                        <a:t> </a:t>
                      </a:r>
                      <a:r>
                        <a:rPr lang="en-US" sz="1200" spc="-195" dirty="0" smtClean="0">
                          <a:latin typeface="+mn-lt"/>
                          <a:cs typeface="Arial Narrow"/>
                        </a:rPr>
                        <a:t> </a:t>
                      </a:r>
                      <a:r>
                        <a:rPr sz="1200" spc="-10" dirty="0" smtClean="0">
                          <a:latin typeface="+mn-lt"/>
                          <a:cs typeface="Arial Narrow"/>
                        </a:rPr>
                        <a:t>amount</a:t>
                      </a:r>
                      <a:endParaRPr sz="1200" dirty="0">
                        <a:latin typeface="+mn-lt"/>
                        <a:cs typeface="Arial Narrow"/>
                      </a:endParaRPr>
                    </a:p>
                  </a:txBody>
                  <a:tcPr marL="0" marR="0" marT="33019"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marL="38735" marR="172720">
                        <a:lnSpc>
                          <a:spcPct val="100000"/>
                        </a:lnSpc>
                        <a:spcBef>
                          <a:spcPts val="280"/>
                        </a:spcBef>
                      </a:pPr>
                      <a:r>
                        <a:rPr lang="en-US" sz="1200" spc="-5" dirty="0" smtClean="0">
                          <a:latin typeface="+mn-lt"/>
                          <a:cs typeface="Arial Narrow"/>
                        </a:rPr>
                        <a:t>Apply </a:t>
                      </a:r>
                      <a:r>
                        <a:rPr lang="en-US" sz="1200" dirty="0" smtClean="0">
                          <a:latin typeface="+mn-lt"/>
                          <a:cs typeface="Arial Narrow"/>
                        </a:rPr>
                        <a:t>both but would </a:t>
                      </a:r>
                      <a:r>
                        <a:rPr lang="en-US" sz="1200" spc="-5" dirty="0" smtClean="0">
                          <a:latin typeface="+mn-lt"/>
                          <a:cs typeface="Arial Narrow"/>
                        </a:rPr>
                        <a:t>allow deduction  </a:t>
                      </a:r>
                      <a:r>
                        <a:rPr lang="en-US" sz="1200" dirty="0" smtClean="0">
                          <a:latin typeface="+mn-lt"/>
                          <a:cs typeface="Arial Narrow"/>
                        </a:rPr>
                        <a:t>for </a:t>
                      </a:r>
                      <a:r>
                        <a:rPr lang="en-US" sz="1200" spc="-5" dirty="0" smtClean="0">
                          <a:latin typeface="+mn-lt"/>
                          <a:cs typeface="Arial Narrow"/>
                        </a:rPr>
                        <a:t>higher </a:t>
                      </a:r>
                      <a:r>
                        <a:rPr lang="en-US" sz="1200" dirty="0" smtClean="0">
                          <a:latin typeface="+mn-lt"/>
                          <a:cs typeface="Arial Narrow"/>
                        </a:rPr>
                        <a:t>of the </a:t>
                      </a:r>
                      <a:r>
                        <a:rPr lang="en-US" sz="1200" spc="-5" dirty="0" smtClean="0">
                          <a:latin typeface="+mn-lt"/>
                          <a:cs typeface="Arial Narrow"/>
                        </a:rPr>
                        <a:t>fixed ratio (section  163(j)) </a:t>
                      </a:r>
                      <a:r>
                        <a:rPr lang="en-US" sz="1200" dirty="0" smtClean="0">
                          <a:latin typeface="+mn-lt"/>
                          <a:cs typeface="Arial Narrow"/>
                        </a:rPr>
                        <a:t>and group </a:t>
                      </a:r>
                      <a:r>
                        <a:rPr lang="en-US" sz="1200" spc="-5" dirty="0" smtClean="0">
                          <a:latin typeface="+mn-lt"/>
                          <a:cs typeface="Arial Narrow"/>
                        </a:rPr>
                        <a:t>ratio (Green</a:t>
                      </a:r>
                      <a:r>
                        <a:rPr lang="en-US" sz="1200" spc="-35" dirty="0" smtClean="0">
                          <a:latin typeface="+mn-lt"/>
                          <a:cs typeface="Arial Narrow"/>
                        </a:rPr>
                        <a:t> </a:t>
                      </a:r>
                      <a:r>
                        <a:rPr lang="en-US" sz="1200" spc="-5" dirty="0" smtClean="0">
                          <a:latin typeface="+mn-lt"/>
                          <a:cs typeface="Arial Narrow"/>
                        </a:rPr>
                        <a:t>Book)</a:t>
                      </a:r>
                      <a:endParaRPr lang="en-US" sz="1200" dirty="0">
                        <a:latin typeface="+mn-lt"/>
                        <a:cs typeface="Arial Narrow"/>
                      </a:endParaRPr>
                    </a:p>
                  </a:txBody>
                  <a:tcPr marL="0" marR="0" marT="3556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003"/>
                  </a:ext>
                </a:extLst>
              </a:tr>
              <a:tr h="706634">
                <a:tc>
                  <a:txBody>
                    <a:bodyPr/>
                    <a:lstStyle/>
                    <a:p>
                      <a:pPr>
                        <a:lnSpc>
                          <a:spcPct val="100000"/>
                        </a:lnSpc>
                        <a:spcBef>
                          <a:spcPts val="55"/>
                        </a:spcBef>
                      </a:pPr>
                      <a:endParaRPr sz="1200" dirty="0">
                        <a:solidFill>
                          <a:schemeClr val="tx1"/>
                        </a:solidFill>
                        <a:latin typeface="+mn-lt"/>
                        <a:cs typeface="Times New Roman"/>
                      </a:endParaRPr>
                    </a:p>
                    <a:p>
                      <a:pPr marL="106045">
                        <a:lnSpc>
                          <a:spcPct val="100000"/>
                        </a:lnSpc>
                      </a:pPr>
                      <a:r>
                        <a:rPr sz="1200" b="1" spc="-5" dirty="0">
                          <a:solidFill>
                            <a:schemeClr val="tx1"/>
                          </a:solidFill>
                          <a:latin typeface="+mn-lt"/>
                          <a:cs typeface="Arial Narrow"/>
                        </a:rPr>
                        <a:t>Carryforwards</a:t>
                      </a:r>
                      <a:endParaRPr sz="1200" dirty="0">
                        <a:solidFill>
                          <a:schemeClr val="tx1"/>
                        </a:solidFill>
                        <a:latin typeface="+mn-lt"/>
                        <a:cs typeface="Arial Narrow"/>
                      </a:endParaRPr>
                    </a:p>
                  </a:txBody>
                  <a:tcPr marL="0" marR="0" marT="6985" marB="0">
                    <a:lnL w="12700" cap="flat" cmpd="sng" algn="ctr">
                      <a:no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7465" marR="99695" algn="l">
                        <a:lnSpc>
                          <a:spcPct val="100000"/>
                        </a:lnSpc>
                        <a:spcBef>
                          <a:spcPts val="280"/>
                        </a:spcBef>
                      </a:pPr>
                      <a:r>
                        <a:rPr lang="en-US" sz="1200" spc="-15" dirty="0" smtClean="0">
                          <a:latin typeface="+mn-lt"/>
                          <a:cs typeface="Arial Narrow"/>
                        </a:rPr>
                        <a:t>Disallowed </a:t>
                      </a:r>
                      <a:r>
                        <a:rPr lang="en-US" sz="1200" spc="-10" dirty="0" smtClean="0">
                          <a:latin typeface="+mn-lt"/>
                          <a:cs typeface="Arial Narrow"/>
                        </a:rPr>
                        <a:t>expense </a:t>
                      </a:r>
                      <a:r>
                        <a:rPr lang="en-US" sz="1200" spc="-15" dirty="0" smtClean="0">
                          <a:latin typeface="+mn-lt"/>
                          <a:cs typeface="Arial Narrow"/>
                        </a:rPr>
                        <a:t>carried</a:t>
                      </a:r>
                      <a:r>
                        <a:rPr lang="en-US" sz="1200" spc="-204" dirty="0" smtClean="0">
                          <a:latin typeface="+mn-lt"/>
                          <a:cs typeface="Arial Narrow"/>
                        </a:rPr>
                        <a:t> </a:t>
                      </a:r>
                      <a:r>
                        <a:rPr lang="en-US" sz="1200" spc="-15" dirty="0" smtClean="0">
                          <a:latin typeface="+mn-lt"/>
                          <a:cs typeface="Arial Narrow"/>
                        </a:rPr>
                        <a:t>forward indefinitely;  excess limitation carryforward (duration  </a:t>
                      </a:r>
                      <a:r>
                        <a:rPr lang="en-US" sz="1200" spc="-10" dirty="0" smtClean="0">
                          <a:latin typeface="+mn-lt"/>
                          <a:cs typeface="Arial Narrow"/>
                        </a:rPr>
                        <a:t>unknown)</a:t>
                      </a:r>
                      <a:endParaRPr lang="en-US" sz="1200" dirty="0">
                        <a:latin typeface="+mn-lt"/>
                        <a:cs typeface="Arial Narrow"/>
                      </a:endParaRPr>
                    </a:p>
                  </a:txBody>
                  <a:tcPr marL="0" marR="0" marT="3556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marL="47625" marR="436880" algn="l">
                        <a:lnSpc>
                          <a:spcPct val="100000"/>
                        </a:lnSpc>
                        <a:spcBef>
                          <a:spcPts val="260"/>
                        </a:spcBef>
                      </a:pPr>
                      <a:r>
                        <a:rPr lang="en-US" sz="1200" spc="-15" dirty="0" smtClean="0">
                          <a:latin typeface="+mn-lt"/>
                          <a:cs typeface="Arial Narrow"/>
                        </a:rPr>
                        <a:t>Disallowed expense carried  forward 5 years; no excess  limitation carryforward</a:t>
                      </a:r>
                    </a:p>
                  </a:txBody>
                  <a:tcPr marL="0" marR="0" marT="3302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marL="38735" marR="161290" algn="l">
                        <a:lnSpc>
                          <a:spcPct val="100000"/>
                        </a:lnSpc>
                        <a:spcBef>
                          <a:spcPts val="280"/>
                        </a:spcBef>
                      </a:pPr>
                      <a:r>
                        <a:rPr lang="en-US" sz="1200" spc="-5" dirty="0" smtClean="0">
                          <a:latin typeface="+mn-lt"/>
                          <a:cs typeface="Arial Narrow"/>
                        </a:rPr>
                        <a:t>Carryovers of disallowed interest  expense permitted, and time limits on  use encouraged</a:t>
                      </a:r>
                      <a:endParaRPr lang="en-US" sz="1200" spc="-5" dirty="0">
                        <a:latin typeface="+mn-lt"/>
                        <a:cs typeface="Arial Narrow"/>
                      </a:endParaRPr>
                    </a:p>
                  </a:txBody>
                  <a:tcPr marL="0" marR="0" marT="3556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004"/>
                  </a:ext>
                </a:extLst>
              </a:tr>
              <a:tr h="707401">
                <a:tc>
                  <a:txBody>
                    <a:bodyPr/>
                    <a:lstStyle/>
                    <a:p>
                      <a:pPr marL="106045" marR="488950">
                        <a:lnSpc>
                          <a:spcPct val="100000"/>
                        </a:lnSpc>
                        <a:spcBef>
                          <a:spcPts val="1225"/>
                        </a:spcBef>
                      </a:pPr>
                      <a:r>
                        <a:rPr sz="1200" b="1" dirty="0">
                          <a:solidFill>
                            <a:schemeClr val="tx1"/>
                          </a:solidFill>
                          <a:latin typeface="+mn-lt"/>
                          <a:cs typeface="Arial Narrow"/>
                        </a:rPr>
                        <a:t>Threshold</a:t>
                      </a:r>
                      <a:r>
                        <a:rPr sz="1200" b="1" spc="-100" dirty="0">
                          <a:solidFill>
                            <a:schemeClr val="tx1"/>
                          </a:solidFill>
                          <a:latin typeface="+mn-lt"/>
                          <a:cs typeface="Arial Narrow"/>
                        </a:rPr>
                        <a:t> </a:t>
                      </a:r>
                      <a:r>
                        <a:rPr sz="1200" b="1" dirty="0">
                          <a:solidFill>
                            <a:schemeClr val="tx1"/>
                          </a:solidFill>
                          <a:latin typeface="+mn-lt"/>
                          <a:cs typeface="Arial Narrow"/>
                        </a:rPr>
                        <a:t>for  </a:t>
                      </a:r>
                      <a:r>
                        <a:rPr sz="1200" b="1" spc="-5" dirty="0">
                          <a:solidFill>
                            <a:schemeClr val="tx1"/>
                          </a:solidFill>
                          <a:latin typeface="+mn-lt"/>
                          <a:cs typeface="Arial Narrow"/>
                        </a:rPr>
                        <a:t>Application</a:t>
                      </a:r>
                      <a:endParaRPr sz="1200" dirty="0">
                        <a:solidFill>
                          <a:schemeClr val="tx1"/>
                        </a:solidFill>
                        <a:latin typeface="+mn-lt"/>
                        <a:cs typeface="Arial Narrow"/>
                      </a:endParaRPr>
                    </a:p>
                  </a:txBody>
                  <a:tcPr marL="0" marR="0" marT="155575" marB="0">
                    <a:lnL w="12700" cap="flat" cmpd="sng" algn="ctr">
                      <a:no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7465" algn="l">
                        <a:lnSpc>
                          <a:spcPct val="100000"/>
                        </a:lnSpc>
                        <a:spcBef>
                          <a:spcPts val="284"/>
                        </a:spcBef>
                      </a:pPr>
                      <a:r>
                        <a:rPr lang="en-US" sz="1200" spc="-15" dirty="0" smtClean="0">
                          <a:latin typeface="+mn-lt"/>
                          <a:cs typeface="Arial Narrow"/>
                        </a:rPr>
                        <a:t>Financial reporting groups with ≥$5 million of net</a:t>
                      </a:r>
                    </a:p>
                    <a:p>
                      <a:pPr marL="37465" algn="l">
                        <a:lnSpc>
                          <a:spcPct val="100000"/>
                        </a:lnSpc>
                        <a:spcBef>
                          <a:spcPts val="284"/>
                        </a:spcBef>
                      </a:pPr>
                      <a:r>
                        <a:rPr lang="en-US" sz="1200" spc="-15" dirty="0" smtClean="0">
                          <a:latin typeface="+mn-lt"/>
                          <a:cs typeface="Arial Narrow"/>
                        </a:rPr>
                        <a:t>interest expense on U.S. returns</a:t>
                      </a:r>
                      <a:endParaRPr lang="en-US" sz="1200" spc="-15" dirty="0">
                        <a:latin typeface="+mn-lt"/>
                        <a:cs typeface="Arial Narrow"/>
                      </a:endParaRPr>
                    </a:p>
                  </a:txBody>
                  <a:tcPr marL="0" marR="0" marT="36194"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marL="35560" marR="180340" algn="l">
                        <a:lnSpc>
                          <a:spcPct val="100000"/>
                        </a:lnSpc>
                        <a:spcBef>
                          <a:spcPts val="260"/>
                        </a:spcBef>
                      </a:pPr>
                      <a:r>
                        <a:rPr lang="en-US" sz="1200" spc="-10" dirty="0" smtClean="0">
                          <a:latin typeface="+mn-lt"/>
                          <a:cs typeface="Arial Narrow"/>
                        </a:rPr>
                        <a:t>Applies to large global groups –  gross receipts &gt; $100M annually  over 3-year reporting period</a:t>
                      </a:r>
                      <a:endParaRPr lang="en-US" sz="1200" spc="-10" dirty="0">
                        <a:latin typeface="+mn-lt"/>
                        <a:cs typeface="Arial Narrow"/>
                      </a:endParaRPr>
                    </a:p>
                  </a:txBody>
                  <a:tcPr marL="0" marR="0" marT="33020"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marL="38735" marR="95885" algn="l">
                        <a:lnSpc>
                          <a:spcPct val="100000"/>
                        </a:lnSpc>
                        <a:spcBef>
                          <a:spcPts val="284"/>
                        </a:spcBef>
                      </a:pPr>
                      <a:r>
                        <a:rPr lang="en-US" sz="1200" dirty="0" smtClean="0">
                          <a:latin typeface="+mn-lt"/>
                          <a:cs typeface="Arial Narrow"/>
                        </a:rPr>
                        <a:t>No, but entities with net interest  expense below a designated threshold  may be excluded</a:t>
                      </a:r>
                      <a:endParaRPr lang="en-US" sz="1200" dirty="0">
                        <a:latin typeface="+mn-lt"/>
                        <a:cs typeface="Arial Narrow"/>
                      </a:endParaRPr>
                    </a:p>
                  </a:txBody>
                  <a:tcPr marL="0" marR="0" marT="36194" marB="0">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 name="object 2" descr="" title=""/>
          <p:cNvSpPr txBox="1">
            <a:spLocks noGrp="1"/>
          </p:cNvSpPr>
          <p:nvPr>
            <p:ph type="title"/>
          </p:nvPr>
        </p:nvSpPr>
        <p:spPr>
          <a:prstGeom prst="rect">
            <a:avLst/>
          </a:prstGeom>
          <a:solidFill>
            <a:schemeClr val="bg1"/>
          </a:solidFill>
        </p:spPr>
        <p:txBody>
          <a:bodyPr vert="horz" wrap="square" lIns="0" tIns="0" rIns="0" bIns="0" rtlCol="0" anchor="ctr">
            <a:spAutoFit/>
          </a:bodyPr>
          <a:lstStyle/>
          <a:p>
            <a:pPr marL="12700">
              <a:lnSpc>
                <a:spcPct val="100000"/>
              </a:lnSpc>
            </a:pPr>
            <a:r>
              <a:rPr dirty="0">
                <a:latin typeface="Calibri Light" panose="020F0302020204030204" pitchFamily="34" charset="0"/>
                <a:cs typeface="Calibri Light" panose="020F0302020204030204" pitchFamily="34" charset="0"/>
              </a:rPr>
              <a:t>Interest </a:t>
            </a:r>
            <a:r>
              <a:rPr spc="-5" dirty="0">
                <a:latin typeface="Calibri Light" panose="020F0302020204030204" pitchFamily="34" charset="0"/>
                <a:cs typeface="Calibri Light" panose="020F0302020204030204" pitchFamily="34" charset="0"/>
              </a:rPr>
              <a:t>Limitation </a:t>
            </a:r>
            <a:r>
              <a:rPr dirty="0">
                <a:latin typeface="Calibri Light" panose="020F0302020204030204" pitchFamily="34" charset="0"/>
                <a:cs typeface="Calibri Light" panose="020F0302020204030204" pitchFamily="34" charset="0"/>
              </a:rPr>
              <a:t>Proposals</a:t>
            </a:r>
          </a:p>
        </p:txBody>
      </p:sp>
    </p:spTree>
    <p:extLst>
      <p:ext uri="{BB962C8B-B14F-4D97-AF65-F5344CB8AC3E}">
        <p14:creationId xmlns:p14="http://schemas.microsoft.com/office/powerpoint/2010/main" val="1151854608"/>
      </p:ext>
    </p:extLst>
  </p:cSld>
  <p:clrMapOvr>
    <a:masterClrMapping/>
  </p:clrMapOvr>
</p:sld>
</file>

<file path=ppt/slides/slide4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Build Back Better </a:t>
            </a:r>
            <a:r>
              <a:rPr lang="en-US" dirty="0" smtClean="0"/>
              <a:t>Act and Interest Limitations</a:t>
            </a:r>
            <a:endParaRPr lang="en-US" dirty="0"/>
          </a:p>
        </p:txBody>
      </p:sp>
      <p:sp>
        <p:nvSpPr>
          <p:cNvPr id="3" name="Content Placeholder 2" descr="" title=""/>
          <p:cNvSpPr>
            <a:spLocks noGrp="1"/>
          </p:cNvSpPr>
          <p:nvPr>
            <p:ph idx="1"/>
          </p:nvPr>
        </p:nvSpPr>
        <p:spPr/>
        <p:txBody>
          <a:bodyPr>
            <a:normAutofit/>
          </a:bodyPr>
          <a:lstStyle/>
          <a:p>
            <a:r>
              <a:rPr lang="en-US" dirty="0"/>
              <a:t>The </a:t>
            </a:r>
            <a:r>
              <a:rPr lang="en-US" dirty="0" smtClean="0"/>
              <a:t>Build Back Better Act (the “BBBA”) </a:t>
            </a:r>
            <a:r>
              <a:rPr lang="en-US" dirty="0"/>
              <a:t>would add new </a:t>
            </a:r>
            <a:r>
              <a:rPr lang="en-US" dirty="0" smtClean="0"/>
              <a:t>Section 163(n</a:t>
            </a:r>
            <a:r>
              <a:rPr lang="en-US" dirty="0"/>
              <a:t>), which would </a:t>
            </a:r>
            <a:r>
              <a:rPr lang="en-US" dirty="0" smtClean="0"/>
              <a:t>limit </a:t>
            </a:r>
            <a:r>
              <a:rPr lang="en-US" dirty="0"/>
              <a:t>the amount of deduction for interest expense (that exceeds interest income) at the “</a:t>
            </a:r>
            <a:r>
              <a:rPr lang="en-US" u="sng" dirty="0"/>
              <a:t>allowable percentage</a:t>
            </a:r>
            <a:r>
              <a:rPr lang="en-US" dirty="0"/>
              <a:t>” of 110 percent of such excess</a:t>
            </a:r>
            <a:r>
              <a:rPr lang="en-US" dirty="0" smtClean="0"/>
              <a:t>.</a:t>
            </a:r>
          </a:p>
          <a:p>
            <a:r>
              <a:rPr lang="en-US" dirty="0" smtClean="0"/>
              <a:t> </a:t>
            </a:r>
            <a:r>
              <a:rPr lang="en-US" dirty="0"/>
              <a:t>The </a:t>
            </a:r>
            <a:r>
              <a:rPr lang="en-US" dirty="0" smtClean="0"/>
              <a:t>“</a:t>
            </a:r>
            <a:r>
              <a:rPr lang="en-US" u="sng" dirty="0" smtClean="0"/>
              <a:t>allowable percentage</a:t>
            </a:r>
            <a:r>
              <a:rPr lang="en-US" dirty="0" smtClean="0"/>
              <a:t>” </a:t>
            </a:r>
            <a:r>
              <a:rPr lang="en-US" dirty="0"/>
              <a:t>is the domestic corporation’s “</a:t>
            </a:r>
            <a:r>
              <a:rPr lang="en-US" u="sng" dirty="0"/>
              <a:t>allocable share</a:t>
            </a:r>
            <a:r>
              <a:rPr lang="en-US" dirty="0"/>
              <a:t>” of the group’s reported net interest expense (as reported in an applicable financial statement) over such corporation’s reported net interest expense (as reported in books and records in preparing such group’s applicable financial statement). </a:t>
            </a:r>
            <a:endParaRPr lang="en-US" dirty="0" smtClean="0"/>
          </a:p>
          <a:p>
            <a:r>
              <a:rPr lang="en-US" dirty="0" smtClean="0"/>
              <a:t>The “</a:t>
            </a:r>
            <a:r>
              <a:rPr lang="en-US" u="sng" dirty="0" smtClean="0"/>
              <a:t>allocable share</a:t>
            </a:r>
            <a:r>
              <a:rPr lang="en-US" dirty="0" smtClean="0"/>
              <a:t>” </a:t>
            </a:r>
            <a:r>
              <a:rPr lang="en-US" dirty="0"/>
              <a:t>of the group’s reported net interest expense is the group’s reported net interest expense times the ratio of the domestic corporation’s EBITDA to the EBITDA of the group. </a:t>
            </a:r>
            <a:endParaRPr lang="en-US" dirty="0" smtClean="0"/>
          </a:p>
          <a:p>
            <a:r>
              <a:rPr lang="en-US" dirty="0" smtClean="0"/>
              <a:t>Whichever limit is more restrictive under Section 163(j</a:t>
            </a:r>
            <a:r>
              <a:rPr lang="en-US" dirty="0"/>
              <a:t>) or </a:t>
            </a:r>
            <a:r>
              <a:rPr lang="en-US" dirty="0" smtClean="0"/>
              <a:t>Section 163(n</a:t>
            </a:r>
            <a:r>
              <a:rPr lang="en-US" dirty="0"/>
              <a:t>)(1) applies.</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45</a:t>
            </a:fld>
            <a:endParaRPr lang="en-US"/>
          </a:p>
        </p:txBody>
      </p:sp>
    </p:spTree>
    <p:extLst>
      <p:ext uri="{BB962C8B-B14F-4D97-AF65-F5344CB8AC3E}">
        <p14:creationId xmlns:p14="http://schemas.microsoft.com/office/powerpoint/2010/main" val="439525195"/>
      </p:ext>
    </p:extLst>
  </p:cSld>
  <p:clrMapOvr>
    <a:masterClrMapping/>
  </p:clrMapOvr>
</p:sld>
</file>

<file path=ppt/slides/slide4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Application of Section 163(n)</a:t>
            </a:r>
            <a:endParaRPr lang="en-US" dirty="0"/>
          </a:p>
        </p:txBody>
      </p:sp>
      <p:sp>
        <p:nvSpPr>
          <p:cNvPr id="3" name="Content Placeholder 2" descr="" title=""/>
          <p:cNvSpPr>
            <a:spLocks noGrp="1"/>
          </p:cNvSpPr>
          <p:nvPr>
            <p:ph idx="1"/>
          </p:nvPr>
        </p:nvSpPr>
        <p:spPr/>
        <p:txBody>
          <a:bodyPr/>
          <a:lstStyle/>
          <a:p>
            <a:r>
              <a:rPr lang="en-US" dirty="0" smtClean="0"/>
              <a:t>Section 163(n</a:t>
            </a:r>
            <a:r>
              <a:rPr lang="en-US" dirty="0"/>
              <a:t>) is applicable to a domestic corporation which is a member of a multinational group that prepares consolidated financial statements, and which has averaged net interest expense for the three-year reporting period of more than $12 million annually. </a:t>
            </a:r>
            <a:endParaRPr lang="en-US" dirty="0" smtClean="0"/>
          </a:p>
          <a:p>
            <a:r>
              <a:rPr lang="en-US" dirty="0" smtClean="0"/>
              <a:t>Different than </a:t>
            </a:r>
            <a:r>
              <a:rPr lang="en-US" dirty="0"/>
              <a:t>prior proposals that would be limited to U.S. subsidiaries of foreign-parented groups, </a:t>
            </a:r>
            <a:r>
              <a:rPr lang="en-US" dirty="0" smtClean="0"/>
              <a:t>this iteration </a:t>
            </a:r>
            <a:r>
              <a:rPr lang="en-US" dirty="0"/>
              <a:t>would apply to U.S. corporations of both </a:t>
            </a:r>
            <a:r>
              <a:rPr lang="en-US" dirty="0" smtClean="0"/>
              <a:t>foreign parented </a:t>
            </a:r>
            <a:r>
              <a:rPr lang="en-US" dirty="0"/>
              <a:t>and U.S</a:t>
            </a:r>
            <a:r>
              <a:rPr lang="en-US" dirty="0" smtClean="0"/>
              <a:t>. parented </a:t>
            </a:r>
            <a:r>
              <a:rPr lang="en-US" dirty="0"/>
              <a:t>groups.</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46</a:t>
            </a:fld>
            <a:endParaRPr lang="en-US"/>
          </a:p>
        </p:txBody>
      </p:sp>
    </p:spTree>
    <p:extLst>
      <p:ext uri="{BB962C8B-B14F-4D97-AF65-F5344CB8AC3E}">
        <p14:creationId xmlns:p14="http://schemas.microsoft.com/office/powerpoint/2010/main" val="466164251"/>
      </p:ext>
    </p:extLst>
  </p:cSld>
  <p:clrMapOvr>
    <a:masterClrMapping/>
  </p:clrMapOvr>
</p:sld>
</file>

<file path=ppt/slides/slide4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Coordination of Section 163(j) and Section 163(n)</a:t>
            </a:r>
            <a:endParaRPr lang="en-US" dirty="0"/>
          </a:p>
        </p:txBody>
      </p:sp>
      <p:sp>
        <p:nvSpPr>
          <p:cNvPr id="3" name="Content Placeholder 2" descr="" title=""/>
          <p:cNvSpPr>
            <a:spLocks noGrp="1"/>
          </p:cNvSpPr>
          <p:nvPr>
            <p:ph idx="1"/>
          </p:nvPr>
        </p:nvSpPr>
        <p:spPr/>
        <p:txBody>
          <a:bodyPr/>
          <a:lstStyle/>
          <a:p>
            <a:r>
              <a:rPr lang="en-US" dirty="0"/>
              <a:t>Under new </a:t>
            </a:r>
            <a:r>
              <a:rPr lang="en-US" dirty="0" smtClean="0"/>
              <a:t>section 163(o</a:t>
            </a:r>
            <a:r>
              <a:rPr lang="en-US" dirty="0"/>
              <a:t>), the amount of any interest not allowed as a deduction by reason of </a:t>
            </a:r>
            <a:r>
              <a:rPr lang="en-US" dirty="0" smtClean="0"/>
              <a:t>section </a:t>
            </a:r>
            <a:r>
              <a:rPr lang="en-US" dirty="0"/>
              <a:t>163(j) or (n)(1) (whichever imposes </a:t>
            </a:r>
            <a:r>
              <a:rPr lang="en-US" dirty="0" smtClean="0"/>
              <a:t>a </a:t>
            </a:r>
            <a:r>
              <a:rPr lang="en-US" dirty="0"/>
              <a:t>lower </a:t>
            </a:r>
            <a:r>
              <a:rPr lang="en-US" dirty="0" smtClean="0"/>
              <a:t>limitation) </a:t>
            </a:r>
            <a:r>
              <a:rPr lang="en-US" dirty="0"/>
              <a:t>is treated as paid or accrued in the succeeding taxable year (with an unlimited carryforward period).</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47</a:t>
            </a:fld>
            <a:endParaRPr lang="en-US"/>
          </a:p>
        </p:txBody>
      </p:sp>
    </p:spTree>
    <p:extLst>
      <p:ext uri="{BB962C8B-B14F-4D97-AF65-F5344CB8AC3E}">
        <p14:creationId xmlns:p14="http://schemas.microsoft.com/office/powerpoint/2010/main" val="2826868623"/>
      </p:ext>
    </p:extLst>
  </p:cSld>
  <p:clrMapOvr>
    <a:masterClrMapping/>
  </p:clrMapOvr>
</p:sld>
</file>

<file path=ppt/slides/slide4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Practical Application</a:t>
            </a:r>
            <a:endParaRPr lang="en-US" dirty="0"/>
          </a:p>
        </p:txBody>
      </p:sp>
      <p:sp>
        <p:nvSpPr>
          <p:cNvPr id="3" name="Content Placeholder 2" descr="" title=""/>
          <p:cNvSpPr>
            <a:spLocks noGrp="1"/>
          </p:cNvSpPr>
          <p:nvPr>
            <p:ph idx="1"/>
          </p:nvPr>
        </p:nvSpPr>
        <p:spPr/>
        <p:txBody>
          <a:bodyPr>
            <a:normAutofit/>
          </a:bodyPr>
          <a:lstStyle/>
          <a:p>
            <a:r>
              <a:rPr lang="en-US" dirty="0" smtClean="0"/>
              <a:t>Section 163(n</a:t>
            </a:r>
            <a:r>
              <a:rPr lang="en-US" dirty="0"/>
              <a:t>) </a:t>
            </a:r>
            <a:r>
              <a:rPr lang="en-US" dirty="0" smtClean="0"/>
              <a:t>would </a:t>
            </a:r>
            <a:r>
              <a:rPr lang="en-US" dirty="0"/>
              <a:t>adversely impact </a:t>
            </a:r>
            <a:r>
              <a:rPr lang="en-US" dirty="0" smtClean="0"/>
              <a:t>U.S</a:t>
            </a:r>
            <a:r>
              <a:rPr lang="en-US" dirty="0"/>
              <a:t>. taxpayers with significant (third-party or related-party) debt, and </a:t>
            </a:r>
            <a:r>
              <a:rPr lang="en-US" dirty="0" smtClean="0"/>
              <a:t>a </a:t>
            </a:r>
            <a:r>
              <a:rPr lang="en-US" dirty="0"/>
              <a:t>corporate group which includes the U.S. taxpayer has significant foreign operations. </a:t>
            </a:r>
            <a:endParaRPr lang="en-US" dirty="0" smtClean="0"/>
          </a:p>
          <a:p>
            <a:r>
              <a:rPr lang="en-US" dirty="0" smtClean="0"/>
              <a:t>Section 163(n</a:t>
            </a:r>
            <a:r>
              <a:rPr lang="en-US" dirty="0"/>
              <a:t>) increases the cost of debt financing for these U.S. companies, and particularly impacts U.S. companies in industries that rely on debt financing. </a:t>
            </a:r>
            <a:endParaRPr lang="en-US" dirty="0" smtClean="0"/>
          </a:p>
          <a:p>
            <a:r>
              <a:rPr lang="en-US" dirty="0" smtClean="0"/>
              <a:t>The </a:t>
            </a:r>
            <a:r>
              <a:rPr lang="en-US" dirty="0"/>
              <a:t>impact of </a:t>
            </a:r>
            <a:r>
              <a:rPr lang="en-US" dirty="0" smtClean="0"/>
              <a:t>Section 163(n</a:t>
            </a:r>
            <a:r>
              <a:rPr lang="en-US" dirty="0"/>
              <a:t>) could be significant. </a:t>
            </a:r>
            <a:endParaRPr lang="en-US" dirty="0" smtClean="0"/>
          </a:p>
          <a:p>
            <a:r>
              <a:rPr lang="en-US" dirty="0" smtClean="0"/>
              <a:t>Section 163(n) reliance on financial accounting will present many challenges.</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48</a:t>
            </a:fld>
            <a:endParaRPr lang="en-US"/>
          </a:p>
        </p:txBody>
      </p:sp>
    </p:spTree>
    <p:extLst>
      <p:ext uri="{BB962C8B-B14F-4D97-AF65-F5344CB8AC3E}">
        <p14:creationId xmlns:p14="http://schemas.microsoft.com/office/powerpoint/2010/main" val="1256128898"/>
      </p:ext>
    </p:extLst>
  </p:cSld>
  <p:clrMapOvr>
    <a:masterClrMapping/>
  </p:clrMapOvr>
</p:sld>
</file>

<file path=ppt/slides/slide4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smtClean="0"/>
              <a:t>Repeal of Section 864(f)</a:t>
            </a:r>
            <a:endParaRPr lang="en-US" dirty="0"/>
          </a:p>
        </p:txBody>
      </p:sp>
      <p:sp>
        <p:nvSpPr>
          <p:cNvPr id="3" name="Content Placeholder 2" descr="" title=""/>
          <p:cNvSpPr>
            <a:spLocks noGrp="1"/>
          </p:cNvSpPr>
          <p:nvPr>
            <p:ph idx="1"/>
          </p:nvPr>
        </p:nvSpPr>
        <p:spPr/>
        <p:txBody>
          <a:bodyPr/>
          <a:lstStyle/>
          <a:p>
            <a:r>
              <a:rPr lang="en-US" dirty="0"/>
              <a:t>On March 11, 2021, section 864(f) was repealed as part of the American Rescue Plan Act of </a:t>
            </a:r>
            <a:r>
              <a:rPr lang="en-US" dirty="0" smtClean="0"/>
              <a:t>2021.</a:t>
            </a:r>
            <a:r>
              <a:rPr lang="en-US" baseline="30000" dirty="0"/>
              <a:t> </a:t>
            </a:r>
            <a:endParaRPr lang="en-US" dirty="0" smtClean="0"/>
          </a:p>
          <a:p>
            <a:r>
              <a:rPr lang="en-US" dirty="0"/>
              <a:t>Originally enacted in 2004</a:t>
            </a:r>
            <a:r>
              <a:rPr lang="en-US" dirty="0" smtClean="0"/>
              <a:t>,</a:t>
            </a:r>
            <a:r>
              <a:rPr lang="en-US" baseline="30000" dirty="0" smtClean="0"/>
              <a:t> </a:t>
            </a:r>
            <a:r>
              <a:rPr lang="en-US" dirty="0"/>
              <a:t> the effective date of section 864(f) was delayed several times by legislation and became effective for taxable years beginning after December 31, 2020. </a:t>
            </a:r>
            <a:endParaRPr lang="en-US" dirty="0" smtClean="0"/>
          </a:p>
          <a:p>
            <a:r>
              <a:rPr lang="en-US" dirty="0" smtClean="0"/>
              <a:t>Section </a:t>
            </a:r>
            <a:r>
              <a:rPr lang="en-US" dirty="0"/>
              <a:t>864(f) allowed a "worldwide affiliated group" to make a one-time irrevocable election to allocate interest expense of each domestic corporation that is a member of the worldwide affiliated group (which includes 80%-owned controlled foreign corporations) as if all members of such group were a single corporation. </a:t>
            </a:r>
            <a:endParaRPr lang="en-US" dirty="0" smtClean="0"/>
          </a:p>
          <a:p>
            <a:r>
              <a:rPr lang="en-US" dirty="0" smtClean="0"/>
              <a:t>This </a:t>
            </a:r>
            <a:r>
              <a:rPr lang="en-US" dirty="0"/>
              <a:t>is commonly referred to as allocation on a "worldwide basis</a:t>
            </a:r>
            <a:r>
              <a:rPr lang="en-US" dirty="0" smtClean="0"/>
              <a:t>.“</a:t>
            </a:r>
          </a:p>
          <a:p>
            <a:r>
              <a:rPr lang="en-US" dirty="0"/>
              <a:t>How will </a:t>
            </a:r>
            <a:r>
              <a:rPr lang="en-US" dirty="0" smtClean="0"/>
              <a:t>Section </a:t>
            </a:r>
            <a:r>
              <a:rPr lang="en-US" dirty="0"/>
              <a:t>163(n) operate given the repeal of </a:t>
            </a:r>
            <a:r>
              <a:rPr lang="en-US" dirty="0" smtClean="0"/>
              <a:t>Section </a:t>
            </a:r>
            <a:r>
              <a:rPr lang="en-US" dirty="0"/>
              <a:t>864(f)?</a:t>
            </a:r>
          </a:p>
          <a:p>
            <a:endParaRPr lang="en-US" dirty="0"/>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49</a:t>
            </a:fld>
            <a:endParaRPr lang="en-US"/>
          </a:p>
        </p:txBody>
      </p:sp>
    </p:spTree>
    <p:extLst>
      <p:ext uri="{BB962C8B-B14F-4D97-AF65-F5344CB8AC3E}">
        <p14:creationId xmlns:p14="http://schemas.microsoft.com/office/powerpoint/2010/main" val="3634128903"/>
      </p:ext>
    </p:extLst>
  </p:cSld>
  <p:clrMapOvr>
    <a:masterClrMapping/>
  </p:clrMapOvr>
</p:sld>
</file>

<file path=ppt/slides/slide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sz="3300" dirty="0" smtClean="0"/>
              <a:t>Key Issues</a:t>
            </a:r>
            <a:endParaRPr lang="en-US" sz="3300" dirty="0"/>
          </a:p>
        </p:txBody>
      </p:sp>
      <p:sp>
        <p:nvSpPr>
          <p:cNvPr id="3" name="Content Placeholder 2" descr="" title=""/>
          <p:cNvSpPr>
            <a:spLocks noGrp="1"/>
          </p:cNvSpPr>
          <p:nvPr>
            <p:ph idx="1"/>
          </p:nvPr>
        </p:nvSpPr>
        <p:spPr/>
        <p:txBody>
          <a:bodyPr>
            <a:normAutofit/>
          </a:bodyPr>
          <a:lstStyle/>
          <a:p>
            <a:pPr>
              <a:spcBef>
                <a:spcPts val="2400"/>
              </a:spcBef>
            </a:pPr>
            <a:r>
              <a:rPr lang="en-US" sz="2100" dirty="0" smtClean="0"/>
              <a:t>New IRS Audit Campaign</a:t>
            </a:r>
          </a:p>
          <a:p>
            <a:pPr>
              <a:spcBef>
                <a:spcPts val="2400"/>
              </a:spcBef>
            </a:pPr>
            <a:r>
              <a:rPr lang="en-US" sz="2100" dirty="0" smtClean="0"/>
              <a:t>YA Global Case</a:t>
            </a:r>
            <a:endParaRPr lang="en-US" sz="2100" dirty="0"/>
          </a:p>
        </p:txBody>
      </p:sp>
      <p:sp>
        <p:nvSpPr>
          <p:cNvPr id="4" name="Slide Number Placeholder 3" descr="" title=""/>
          <p:cNvSpPr>
            <a:spLocks noGrp="1"/>
          </p:cNvSpPr>
          <p:nvPr>
            <p:ph type="sldNum" sz="quarter" idx="12"/>
          </p:nvPr>
        </p:nvSpPr>
        <p:spPr/>
        <p:txBody>
          <a:bodyPr/>
          <a:lstStyle/>
          <a:p>
            <a:fld id="{BD6AE709-5B2D-443C-9610-7470FBD3D842}" type="slidenum">
              <a:rPr lang="en-US" smtClean="0"/>
              <a:t>5</a:t>
            </a:fld>
            <a:endParaRPr lang="en-US"/>
          </a:p>
        </p:txBody>
      </p:sp>
    </p:spTree>
    <p:extLst>
      <p:ext uri="{BB962C8B-B14F-4D97-AF65-F5344CB8AC3E}">
        <p14:creationId xmlns:p14="http://schemas.microsoft.com/office/powerpoint/2010/main" val="1230974672"/>
      </p:ext>
    </p:extLst>
  </p:cSld>
  <p:clrMapOvr>
    <a:masterClrMapping/>
  </p:clrMapOvr>
</p:sld>
</file>

<file path=ppt/slides/slide5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p:txBody>
          <a:bodyPr>
            <a:normAutofit/>
          </a:bodyPr>
          <a:lstStyle/>
          <a:p>
            <a:r>
              <a:rPr lang="en-US" sz="3600" dirty="0" smtClean="0"/>
              <a:t>PASSIVE FOREIGN INVESTMENT COMPANY </a:t>
            </a:r>
            <a:r>
              <a:rPr lang="en-US" sz="3600" dirty="0"/>
              <a:t>(PFIC) </a:t>
            </a:r>
            <a:r>
              <a:rPr lang="en-US" sz="3600" dirty="0" smtClean="0"/>
              <a:t>CONSIDERATIONS—REGULATORY UPDATES</a:t>
            </a:r>
            <a:endParaRPr lang="en-US" sz="3600" dirty="0"/>
          </a:p>
        </p:txBody>
      </p:sp>
      <p:sp>
        <p:nvSpPr>
          <p:cNvPr id="3" name="Subtitle 2" descr="" title=""/>
          <p:cNvSpPr>
            <a:spLocks noGrp="1"/>
          </p:cNvSpPr>
          <p:nvPr>
            <p:ph type="subTitle" idx="1"/>
          </p:nvPr>
        </p:nvSpPr>
        <p:spPr>
          <a:xfrm>
            <a:off x="2667000" y="3551854"/>
            <a:ext cx="6858000" cy="2423497"/>
          </a:xfrm>
        </p:spPr>
        <p:txBody>
          <a:bodyPr>
            <a:normAutofit/>
          </a:bodyPr>
          <a:lstStyle/>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591104498"/>
      </p:ext>
    </p:extLst>
  </p:cSld>
  <p:clrMapOvr>
    <a:masterClrMapping/>
  </p:clrMapOvr>
</p:sld>
</file>

<file path=ppt/slides/slide5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t>PFIC Basics</a:t>
            </a:r>
          </a:p>
        </p:txBody>
      </p:sp>
      <p:sp>
        <p:nvSpPr>
          <p:cNvPr id="5" name="Content Placeholder 4" descr="" title=""/>
          <p:cNvSpPr>
            <a:spLocks noGrp="1"/>
          </p:cNvSpPr>
          <p:nvPr>
            <p:ph idx="1"/>
          </p:nvPr>
        </p:nvSpPr>
        <p:spPr/>
        <p:txBody>
          <a:bodyPr>
            <a:noAutofit/>
          </a:bodyPr>
          <a:lstStyle/>
          <a:p>
            <a:r>
              <a:rPr lang="en-US" dirty="0"/>
              <a:t>Part of the anti-deferral regime; targets investment in non-US corporations which hold primarily passive income and assets.</a:t>
            </a:r>
          </a:p>
          <a:p>
            <a:r>
              <a:rPr lang="en-US" dirty="0"/>
              <a:t>A non-U.S. corporation is generally a PFIC for any taxable year in which, after applying relevant look-through rules with respect to the income and assets of certain subsidiaries</a:t>
            </a:r>
            <a:r>
              <a:rPr lang="en-US" dirty="0" smtClean="0"/>
              <a:t>:</a:t>
            </a:r>
            <a:endParaRPr lang="en-US" sz="1800" dirty="0"/>
          </a:p>
          <a:p>
            <a:pPr lvl="2"/>
            <a:r>
              <a:rPr lang="en-US" sz="1800" dirty="0"/>
              <a:t>75% or more of its gross income consists of passive income, such as dividends, interest, rents, royalties, certain types of income from commodities transactions and gains from the sale of assets that give rise to such income (</a:t>
            </a:r>
            <a:r>
              <a:rPr lang="en-US" sz="1800" b="1" dirty="0"/>
              <a:t>Income Test</a:t>
            </a:r>
            <a:r>
              <a:rPr lang="en-US" sz="1800" dirty="0"/>
              <a:t>); </a:t>
            </a:r>
            <a:r>
              <a:rPr lang="en-US" sz="1800" dirty="0" smtClean="0"/>
              <a:t>or</a:t>
            </a:r>
            <a:endParaRPr lang="en-US" sz="1800" dirty="0"/>
          </a:p>
          <a:p>
            <a:pPr lvl="2"/>
            <a:r>
              <a:rPr lang="en-US" sz="1800" dirty="0"/>
              <a:t>50% or more of the average quarterly value of its gross assets consists of assets that produce, or are held for the production of, passive income (</a:t>
            </a:r>
            <a:r>
              <a:rPr lang="en-US" sz="1800" b="1" dirty="0"/>
              <a:t>Asset Test</a:t>
            </a:r>
            <a:r>
              <a:rPr lang="en-US" sz="1800" dirty="0"/>
              <a:t>).</a:t>
            </a:r>
          </a:p>
        </p:txBody>
      </p:sp>
      <p:sp>
        <p:nvSpPr>
          <p:cNvPr id="3" name="Slide Number Placeholder 2" descr="" title=""/>
          <p:cNvSpPr>
            <a:spLocks noGrp="1"/>
          </p:cNvSpPr>
          <p:nvPr>
            <p:ph type="sldNum" sz="quarter" idx="12"/>
          </p:nvPr>
        </p:nvSpPr>
        <p:spPr/>
        <p:txBody>
          <a:bodyPr/>
          <a:lstStyle/>
          <a:p>
            <a:fld id="{5801E7E1-8B1B-034B-B8E2-745F634243F7}" type="slidenum">
              <a:rPr lang="en-US" smtClean="0"/>
              <a:t>51</a:t>
            </a:fld>
            <a:endParaRPr lang="en-US"/>
          </a:p>
        </p:txBody>
      </p:sp>
    </p:spTree>
    <p:extLst>
      <p:ext uri="{BB962C8B-B14F-4D97-AF65-F5344CB8AC3E}">
        <p14:creationId xmlns:p14="http://schemas.microsoft.com/office/powerpoint/2010/main" val="1722606539"/>
      </p:ext>
    </p:extLst>
  </p:cSld>
  <p:clrMapOvr>
    <a:masterClrMapping/>
  </p:clrMapOvr>
</p:sld>
</file>

<file path=ppt/slides/slide5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t>PFIC </a:t>
            </a:r>
            <a:r>
              <a:rPr lang="en-US" dirty="0" smtClean="0"/>
              <a:t>Basics</a:t>
            </a:r>
            <a:endParaRPr lang="en-US" dirty="0"/>
          </a:p>
        </p:txBody>
      </p:sp>
      <p:sp>
        <p:nvSpPr>
          <p:cNvPr id="3" name="Content Placeholder 2" descr="" title=""/>
          <p:cNvSpPr>
            <a:spLocks noGrp="1"/>
          </p:cNvSpPr>
          <p:nvPr>
            <p:ph idx="1"/>
          </p:nvPr>
        </p:nvSpPr>
        <p:spPr/>
        <p:txBody>
          <a:bodyPr>
            <a:normAutofit/>
          </a:bodyPr>
          <a:lstStyle/>
          <a:p>
            <a:r>
              <a:rPr lang="en-US" dirty="0" smtClean="0"/>
              <a:t>A US </a:t>
            </a:r>
            <a:r>
              <a:rPr lang="en-US" dirty="0"/>
              <a:t>holder of shares in a PFIC </a:t>
            </a:r>
            <a:r>
              <a:rPr lang="en-US" dirty="0" smtClean="0"/>
              <a:t>is </a:t>
            </a:r>
            <a:r>
              <a:rPr lang="en-US" dirty="0"/>
              <a:t>generally subject to special rules governing “</a:t>
            </a:r>
            <a:r>
              <a:rPr lang="en-US" b="1" dirty="0"/>
              <a:t>excess distributions</a:t>
            </a:r>
            <a:r>
              <a:rPr lang="en-US" dirty="0"/>
              <a:t>”:</a:t>
            </a:r>
          </a:p>
          <a:p>
            <a:pPr lvl="1"/>
            <a:r>
              <a:rPr lang="en-US" dirty="0"/>
              <a:t>generally defined as the excess of the distributions received in any taxable year over 125% of the average annual distributions such holder has received from the company during the shorter of the three preceding years, or the US holder’s holding period for the shares; also includes gain from the disposition of shares.</a:t>
            </a:r>
          </a:p>
          <a:p>
            <a:pPr lvl="1"/>
            <a:r>
              <a:rPr lang="en-US" dirty="0"/>
              <a:t>required to allocate any excess distribution (or gain from the disposition of shares) ratably over their holding period for the shares and any amounts allocated to a prior taxable year, other than a year prior to the first year in which the company became a PFIC and would be taxed at the highest U.S. federal income tax rate in effect for individual or corporate taxpayers, as applicable, for such taxable year, together with an interest charge on the resulting tax liability.</a:t>
            </a:r>
          </a:p>
          <a:p>
            <a:r>
              <a:rPr lang="en-US" sz="2300" dirty="0"/>
              <a:t>Certain mitigation methods:</a:t>
            </a:r>
          </a:p>
          <a:p>
            <a:pPr lvl="1"/>
            <a:r>
              <a:rPr lang="en-US" sz="1900" dirty="0"/>
              <a:t>Mark-to-market (“</a:t>
            </a:r>
            <a:r>
              <a:rPr lang="en-US" sz="1900" b="1" dirty="0"/>
              <a:t>MTM</a:t>
            </a:r>
            <a:r>
              <a:rPr lang="en-US" sz="1900" dirty="0"/>
              <a:t>”) election for actively traded stock on qualified exchanges.</a:t>
            </a:r>
          </a:p>
          <a:p>
            <a:pPr lvl="1"/>
            <a:r>
              <a:rPr lang="en-US" sz="1900" dirty="0"/>
              <a:t>Qualifying Electing Fund (“</a:t>
            </a:r>
            <a:r>
              <a:rPr lang="en-US" sz="1900" b="1" dirty="0"/>
              <a:t>QEF</a:t>
            </a:r>
            <a:r>
              <a:rPr lang="en-US" sz="1900" dirty="0"/>
              <a:t>”) election (essentially treats PFIC as pass-through).</a:t>
            </a:r>
          </a:p>
          <a:p>
            <a:pPr lvl="1"/>
            <a:endParaRPr lang="en-US" sz="1200" dirty="0"/>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52</a:t>
            </a:fld>
            <a:endParaRPr lang="en-US"/>
          </a:p>
        </p:txBody>
      </p:sp>
    </p:spTree>
    <p:extLst>
      <p:ext uri="{BB962C8B-B14F-4D97-AF65-F5344CB8AC3E}">
        <p14:creationId xmlns:p14="http://schemas.microsoft.com/office/powerpoint/2010/main" val="1464443852"/>
      </p:ext>
    </p:extLst>
  </p:cSld>
  <p:clrMapOvr>
    <a:masterClrMapping/>
  </p:clrMapOvr>
</p:sld>
</file>

<file path=ppt/slides/slide5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t>Regulatory Updates</a:t>
            </a:r>
          </a:p>
        </p:txBody>
      </p:sp>
      <p:sp>
        <p:nvSpPr>
          <p:cNvPr id="3" name="Content Placeholder 2" descr="" title=""/>
          <p:cNvSpPr>
            <a:spLocks noGrp="1"/>
          </p:cNvSpPr>
          <p:nvPr>
            <p:ph idx="1"/>
          </p:nvPr>
        </p:nvSpPr>
        <p:spPr/>
        <p:txBody>
          <a:bodyPr>
            <a:normAutofit/>
          </a:bodyPr>
          <a:lstStyle/>
          <a:p>
            <a:pPr>
              <a:lnSpc>
                <a:spcPct val="100000"/>
              </a:lnSpc>
              <a:spcBef>
                <a:spcPts val="2400"/>
              </a:spcBef>
            </a:pPr>
            <a:r>
              <a:rPr lang="en-US" dirty="0"/>
              <a:t>Final and proposed regulations published in 2021 and 2022 addressing </a:t>
            </a:r>
            <a:r>
              <a:rPr lang="en-US" i="1" dirty="0"/>
              <a:t>inter alia</a:t>
            </a:r>
            <a:r>
              <a:rPr lang="en-US" dirty="0" smtClean="0"/>
              <a:t>:</a:t>
            </a:r>
            <a:endParaRPr lang="en-US" dirty="0"/>
          </a:p>
          <a:p>
            <a:pPr lvl="1">
              <a:lnSpc>
                <a:spcPct val="100000"/>
              </a:lnSpc>
              <a:spcBef>
                <a:spcPts val="1800"/>
              </a:spcBef>
            </a:pPr>
            <a:r>
              <a:rPr lang="en-US" dirty="0"/>
              <a:t>Look-through and attribution </a:t>
            </a:r>
            <a:r>
              <a:rPr lang="en-US" dirty="0" smtClean="0"/>
              <a:t>rules</a:t>
            </a:r>
            <a:endParaRPr lang="en-US" dirty="0"/>
          </a:p>
          <a:p>
            <a:pPr lvl="1">
              <a:lnSpc>
                <a:spcPct val="100000"/>
              </a:lnSpc>
              <a:spcBef>
                <a:spcPts val="1800"/>
              </a:spcBef>
            </a:pPr>
            <a:r>
              <a:rPr lang="en-US" dirty="0"/>
              <a:t>Passive income and assets </a:t>
            </a:r>
            <a:r>
              <a:rPr lang="en-US" dirty="0" smtClean="0"/>
              <a:t>generally</a:t>
            </a:r>
            <a:endParaRPr lang="en-US" dirty="0"/>
          </a:p>
          <a:p>
            <a:pPr lvl="1">
              <a:lnSpc>
                <a:spcPct val="100000"/>
              </a:lnSpc>
              <a:spcBef>
                <a:spcPts val="1800"/>
              </a:spcBef>
            </a:pPr>
            <a:r>
              <a:rPr lang="en-US" dirty="0"/>
              <a:t>Active banking and insurance </a:t>
            </a:r>
            <a:r>
              <a:rPr lang="en-US" dirty="0" smtClean="0"/>
              <a:t>exceptions</a:t>
            </a:r>
            <a:endParaRPr lang="en-US" dirty="0"/>
          </a:p>
          <a:p>
            <a:pPr lvl="1">
              <a:lnSpc>
                <a:spcPct val="100000"/>
              </a:lnSpc>
              <a:spcBef>
                <a:spcPts val="1800"/>
              </a:spcBef>
            </a:pPr>
            <a:r>
              <a:rPr lang="en-US" dirty="0"/>
              <a:t>General considerations</a:t>
            </a:r>
          </a:p>
          <a:p>
            <a:pPr lvl="1"/>
            <a:endParaRPr lang="en-US" dirty="0"/>
          </a:p>
          <a:p>
            <a:pPr lvl="1"/>
            <a:endParaRPr lang="en-US" sz="1500" dirty="0"/>
          </a:p>
          <a:p>
            <a:pPr lvl="1"/>
            <a:endParaRPr lang="en-US" dirty="0"/>
          </a:p>
          <a:p>
            <a:endParaRPr lang="en-US" dirty="0"/>
          </a:p>
          <a:p>
            <a:pPr lvl="1"/>
            <a:endParaRPr lang="en-US" dirty="0" smtClean="0"/>
          </a:p>
          <a:p>
            <a:pPr lvl="1"/>
            <a:endParaRPr lang="en-US" dirty="0" smtClean="0"/>
          </a:p>
          <a:p>
            <a:endParaRPr lang="en-US" dirty="0"/>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53</a:t>
            </a:fld>
            <a:endParaRPr lang="en-US"/>
          </a:p>
        </p:txBody>
      </p:sp>
    </p:spTree>
    <p:extLst>
      <p:ext uri="{BB962C8B-B14F-4D97-AF65-F5344CB8AC3E}">
        <p14:creationId xmlns:p14="http://schemas.microsoft.com/office/powerpoint/2010/main" val="2989564601"/>
      </p:ext>
    </p:extLst>
  </p:cSld>
  <p:clrMapOvr>
    <a:masterClrMapping/>
  </p:clrMapOvr>
</p:sld>
</file>

<file path=ppt/slides/slide5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p:txBody>
          <a:bodyPr>
            <a:normAutofit/>
          </a:bodyPr>
          <a:lstStyle/>
          <a:p>
            <a:r>
              <a:rPr lang="en-US" sz="3300" dirty="0" smtClean="0"/>
              <a:t>Final Regulations</a:t>
            </a:r>
            <a:endParaRPr lang="en-US" sz="3300" dirty="0"/>
          </a:p>
        </p:txBody>
      </p:sp>
      <p:sp>
        <p:nvSpPr>
          <p:cNvPr id="3" name="Content Placeholder 2" descr="" title=""/>
          <p:cNvSpPr>
            <a:spLocks noGrp="1"/>
          </p:cNvSpPr>
          <p:nvPr>
            <p:ph type="subTitle" idx="1"/>
          </p:nvPr>
        </p:nvSpPr>
        <p:spPr/>
        <p:txBody>
          <a:bodyPr/>
          <a:lstStyle/>
          <a:p>
            <a:pPr marL="0" indent="0">
              <a:buNone/>
            </a:pPr>
            <a:r>
              <a:rPr lang="en-US" dirty="0" smtClean="0"/>
              <a:t> </a:t>
            </a:r>
            <a:endParaRPr lang="en-US" dirty="0"/>
          </a:p>
        </p:txBody>
      </p:sp>
    </p:spTree>
    <p:extLst>
      <p:ext uri="{BB962C8B-B14F-4D97-AF65-F5344CB8AC3E}">
        <p14:creationId xmlns:p14="http://schemas.microsoft.com/office/powerpoint/2010/main" val="755942377"/>
      </p:ext>
    </p:extLst>
  </p:cSld>
  <p:clrMapOvr>
    <a:masterClrMapping/>
  </p:clrMapOvr>
</p:sld>
</file>

<file path=ppt/slides/slide5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t>Attribution of Ownership</a:t>
            </a:r>
          </a:p>
        </p:txBody>
      </p:sp>
      <p:sp>
        <p:nvSpPr>
          <p:cNvPr id="3" name="Content Placeholder 2" descr="" title=""/>
          <p:cNvSpPr>
            <a:spLocks noGrp="1"/>
          </p:cNvSpPr>
          <p:nvPr>
            <p:ph idx="1"/>
          </p:nvPr>
        </p:nvSpPr>
        <p:spPr/>
        <p:txBody>
          <a:bodyPr>
            <a:normAutofit/>
          </a:bodyPr>
          <a:lstStyle/>
          <a:p>
            <a:pPr>
              <a:spcBef>
                <a:spcPts val="1800"/>
              </a:spcBef>
            </a:pPr>
            <a:r>
              <a:rPr lang="en-US" dirty="0"/>
              <a:t>Attribution rules apply to treat stock of PFIC as owned by a US person</a:t>
            </a:r>
            <a:r>
              <a:rPr lang="en-US" dirty="0" smtClean="0"/>
              <a:t>.</a:t>
            </a:r>
            <a:endParaRPr lang="en-US" dirty="0"/>
          </a:p>
          <a:p>
            <a:pPr>
              <a:spcBef>
                <a:spcPts val="1800"/>
              </a:spcBef>
            </a:pPr>
            <a:r>
              <a:rPr lang="en-US" dirty="0"/>
              <a:t>Tiered ownership structures are looked at under a “top-down” approach in context of application of the successor application rule</a:t>
            </a:r>
            <a:r>
              <a:rPr lang="en-US" dirty="0" smtClean="0"/>
              <a:t>.</a:t>
            </a:r>
            <a:endParaRPr lang="en-US" dirty="0"/>
          </a:p>
          <a:p>
            <a:pPr>
              <a:spcBef>
                <a:spcPts val="1800"/>
              </a:spcBef>
            </a:pPr>
            <a:r>
              <a:rPr lang="en-US" dirty="0"/>
              <a:t>True aggregate </a:t>
            </a:r>
            <a:r>
              <a:rPr lang="en-US" dirty="0" smtClean="0"/>
              <a:t>approach </a:t>
            </a:r>
            <a:r>
              <a:rPr lang="en-US" dirty="0"/>
              <a:t>retained with respect to attribution of ownership. </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55</a:t>
            </a:fld>
            <a:endParaRPr lang="en-US"/>
          </a:p>
        </p:txBody>
      </p:sp>
    </p:spTree>
    <p:extLst>
      <p:ext uri="{BB962C8B-B14F-4D97-AF65-F5344CB8AC3E}">
        <p14:creationId xmlns:p14="http://schemas.microsoft.com/office/powerpoint/2010/main" val="2213165763"/>
      </p:ext>
    </p:extLst>
  </p:cSld>
  <p:clrMapOvr>
    <a:masterClrMapping/>
  </p:clrMapOvr>
</p:sld>
</file>

<file path=ppt/slides/slide5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t>Passive Income Generally</a:t>
            </a:r>
          </a:p>
        </p:txBody>
      </p:sp>
      <p:sp>
        <p:nvSpPr>
          <p:cNvPr id="3" name="Content Placeholder 2" descr="" title=""/>
          <p:cNvSpPr>
            <a:spLocks noGrp="1"/>
          </p:cNvSpPr>
          <p:nvPr>
            <p:ph idx="1"/>
          </p:nvPr>
        </p:nvSpPr>
        <p:spPr/>
        <p:txBody>
          <a:bodyPr>
            <a:normAutofit/>
          </a:bodyPr>
          <a:lstStyle/>
          <a:p>
            <a:pPr>
              <a:spcBef>
                <a:spcPts val="1800"/>
              </a:spcBef>
            </a:pPr>
            <a:r>
              <a:rPr lang="en-US" dirty="0"/>
              <a:t>Net gains or income for a category of </a:t>
            </a:r>
            <a:r>
              <a:rPr lang="en-US" dirty="0" smtClean="0"/>
              <a:t>foreign personal holding company income (FPHCI) </a:t>
            </a:r>
            <a:r>
              <a:rPr lang="en-US" dirty="0"/>
              <a:t>that is determined by netting gains against losses are determined at the level of a tested foreign corporation taking into account items of its look-through subsidiaries and partnerships</a:t>
            </a:r>
            <a:r>
              <a:rPr lang="en-US" dirty="0" smtClean="0"/>
              <a:t>.</a:t>
            </a:r>
            <a:endParaRPr lang="en-US" dirty="0"/>
          </a:p>
          <a:p>
            <a:pPr>
              <a:spcBef>
                <a:spcPts val="1800"/>
              </a:spcBef>
            </a:pPr>
            <a:r>
              <a:rPr lang="en-US" dirty="0"/>
              <a:t>No exclusion for effectively connected income and income attributable to a US permanent establishment.</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56</a:t>
            </a:fld>
            <a:endParaRPr lang="en-US"/>
          </a:p>
        </p:txBody>
      </p:sp>
    </p:spTree>
    <p:extLst>
      <p:ext uri="{BB962C8B-B14F-4D97-AF65-F5344CB8AC3E}">
        <p14:creationId xmlns:p14="http://schemas.microsoft.com/office/powerpoint/2010/main" val="3223803966"/>
      </p:ext>
    </p:extLst>
  </p:cSld>
  <p:clrMapOvr>
    <a:masterClrMapping/>
  </p:clrMapOvr>
</p:sld>
</file>

<file path=ppt/slides/slide5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t>Asset Test Generally</a:t>
            </a:r>
          </a:p>
        </p:txBody>
      </p:sp>
      <p:sp>
        <p:nvSpPr>
          <p:cNvPr id="3" name="Content Placeholder 2" descr="" title=""/>
          <p:cNvSpPr>
            <a:spLocks noGrp="1"/>
          </p:cNvSpPr>
          <p:nvPr>
            <p:ph idx="1"/>
          </p:nvPr>
        </p:nvSpPr>
        <p:spPr/>
        <p:txBody>
          <a:bodyPr>
            <a:normAutofit/>
          </a:bodyPr>
          <a:lstStyle/>
          <a:p>
            <a:r>
              <a:rPr lang="en-US" dirty="0"/>
              <a:t>General rule for measuring asset value--testing hierarchy: (i) First measured by value if a publicly traded corp (definition expanded); (ii) second by adjusted basis if it is a CFC and not publicly traded corporation; and (iii) third by value (unless elect adjusted bases) if not under (i) or (ii).</a:t>
            </a:r>
          </a:p>
          <a:p>
            <a:r>
              <a:rPr lang="en-US" dirty="0"/>
              <a:t>Method used to measure the assets of a lower-tier subsidiary may be determined either by the status of the lower-tier subsidiary if it is a publicly traded corp or non-publicly traded CFC, or by status of a tested foreign corp that owns directly or indirectly all (or part) of the lower-tier subsidiary if it has one of those statuses.</a:t>
            </a:r>
          </a:p>
          <a:p>
            <a:r>
              <a:rPr lang="en-US" dirty="0"/>
              <a:t>Method used by parent must be used to measure assets of lower-tier subsidiary.</a:t>
            </a:r>
          </a:p>
          <a:p>
            <a:r>
              <a:rPr lang="en-US" dirty="0"/>
              <a:t>Stock that did not produce dividends within current taxable year or prior two years is characterized as a passive asset.</a:t>
            </a:r>
          </a:p>
          <a:p>
            <a:endParaRPr lang="en-US" sz="2000" dirty="0"/>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57</a:t>
            </a:fld>
            <a:endParaRPr lang="en-US"/>
          </a:p>
        </p:txBody>
      </p:sp>
    </p:spTree>
    <p:extLst>
      <p:ext uri="{BB962C8B-B14F-4D97-AF65-F5344CB8AC3E}">
        <p14:creationId xmlns:p14="http://schemas.microsoft.com/office/powerpoint/2010/main" val="2722617633"/>
      </p:ext>
    </p:extLst>
  </p:cSld>
  <p:clrMapOvr>
    <a:masterClrMapping/>
  </p:clrMapOvr>
</p:sld>
</file>

<file path=ppt/slides/slide5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t>Related Person Look-through Rules</a:t>
            </a:r>
          </a:p>
        </p:txBody>
      </p:sp>
      <p:sp>
        <p:nvSpPr>
          <p:cNvPr id="3" name="Content Placeholder 2" descr="" title=""/>
          <p:cNvSpPr>
            <a:spLocks noGrp="1"/>
          </p:cNvSpPr>
          <p:nvPr>
            <p:ph idx="1"/>
          </p:nvPr>
        </p:nvSpPr>
        <p:spPr/>
        <p:txBody>
          <a:bodyPr>
            <a:normAutofit/>
          </a:bodyPr>
          <a:lstStyle/>
          <a:p>
            <a:r>
              <a:rPr lang="en-US" dirty="0"/>
              <a:t>Generally, for purposes of the income test and asset test, corporations and partnerships owned (in whole or part) by a tested foreign corporation are classified as: (i) a related person; (ii) a look-through entity (subsidiary or partnership); or (iii) neither (i) nor (ii</a:t>
            </a:r>
            <a:r>
              <a:rPr lang="en-US" dirty="0" smtClean="0"/>
              <a:t>).</a:t>
            </a:r>
            <a:endParaRPr lang="en-US" dirty="0"/>
          </a:p>
          <a:p>
            <a:r>
              <a:rPr lang="en-US" dirty="0"/>
              <a:t>If not a related person or look-though entity, income from such entity is generally treated as passive (regardless of character in such entity’s hands) and ownership interests in such entity are passive assets</a:t>
            </a:r>
            <a:r>
              <a:rPr lang="en-US" dirty="0" smtClean="0"/>
              <a:t>.</a:t>
            </a:r>
            <a:endParaRPr lang="en-US" dirty="0"/>
          </a:p>
          <a:p>
            <a:r>
              <a:rPr lang="en-US" dirty="0"/>
              <a:t>Related defined under Section 954(d)(3); possibly could be both related and a look-through entity</a:t>
            </a:r>
            <a:r>
              <a:rPr lang="en-US" dirty="0" smtClean="0"/>
              <a:t>.</a:t>
            </a:r>
            <a:endParaRPr lang="en-US" dirty="0"/>
          </a:p>
          <a:p>
            <a:r>
              <a:rPr lang="en-US" dirty="0"/>
              <a:t>Determination of whether income received or accrued by a look-though entity is treated as received by a related person is made at the level of the look-through entity, both for purposes of whether the look-through entity is a PFIC and for purposes of determining whether an upper-tier tested foreign corporation is a PFIC.</a:t>
            </a:r>
          </a:p>
          <a:p>
            <a:endParaRPr lang="en-US" sz="1500" dirty="0"/>
          </a:p>
          <a:p>
            <a:endParaRPr lang="en-US" sz="1500" dirty="0"/>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58</a:t>
            </a:fld>
            <a:endParaRPr lang="en-US"/>
          </a:p>
        </p:txBody>
      </p:sp>
    </p:spTree>
    <p:extLst>
      <p:ext uri="{BB962C8B-B14F-4D97-AF65-F5344CB8AC3E}">
        <p14:creationId xmlns:p14="http://schemas.microsoft.com/office/powerpoint/2010/main" val="333453979"/>
      </p:ext>
    </p:extLst>
  </p:cSld>
  <p:clrMapOvr>
    <a:masterClrMapping/>
  </p:clrMapOvr>
</p:sld>
</file>

<file path=ppt/slides/slide5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t>Related Person Look-through </a:t>
            </a:r>
            <a:r>
              <a:rPr lang="en-US" dirty="0" smtClean="0"/>
              <a:t>Rules</a:t>
            </a:r>
            <a:endParaRPr lang="en-US" dirty="0"/>
          </a:p>
        </p:txBody>
      </p:sp>
      <p:sp>
        <p:nvSpPr>
          <p:cNvPr id="3" name="Content Placeholder 2" descr="" title=""/>
          <p:cNvSpPr>
            <a:spLocks noGrp="1"/>
          </p:cNvSpPr>
          <p:nvPr>
            <p:ph idx="1"/>
          </p:nvPr>
        </p:nvSpPr>
        <p:spPr/>
        <p:txBody>
          <a:bodyPr>
            <a:normAutofit/>
          </a:bodyPr>
          <a:lstStyle/>
          <a:p>
            <a:r>
              <a:rPr lang="en-US" dirty="0"/>
              <a:t>Treatment of Interest/Rents/Royalties</a:t>
            </a:r>
          </a:p>
          <a:p>
            <a:pPr lvl="1"/>
            <a:r>
              <a:rPr lang="en-US" dirty="0"/>
              <a:t>Interest is allocable to income of a related person based on gross income on pro-rata basis (</a:t>
            </a:r>
            <a:r>
              <a:rPr lang="en-US" i="1" dirty="0"/>
              <a:t>i.e., </a:t>
            </a:r>
            <a:r>
              <a:rPr lang="en-US" dirty="0"/>
              <a:t>for non-passive it would be the ratio of gross non-passive income to total gross income).</a:t>
            </a:r>
          </a:p>
          <a:p>
            <a:pPr lvl="1"/>
            <a:r>
              <a:rPr lang="en-US" dirty="0"/>
              <a:t>Similar rule applies to rents and royalties.</a:t>
            </a:r>
          </a:p>
          <a:p>
            <a:pPr lvl="1"/>
            <a:r>
              <a:rPr lang="en-US" dirty="0"/>
              <a:t>If in remote circumstance no gross income, can either use Section 861 regulations interest tracing principles or elect to treat as all passive</a:t>
            </a:r>
            <a:r>
              <a:rPr lang="en-US" dirty="0" smtClean="0"/>
              <a:t>.</a:t>
            </a:r>
            <a:endParaRPr lang="en-US" dirty="0"/>
          </a:p>
          <a:p>
            <a:r>
              <a:rPr lang="en-US" dirty="0"/>
              <a:t>Treatment of Dividends</a:t>
            </a:r>
          </a:p>
          <a:p>
            <a:pPr lvl="1"/>
            <a:r>
              <a:rPr lang="en-US" dirty="0"/>
              <a:t>Dividends from related parties should be allocated between passive and non-passive </a:t>
            </a:r>
            <a:r>
              <a:rPr lang="en-US" dirty="0" smtClean="0"/>
              <a:t>earnings and profits (E&amp;P) </a:t>
            </a:r>
            <a:r>
              <a:rPr lang="en-US" dirty="0"/>
              <a:t>under Section 316 principles: first to current E&amp;P and then accumulated E&amp;P (beginning with the most recently accumulated) of the related payor to which the dividend is attributable.</a:t>
            </a:r>
          </a:p>
          <a:p>
            <a:pPr lvl="1"/>
            <a:r>
              <a:rPr lang="en-US" dirty="0"/>
              <a:t>Dividends paid out of accumulated E&amp;P are allocated between passive and non-passive under same rules </a:t>
            </a:r>
            <a:r>
              <a:rPr lang="en-US" dirty="0" smtClean="0"/>
              <a:t>that apply </a:t>
            </a:r>
            <a:r>
              <a:rPr lang="en-US" dirty="0"/>
              <a:t>to dividends paid out </a:t>
            </a:r>
            <a:r>
              <a:rPr lang="en-US" dirty="0" smtClean="0"/>
              <a:t>of </a:t>
            </a:r>
            <a:r>
              <a:rPr lang="en-US" dirty="0"/>
              <a:t>current E&amp;P (beginning with the most recently accumulated) or, at taxpayer’s option, based on ratio of passive to non-passive E&amp;P that is attributable to accumulated E&amp;P in years they were related (and if related more than 3 years, can limit to 3-year lookback).</a:t>
            </a:r>
          </a:p>
          <a:p>
            <a:pPr marL="457200" lvl="1" indent="0">
              <a:buNone/>
            </a:pPr>
            <a:endParaRPr lang="en-US" sz="1600" dirty="0"/>
          </a:p>
          <a:p>
            <a:endParaRPr lang="en-US" sz="2000" dirty="0"/>
          </a:p>
          <a:p>
            <a:pPr lvl="1"/>
            <a:endParaRPr lang="en-US" dirty="0"/>
          </a:p>
          <a:p>
            <a:pPr lvl="1"/>
            <a:endParaRPr lang="en-US" sz="1600" dirty="0"/>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59</a:t>
            </a:fld>
            <a:endParaRPr lang="en-US"/>
          </a:p>
        </p:txBody>
      </p:sp>
    </p:spTree>
    <p:extLst>
      <p:ext uri="{BB962C8B-B14F-4D97-AF65-F5344CB8AC3E}">
        <p14:creationId xmlns:p14="http://schemas.microsoft.com/office/powerpoint/2010/main" val="15513439"/>
      </p:ext>
    </p:extLst>
  </p:cSld>
  <p:clrMapOvr>
    <a:masterClrMapping/>
  </p:clrMapOvr>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p:txBody>
          <a:bodyPr>
            <a:normAutofit/>
          </a:bodyPr>
          <a:lstStyle/>
          <a:p>
            <a:r>
              <a:rPr lang="en-US" sz="3300" dirty="0" smtClean="0"/>
              <a:t>Overview of Statutory Scheme</a:t>
            </a:r>
            <a:endParaRPr lang="en-US" sz="3300" dirty="0"/>
          </a:p>
        </p:txBody>
      </p:sp>
    </p:spTree>
    <p:extLst>
      <p:ext uri="{BB962C8B-B14F-4D97-AF65-F5344CB8AC3E}">
        <p14:creationId xmlns:p14="http://schemas.microsoft.com/office/powerpoint/2010/main" val="1762947521"/>
      </p:ext>
    </p:extLst>
  </p:cSld>
  <p:clrMapOvr>
    <a:masterClrMapping/>
  </p:clrMapOvr>
</p:sld>
</file>

<file path=ppt/slides/slide6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7"/>
            <a:ext cx="10048875" cy="1325563"/>
          </a:xfrm>
        </p:spPr>
        <p:txBody>
          <a:bodyPr>
            <a:normAutofit/>
          </a:bodyPr>
          <a:lstStyle/>
          <a:p>
            <a:r>
              <a:rPr lang="en-US" dirty="0"/>
              <a:t>Look-through Subsidiaries and Partnerships</a:t>
            </a:r>
          </a:p>
        </p:txBody>
      </p:sp>
      <p:sp>
        <p:nvSpPr>
          <p:cNvPr id="3" name="Content Placeholder 2" descr="" title=""/>
          <p:cNvSpPr>
            <a:spLocks noGrp="1"/>
          </p:cNvSpPr>
          <p:nvPr>
            <p:ph idx="1"/>
          </p:nvPr>
        </p:nvSpPr>
        <p:spPr>
          <a:xfrm>
            <a:off x="838200" y="1825624"/>
            <a:ext cx="10048875" cy="4765675"/>
          </a:xfrm>
        </p:spPr>
        <p:txBody>
          <a:bodyPr>
            <a:normAutofit fontScale="92500" lnSpcReduction="20000"/>
          </a:bodyPr>
          <a:lstStyle/>
          <a:p>
            <a:r>
              <a:rPr lang="en-US" sz="2300" dirty="0"/>
              <a:t>A tested foreign corporation is treated as owning the assets of, and directly deriving the gross income of, a look-through subsidiary or a look-through partnership.</a:t>
            </a:r>
          </a:p>
          <a:p>
            <a:r>
              <a:rPr lang="en-US" sz="2300" dirty="0"/>
              <a:t>A subsidiary of a tested foreign corporation is treated as look-through subsidiary if </a:t>
            </a:r>
            <a:r>
              <a:rPr lang="en-US" sz="2300" u="sng" dirty="0"/>
              <a:t>both</a:t>
            </a:r>
            <a:r>
              <a:rPr lang="en-US" sz="2300" dirty="0"/>
              <a:t> an asset test and income test are satisfied.</a:t>
            </a:r>
          </a:p>
          <a:p>
            <a:pPr lvl="1"/>
            <a:r>
              <a:rPr lang="en-US" sz="1900" b="1" dirty="0"/>
              <a:t>Asset test</a:t>
            </a:r>
            <a:r>
              <a:rPr lang="en-US" sz="1900" dirty="0"/>
              <a:t>: is satisfied for any measuring period if on the relevant measuring date the tested foreign corporation owns at least 25% of the value of the stock of the subsidiary.</a:t>
            </a:r>
          </a:p>
          <a:p>
            <a:pPr lvl="1"/>
            <a:r>
              <a:rPr lang="en-US" sz="1900" b="1" dirty="0"/>
              <a:t>Income test</a:t>
            </a:r>
            <a:r>
              <a:rPr lang="en-US" sz="1900" dirty="0"/>
              <a:t>: is satisfied is either (i) the tested foreign corporation owns an average of at least 25% of the value of the subsidiary’s stock on the measuring dates of an entire taxable year, or (ii) the tested foreign corporation owns at least 25% of the subsidiary’s stock on a measuring date and the subsidiary’s gross income for the measuring period can be determined.</a:t>
            </a:r>
          </a:p>
          <a:p>
            <a:r>
              <a:rPr lang="en-US" sz="2300" dirty="0"/>
              <a:t>A look-through partnership is defined as (i) a partnership that would be a look-through subsidiary if it were a corporation or (ii) any other partnership if the tested foreign corporation satisfies the “</a:t>
            </a:r>
            <a:r>
              <a:rPr lang="en-US" sz="2300" b="1" dirty="0"/>
              <a:t>active partner</a:t>
            </a:r>
            <a:r>
              <a:rPr lang="en-US" sz="2300" dirty="0"/>
              <a:t>” test.</a:t>
            </a:r>
          </a:p>
          <a:p>
            <a:pPr lvl="1"/>
            <a:r>
              <a:rPr lang="en-US" sz="1900" dirty="0"/>
              <a:t>The active partner test is satisfied if the tested foreign corporation would not be a PFIC without including its interest in any partnership that would not be a look-through subsidiary if such partnership were a corporation.</a:t>
            </a:r>
          </a:p>
          <a:p>
            <a:pPr lvl="1"/>
            <a:r>
              <a:rPr lang="en-US" sz="1900" dirty="0"/>
              <a:t>Election out of the look-through partnership definition is available for partnerships that would not be a look-though subsidiary if such partnership were a corporation</a:t>
            </a:r>
            <a:r>
              <a:rPr lang="en-US" sz="1900" dirty="0" smtClean="0"/>
              <a:t>.</a:t>
            </a:r>
          </a:p>
          <a:p>
            <a:pPr lvl="1"/>
            <a:r>
              <a:rPr lang="en-US" sz="1900" dirty="0" smtClean="0"/>
              <a:t>No exception where the foreign corporation is actively involved in the business of a less-than-25% owned partnership, e.g. in a joint venture.</a:t>
            </a:r>
            <a:endParaRPr lang="en-US" sz="1900" dirty="0"/>
          </a:p>
          <a:p>
            <a:endParaRPr lang="en-US" sz="2000" dirty="0"/>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60</a:t>
            </a:fld>
            <a:endParaRPr lang="en-US"/>
          </a:p>
        </p:txBody>
      </p:sp>
    </p:spTree>
    <p:extLst>
      <p:ext uri="{BB962C8B-B14F-4D97-AF65-F5344CB8AC3E}">
        <p14:creationId xmlns:p14="http://schemas.microsoft.com/office/powerpoint/2010/main" val="2458735409"/>
      </p:ext>
    </p:extLst>
  </p:cSld>
  <p:clrMapOvr>
    <a:masterClrMapping/>
  </p:clrMapOvr>
</p:sld>
</file>

<file path=ppt/slides/slide6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solidFill>
                  <a:prstClr val="black"/>
                </a:solidFill>
              </a:rPr>
              <a:t>Look-through Subsidiaries and </a:t>
            </a:r>
            <a:r>
              <a:rPr lang="en-US" dirty="0" smtClean="0">
                <a:solidFill>
                  <a:prstClr val="black"/>
                </a:solidFill>
              </a:rPr>
              <a:t>Partnerships</a:t>
            </a:r>
            <a:endParaRPr lang="en-US" dirty="0"/>
          </a:p>
        </p:txBody>
      </p:sp>
      <p:sp>
        <p:nvSpPr>
          <p:cNvPr id="3" name="Content Placeholder 2" descr="" title=""/>
          <p:cNvSpPr>
            <a:spLocks noGrp="1"/>
          </p:cNvSpPr>
          <p:nvPr>
            <p:ph idx="1"/>
          </p:nvPr>
        </p:nvSpPr>
        <p:spPr/>
        <p:txBody>
          <a:bodyPr>
            <a:normAutofit/>
          </a:bodyPr>
          <a:lstStyle/>
          <a:p>
            <a:r>
              <a:rPr lang="en-US" dirty="0"/>
              <a:t>Intercompany dividends treated as paid out of current E&amp;P first and then accumulated E&amp;P (beginning with the most recently accumulated).</a:t>
            </a:r>
          </a:p>
          <a:p>
            <a:r>
              <a:rPr lang="en-US" dirty="0"/>
              <a:t>If a tested foreign corporation disposes of the stock of a look-through subsidiary, the amount of gain for purposes of the income test is the total gain less unremitted earnings (which is the excess of income taken into account with respect to such subsidiary less dividends from the subsidiary).</a:t>
            </a:r>
          </a:p>
          <a:p>
            <a:r>
              <a:rPr lang="en-US" dirty="0"/>
              <a:t>Intercompany debt receivables and interest are eliminated in proportion to the shareholder’s direct and indirect ownership (by value) where tested foreign corporation owns less than 100% of the look-through subsidiary.</a:t>
            </a:r>
          </a:p>
          <a:p>
            <a:r>
              <a:rPr lang="en-US" dirty="0"/>
              <a:t>Same rule applies to intercompany rents and royalties and any associated intangibles.</a:t>
            </a:r>
          </a:p>
          <a:p>
            <a:pPr lvl="1"/>
            <a:r>
              <a:rPr lang="en-US" dirty="0"/>
              <a:t>For purposes of the asset test, as applied to a tested foreign corporation, the underlying property that is subject of the eliminated lease or license is characterized as passive or non-passive by taking into account the activities of qualified affiliates of the tested foreign corporation.</a:t>
            </a:r>
          </a:p>
          <a:p>
            <a:endParaRPr lang="en-US" sz="2000" dirty="0"/>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61</a:t>
            </a:fld>
            <a:endParaRPr lang="en-US"/>
          </a:p>
        </p:txBody>
      </p:sp>
    </p:spTree>
    <p:extLst>
      <p:ext uri="{BB962C8B-B14F-4D97-AF65-F5344CB8AC3E}">
        <p14:creationId xmlns:p14="http://schemas.microsoft.com/office/powerpoint/2010/main" val="3318981345"/>
      </p:ext>
    </p:extLst>
  </p:cSld>
  <p:clrMapOvr>
    <a:masterClrMapping/>
  </p:clrMapOvr>
</p:sld>
</file>

<file path=ppt/slides/slide6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solidFill>
                  <a:prstClr val="black"/>
                </a:solidFill>
              </a:rPr>
              <a:t>Look-through Subsidiaries and </a:t>
            </a:r>
            <a:r>
              <a:rPr lang="en-US" dirty="0" smtClean="0">
                <a:solidFill>
                  <a:prstClr val="black"/>
                </a:solidFill>
              </a:rPr>
              <a:t>Partnerships</a:t>
            </a:r>
            <a:endParaRPr lang="en-US" dirty="0"/>
          </a:p>
        </p:txBody>
      </p:sp>
      <p:sp>
        <p:nvSpPr>
          <p:cNvPr id="3" name="Content Placeholder 2" descr="" title=""/>
          <p:cNvSpPr>
            <a:spLocks noGrp="1"/>
          </p:cNvSpPr>
          <p:nvPr>
            <p:ph idx="1"/>
          </p:nvPr>
        </p:nvSpPr>
        <p:spPr/>
        <p:txBody>
          <a:bodyPr>
            <a:normAutofit/>
          </a:bodyPr>
          <a:lstStyle/>
          <a:p>
            <a:r>
              <a:rPr lang="en-US" dirty="0"/>
              <a:t>For purposes of the asset and income tests, the principles applicable to the elimination of stock and obligations of look-through subsidiaries and dividends, interest, rents and royalties apply to look-through partnerships.</a:t>
            </a:r>
          </a:p>
          <a:p>
            <a:r>
              <a:rPr lang="en-US" dirty="0"/>
              <a:t>Attribution of activities: an item of rent or royalty income received or accrued (or treated as received or accrued) by a tested foreign corporation that would otherwise be passive income if the character were determined based on the activities of the income-earning entity is not passive if the item would be excluded from FPHCI, determined by taking into account the activities performed by the tested foreign corporation, certain look-through subsidiaries, and certain look-through partnerships in which the tested foreign corporation or one of the look-through subsidiaries is a partner.</a:t>
            </a:r>
          </a:p>
          <a:p>
            <a:pPr lvl="1"/>
            <a:r>
              <a:rPr lang="en-US" dirty="0"/>
              <a:t>Also applies to property transactions, commodities, foreign currency gains, export financing and dealers.</a:t>
            </a:r>
          </a:p>
          <a:p>
            <a:pPr lvl="1"/>
            <a:r>
              <a:rPr lang="en-US" dirty="0"/>
              <a:t>Also consider activities of “qualified affiliate”.</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62</a:t>
            </a:fld>
            <a:endParaRPr lang="en-US"/>
          </a:p>
        </p:txBody>
      </p:sp>
    </p:spTree>
    <p:extLst>
      <p:ext uri="{BB962C8B-B14F-4D97-AF65-F5344CB8AC3E}">
        <p14:creationId xmlns:p14="http://schemas.microsoft.com/office/powerpoint/2010/main" val="3528234524"/>
      </p:ext>
    </p:extLst>
  </p:cSld>
  <p:clrMapOvr>
    <a:masterClrMapping/>
  </p:clrMapOvr>
</p:sld>
</file>

<file path=ppt/slides/slide6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solidFill>
                  <a:prstClr val="black"/>
                </a:solidFill>
              </a:rPr>
              <a:t>Qualifying Insurance Corporation</a:t>
            </a:r>
            <a:endParaRPr lang="en-US" dirty="0"/>
          </a:p>
        </p:txBody>
      </p:sp>
      <p:sp>
        <p:nvSpPr>
          <p:cNvPr id="3" name="Content Placeholder 2" descr="" title=""/>
          <p:cNvSpPr>
            <a:spLocks noGrp="1"/>
          </p:cNvSpPr>
          <p:nvPr>
            <p:ph idx="1"/>
          </p:nvPr>
        </p:nvSpPr>
        <p:spPr/>
        <p:txBody>
          <a:bodyPr>
            <a:noAutofit/>
          </a:bodyPr>
          <a:lstStyle/>
          <a:p>
            <a:r>
              <a:rPr lang="en-US" sz="1800" dirty="0"/>
              <a:t>Exception to passive income for income derived in the active conduct of an insurance business by a qualified insurance corporation (“</a:t>
            </a:r>
            <a:r>
              <a:rPr lang="en-US" sz="1800" b="1" dirty="0"/>
              <a:t>QIC</a:t>
            </a:r>
            <a:r>
              <a:rPr lang="en-US" sz="1800" dirty="0"/>
              <a:t>”).</a:t>
            </a:r>
          </a:p>
          <a:p>
            <a:pPr lvl="1"/>
            <a:r>
              <a:rPr lang="en-US" sz="1500" dirty="0"/>
              <a:t>A QIC is a foreign corporation that would be subject to tax under the subchapter L insurance provisions if it were a domestic corporation and either: (i) has applicable insurance liabilities (“</a:t>
            </a:r>
            <a:r>
              <a:rPr lang="en-US" sz="1500" b="1" dirty="0"/>
              <a:t>AIL</a:t>
            </a:r>
            <a:r>
              <a:rPr lang="en-US" sz="1500" dirty="0"/>
              <a:t>”) in excess of 25% of its total assets on its applicable financial statement (the “</a:t>
            </a:r>
            <a:r>
              <a:rPr lang="en-US" sz="1500" b="1" dirty="0"/>
              <a:t>25% test</a:t>
            </a:r>
            <a:r>
              <a:rPr lang="en-US" sz="1500" dirty="0"/>
              <a:t>”); or (ii) fails the 25% test solely due to runoff or rating-related circumstances, it is “predominately engaged” in an insurance business and has AILs in excess of 10% (the “</a:t>
            </a:r>
            <a:r>
              <a:rPr lang="en-US" sz="1500" b="1" dirty="0"/>
              <a:t>alternative facts and circumstances test</a:t>
            </a:r>
            <a:r>
              <a:rPr lang="en-US" sz="1500" dirty="0"/>
              <a:t>”).</a:t>
            </a:r>
          </a:p>
          <a:p>
            <a:r>
              <a:rPr lang="en-US" sz="1800" b="1" dirty="0"/>
              <a:t>AIL means</a:t>
            </a:r>
            <a:r>
              <a:rPr lang="en-US" sz="1800" dirty="0"/>
              <a:t>: (i) losses that have occurred and been reported but not paid and losses that have been incurred but not reported; (ii) unpaid loss adjustment expenses on losses in (i); and (iii) aggregate amount of reserves (other than deficiency, contingency and unpaid premium reserves).</a:t>
            </a:r>
          </a:p>
          <a:p>
            <a:r>
              <a:rPr lang="en-US" sz="1800" b="1" dirty="0"/>
              <a:t>“Predominately engaged” </a:t>
            </a:r>
            <a:r>
              <a:rPr lang="en-US" sz="1800" dirty="0"/>
              <a:t>requirement in the alternative facts and circumstances test is in addition to the subchapter L requirement that more than half the business of the foreign corporation is the issuing of insurance or annuity contracts or reinsuring risks underwritten by insurance companies.</a:t>
            </a:r>
          </a:p>
          <a:p>
            <a:pPr lvl="1"/>
            <a:r>
              <a:rPr lang="en-US" sz="1500" dirty="0"/>
              <a:t>Such determination is made upon the character of the business actually conducted in the taxable year.</a:t>
            </a:r>
          </a:p>
          <a:p>
            <a:pPr lvl="1"/>
            <a:r>
              <a:rPr lang="en-US" sz="1500" dirty="0"/>
              <a:t>Provides non-exclusive list of facts and circumstances supporting predominately engaged determination.</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63</a:t>
            </a:fld>
            <a:endParaRPr lang="en-US"/>
          </a:p>
        </p:txBody>
      </p:sp>
    </p:spTree>
    <p:extLst>
      <p:ext uri="{BB962C8B-B14F-4D97-AF65-F5344CB8AC3E}">
        <p14:creationId xmlns:p14="http://schemas.microsoft.com/office/powerpoint/2010/main" val="1888243069"/>
      </p:ext>
    </p:extLst>
  </p:cSld>
  <p:clrMapOvr>
    <a:masterClrMapping/>
  </p:clrMapOvr>
</p:sld>
</file>

<file path=ppt/slides/slide6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solidFill>
                  <a:prstClr val="black"/>
                </a:solidFill>
              </a:rPr>
              <a:t>Qualifying Insurance </a:t>
            </a:r>
            <a:r>
              <a:rPr lang="en-US" dirty="0" smtClean="0">
                <a:solidFill>
                  <a:prstClr val="black"/>
                </a:solidFill>
              </a:rPr>
              <a:t>Corporation</a:t>
            </a:r>
            <a:endParaRPr lang="en-US" dirty="0"/>
          </a:p>
        </p:txBody>
      </p:sp>
      <p:sp>
        <p:nvSpPr>
          <p:cNvPr id="3" name="Content Placeholder 2" descr="" title=""/>
          <p:cNvSpPr>
            <a:spLocks noGrp="1"/>
          </p:cNvSpPr>
          <p:nvPr>
            <p:ph idx="1"/>
          </p:nvPr>
        </p:nvSpPr>
        <p:spPr/>
        <p:txBody>
          <a:bodyPr>
            <a:noAutofit/>
          </a:bodyPr>
          <a:lstStyle/>
          <a:p>
            <a:r>
              <a:rPr lang="en-US" sz="1800" b="1" dirty="0"/>
              <a:t>Runoff-related circumstances</a:t>
            </a:r>
            <a:r>
              <a:rPr lang="en-US" sz="1800" dirty="0"/>
              <a:t>: (i) the corporation was engaged in the process of terminating its pre-existing, active conduct of an insurance business under regulatory supervision; (ii) there is no plan or intention to (and in fact did not) enter into any insurance arrangements (other than obligated renewals); and (iii) made claim payments.</a:t>
            </a:r>
          </a:p>
          <a:p>
            <a:r>
              <a:rPr lang="en-US" sz="1800" b="1" dirty="0"/>
              <a:t>Rating-related circumstances:</a:t>
            </a:r>
            <a:r>
              <a:rPr lang="en-US" sz="1800" dirty="0"/>
              <a:t> (i) the 25% test is not met due to capital and surplus amounts that are maintained in order to obtain required minimum credit rating; and (ii) either (a) the foreign corporation is a mortgage insurance company or (b) more than 50% of premiums are for catastrophic loss protection.</a:t>
            </a:r>
          </a:p>
          <a:p>
            <a:pPr lvl="1"/>
            <a:r>
              <a:rPr lang="en-US" sz="1500" dirty="0"/>
              <a:t>A financial guaranty insurance company that fails the 25% test is deemed to satisfy the rating-related circumstances requirement.</a:t>
            </a:r>
          </a:p>
          <a:p>
            <a:r>
              <a:rPr lang="en-US" sz="1800" dirty="0"/>
              <a:t>Other modifications:</a:t>
            </a:r>
          </a:p>
          <a:p>
            <a:pPr lvl="1"/>
            <a:r>
              <a:rPr lang="en-US" sz="1500" dirty="0"/>
              <a:t>A US insurance company must be a look-through subsidiary in order to qualify as a qualified domestic insurance company (“</a:t>
            </a:r>
            <a:r>
              <a:rPr lang="en-US" sz="1500" b="1" dirty="0"/>
              <a:t>QDIC</a:t>
            </a:r>
            <a:r>
              <a:rPr lang="en-US" sz="1500" dirty="0"/>
              <a:t>”).</a:t>
            </a:r>
          </a:p>
          <a:p>
            <a:pPr lvl="1"/>
            <a:r>
              <a:rPr lang="en-US" sz="1500" dirty="0"/>
              <a:t>The special look-through rule for assets and income of a subsidiary of a QIC applies in all cases in which a QIC is treated as owning the assets or earning the income of the subsidiary under the general look-through rules.</a:t>
            </a:r>
          </a:p>
          <a:p>
            <a:pPr lvl="1"/>
            <a:r>
              <a:rPr lang="en-US" sz="1500" dirty="0"/>
              <a:t>Amount of assets or income that can be treated as non-passive is limited.</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64</a:t>
            </a:fld>
            <a:endParaRPr lang="en-US"/>
          </a:p>
        </p:txBody>
      </p:sp>
    </p:spTree>
    <p:extLst>
      <p:ext uri="{BB962C8B-B14F-4D97-AF65-F5344CB8AC3E}">
        <p14:creationId xmlns:p14="http://schemas.microsoft.com/office/powerpoint/2010/main" val="4094987414"/>
      </p:ext>
    </p:extLst>
  </p:cSld>
  <p:clrMapOvr>
    <a:masterClrMapping/>
  </p:clrMapOvr>
</p:sld>
</file>

<file path=ppt/slides/slide6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p:txBody>
          <a:bodyPr>
            <a:normAutofit/>
          </a:bodyPr>
          <a:lstStyle/>
          <a:p>
            <a:r>
              <a:rPr lang="en-US" sz="3300" dirty="0" smtClean="0"/>
              <a:t>Proposed Regulations</a:t>
            </a:r>
            <a:endParaRPr lang="en-US" sz="3300" dirty="0"/>
          </a:p>
        </p:txBody>
      </p:sp>
      <p:sp>
        <p:nvSpPr>
          <p:cNvPr id="3" name="Content Placeholder 2" descr="" title=""/>
          <p:cNvSpPr>
            <a:spLocks noGrp="1"/>
          </p:cNvSpPr>
          <p:nvPr>
            <p:ph type="subTitle" idx="1"/>
          </p:nvPr>
        </p:nvSpPr>
        <p:spPr/>
        <p:txBody>
          <a:bodyPr/>
          <a:lstStyle/>
          <a:p>
            <a:pPr marL="0" indent="0">
              <a:buNone/>
            </a:pPr>
            <a:r>
              <a:rPr lang="en-US" dirty="0" smtClean="0"/>
              <a:t> </a:t>
            </a:r>
            <a:endParaRPr lang="en-US" dirty="0"/>
          </a:p>
        </p:txBody>
      </p:sp>
    </p:spTree>
    <p:extLst>
      <p:ext uri="{BB962C8B-B14F-4D97-AF65-F5344CB8AC3E}">
        <p14:creationId xmlns:p14="http://schemas.microsoft.com/office/powerpoint/2010/main" val="151437371"/>
      </p:ext>
    </p:extLst>
  </p:cSld>
  <p:clrMapOvr>
    <a:masterClrMapping/>
  </p:clrMapOvr>
</p:sld>
</file>

<file path=ppt/slides/slide6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solidFill>
                  <a:prstClr val="black"/>
                </a:solidFill>
              </a:rPr>
              <a:t>Active Banking Business Exception</a:t>
            </a:r>
            <a:endParaRPr lang="en-US" dirty="0"/>
          </a:p>
        </p:txBody>
      </p:sp>
      <p:sp>
        <p:nvSpPr>
          <p:cNvPr id="3" name="Content Placeholder 2" descr="" title=""/>
          <p:cNvSpPr>
            <a:spLocks noGrp="1"/>
          </p:cNvSpPr>
          <p:nvPr>
            <p:ph idx="1"/>
          </p:nvPr>
        </p:nvSpPr>
        <p:spPr/>
        <p:txBody>
          <a:bodyPr>
            <a:normAutofit/>
          </a:bodyPr>
          <a:lstStyle/>
          <a:p>
            <a:r>
              <a:rPr lang="en-US" dirty="0"/>
              <a:t>Statutory exception: Passive income does not include any income derived in the active conduct of a banking business by an institution licensed to do business as a bank in the US or, to the extent provided in regulations, by any other corporation.</a:t>
            </a:r>
          </a:p>
          <a:p>
            <a:r>
              <a:rPr lang="en-US" dirty="0"/>
              <a:t>Proposed regulations provide that income of a tested foreign corporation will not be treated as non-passive if: (i) the income would not be treated as FPHCI under Section 954(h) (relating to entities engaged in the active conduct of a banking, finance or similar business) if the tested foreign corporation (and any related person) were a CFC; and (2) the tested foreign corporation is a “foreign bank” that is engaged in the active conduct of a banking business and the income is derived in the active conduct of that business.</a:t>
            </a:r>
          </a:p>
          <a:p>
            <a:pPr lvl="1"/>
            <a:r>
              <a:rPr lang="en-US" dirty="0"/>
              <a:t>Will be considered a “</a:t>
            </a:r>
            <a:r>
              <a:rPr lang="en-US" b="1" dirty="0"/>
              <a:t>foreign bank</a:t>
            </a:r>
            <a:r>
              <a:rPr lang="en-US" dirty="0"/>
              <a:t>” if it is either: (i) licensed to do business as a bank in the US; or (ii) licensed or authorized by a bank regulatory authority in the country in which it is chartered or incorporated (or in the case of a qualified business unit, in the country in which the unit maintains its principal office) to do business as a bank in that country AND regularly receives bank deposits from and carries out one or more of the Section 954(h) activities with unrelated customers in the ordinary course of a banking business.</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66</a:t>
            </a:fld>
            <a:endParaRPr lang="en-US"/>
          </a:p>
        </p:txBody>
      </p:sp>
    </p:spTree>
    <p:extLst>
      <p:ext uri="{BB962C8B-B14F-4D97-AF65-F5344CB8AC3E}">
        <p14:creationId xmlns:p14="http://schemas.microsoft.com/office/powerpoint/2010/main" val="2980121955"/>
      </p:ext>
    </p:extLst>
  </p:cSld>
  <p:clrMapOvr>
    <a:masterClrMapping/>
  </p:clrMapOvr>
</p:sld>
</file>

<file path=ppt/slides/slide6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solidFill>
                  <a:prstClr val="black"/>
                </a:solidFill>
              </a:rPr>
              <a:t>Qualifying Insurance Corporation</a:t>
            </a:r>
            <a:endParaRPr lang="en-US" dirty="0"/>
          </a:p>
        </p:txBody>
      </p:sp>
      <p:sp>
        <p:nvSpPr>
          <p:cNvPr id="3" name="Content Placeholder 2" descr="" title=""/>
          <p:cNvSpPr>
            <a:spLocks noGrp="1"/>
          </p:cNvSpPr>
          <p:nvPr>
            <p:ph idx="1"/>
          </p:nvPr>
        </p:nvSpPr>
        <p:spPr/>
        <p:txBody>
          <a:bodyPr>
            <a:noAutofit/>
          </a:bodyPr>
          <a:lstStyle/>
          <a:p>
            <a:r>
              <a:rPr lang="en-US" dirty="0"/>
              <a:t>Applicable financial statement defined in a manner that provides ordering rules for how to prioritize between multiple financial statements prepared at the same level of priority or between multiple financial statements prepared taking into account assets and liabilities of different entities.</a:t>
            </a:r>
          </a:p>
          <a:p>
            <a:r>
              <a:rPr lang="en-US" dirty="0"/>
              <a:t>In determining AIL, liabilities are reduced  by an amount equal to the assets reported on the financial statement that represent amounts relating to those liabilities that may be recoverable from other parties through reinsurance.</a:t>
            </a:r>
          </a:p>
          <a:p>
            <a:r>
              <a:rPr lang="en-US" dirty="0"/>
              <a:t>A QIC is treated as engaged in the active conduct of an insurance business if it either satisfies a factual requirements test or an active conduct percentage test.</a:t>
            </a:r>
          </a:p>
          <a:p>
            <a:pPr lvl="1"/>
            <a:r>
              <a:rPr lang="en-US" dirty="0"/>
              <a:t>Active conduct precluded if no (or nominal number of) employees and relies exclusively on independent contractors to perform core services.  Also precluded for securitization and similar vehicles.</a:t>
            </a:r>
          </a:p>
          <a:p>
            <a:r>
              <a:rPr lang="en-US" dirty="0"/>
              <a:t>The amount of a QDIC’s otherwise passive income and assets that may be treated as non-passive is subject to a maximum based on an applicable percentage of the QDIC’s total insurance liabilities.</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67</a:t>
            </a:fld>
            <a:endParaRPr lang="en-US"/>
          </a:p>
        </p:txBody>
      </p:sp>
    </p:spTree>
    <p:extLst>
      <p:ext uri="{BB962C8B-B14F-4D97-AF65-F5344CB8AC3E}">
        <p14:creationId xmlns:p14="http://schemas.microsoft.com/office/powerpoint/2010/main" val="3372285563"/>
      </p:ext>
    </p:extLst>
  </p:cSld>
  <p:clrMapOvr>
    <a:masterClrMapping/>
  </p:clrMapOvr>
</p:sld>
</file>

<file path=ppt/slides/slide6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838200" y="365127"/>
            <a:ext cx="10515600" cy="1175997"/>
          </a:xfrm>
        </p:spPr>
        <p:txBody>
          <a:bodyPr>
            <a:normAutofit/>
          </a:bodyPr>
          <a:lstStyle/>
          <a:p>
            <a:r>
              <a:rPr lang="en-US" dirty="0">
                <a:solidFill>
                  <a:prstClr val="black"/>
                </a:solidFill>
              </a:rPr>
              <a:t>General PFIC Matters</a:t>
            </a:r>
            <a:endParaRPr lang="en-US" dirty="0"/>
          </a:p>
        </p:txBody>
      </p:sp>
      <p:sp>
        <p:nvSpPr>
          <p:cNvPr id="3" name="Content Placeholder 2" descr="" title=""/>
          <p:cNvSpPr>
            <a:spLocks noGrp="1"/>
          </p:cNvSpPr>
          <p:nvPr>
            <p:ph idx="1"/>
          </p:nvPr>
        </p:nvSpPr>
        <p:spPr>
          <a:xfrm>
            <a:off x="838200" y="1541125"/>
            <a:ext cx="10515600" cy="4635838"/>
          </a:xfrm>
        </p:spPr>
        <p:txBody>
          <a:bodyPr>
            <a:noAutofit/>
          </a:bodyPr>
          <a:lstStyle/>
          <a:p>
            <a:r>
              <a:rPr lang="en-US" sz="1800" dirty="0"/>
              <a:t>Main theme: Incorporate concept that domestic partnerships and S corporations should be treated as aggregates of their partners and shareholders.</a:t>
            </a:r>
          </a:p>
          <a:p>
            <a:r>
              <a:rPr lang="en-US" sz="1800" dirty="0"/>
              <a:t>QEF Rules: A partner or S corp shareholder (rather than the respective entity) makes a QEF election and each electing partner/shareholder must notify the partnership/S corp of such election to assist with information reporting and basis tracking.</a:t>
            </a:r>
          </a:p>
          <a:p>
            <a:pPr lvl="1"/>
            <a:r>
              <a:rPr lang="en-US" sz="1500" dirty="0"/>
              <a:t>If transfer shares of stock subject to QEF election to pass-through entity, transferor continues QEF election and members of transferee entity need to make separate QEF election with respect to the transferred PFIC.</a:t>
            </a:r>
          </a:p>
          <a:p>
            <a:r>
              <a:rPr lang="en-US" sz="1800" dirty="0"/>
              <a:t>MTM Rules: A partner or S corp shareholder (rather than the respective entity) makes a MTM election and determine their own MTM gain or loss rather than taking into account distributive share of the domestic partnership or S corp’s MTM items.</a:t>
            </a:r>
          </a:p>
          <a:p>
            <a:r>
              <a:rPr lang="en-US" sz="1800" dirty="0"/>
              <a:t>CFC Overlap Rule: The qualified portion does not include any portion of a domestic partner or S corp shareholder’s holding period during which the partner or shareholder was not a “US shareholder” with respect to the CFC/PFIC.</a:t>
            </a:r>
          </a:p>
          <a:p>
            <a:r>
              <a:rPr lang="en-US" sz="1800" dirty="0"/>
              <a:t>PFIC Purging Election: With respect to PFICs owned by domestic partnerships/S corps are made at partner/shareholder level.</a:t>
            </a:r>
          </a:p>
          <a:p>
            <a:r>
              <a:rPr lang="en-US" sz="1800" dirty="0"/>
              <a:t>PFIC Information Reporting: Annual Form 8621 required by partner/shareholder rather than the partnership/S corp.</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68</a:t>
            </a:fld>
            <a:endParaRPr lang="en-US"/>
          </a:p>
        </p:txBody>
      </p:sp>
    </p:spTree>
    <p:extLst>
      <p:ext uri="{BB962C8B-B14F-4D97-AF65-F5344CB8AC3E}">
        <p14:creationId xmlns:p14="http://schemas.microsoft.com/office/powerpoint/2010/main" val="1139234772"/>
      </p:ext>
    </p:extLst>
  </p:cSld>
  <p:clrMapOvr>
    <a:masterClrMapping/>
  </p:clrMapOvr>
</p:sld>
</file>

<file path=ppt/slides/slide6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p:txBody>
          <a:bodyPr>
            <a:normAutofit/>
          </a:bodyPr>
          <a:lstStyle/>
          <a:p>
            <a:r>
              <a:rPr lang="en-US" sz="3600" dirty="0" smtClean="0"/>
              <a:t>GILTI AND MINIMUM TAXES</a:t>
            </a:r>
            <a:endParaRPr lang="en-US" sz="3600" dirty="0"/>
          </a:p>
        </p:txBody>
      </p:sp>
      <p:sp>
        <p:nvSpPr>
          <p:cNvPr id="3" name="Subtitle 2" descr="" title=""/>
          <p:cNvSpPr>
            <a:spLocks noGrp="1"/>
          </p:cNvSpPr>
          <p:nvPr>
            <p:ph type="subTitle" idx="1"/>
          </p:nvPr>
        </p:nvSpPr>
        <p:spPr>
          <a:xfrm>
            <a:off x="2667000" y="3551854"/>
            <a:ext cx="6858000" cy="2423497"/>
          </a:xfrm>
        </p:spPr>
        <p:txBody>
          <a:bodyPr>
            <a:normAutofit/>
          </a:bodyPr>
          <a:lstStyle/>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4118967131"/>
      </p:ext>
    </p:extLst>
  </p:cSld>
  <p:clrMapOvr>
    <a:masterClrMapping/>
  </p:clrMapOvr>
</p:sld>
</file>

<file path=ppt/slides/slide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t>US Trade or Business Activities of Non-US Persons</a:t>
            </a:r>
          </a:p>
        </p:txBody>
      </p:sp>
      <p:sp>
        <p:nvSpPr>
          <p:cNvPr id="3" name="Content Placeholder 2" descr="" title=""/>
          <p:cNvSpPr>
            <a:spLocks noGrp="1"/>
          </p:cNvSpPr>
          <p:nvPr>
            <p:ph idx="1"/>
          </p:nvPr>
        </p:nvSpPr>
        <p:spPr/>
        <p:txBody>
          <a:bodyPr>
            <a:normAutofit/>
          </a:bodyPr>
          <a:lstStyle/>
          <a:p>
            <a:r>
              <a:rPr lang="en-US" dirty="0"/>
              <a:t>A non-US person is subject to tax on its income that is effectively connected with the conduct of a US trade or business </a:t>
            </a:r>
            <a:r>
              <a:rPr lang="en-US" dirty="0" smtClean="0"/>
              <a:t>(“ECI”) under </a:t>
            </a:r>
            <a:r>
              <a:rPr lang="en-US" dirty="0"/>
              <a:t>rules that are substantially similar to those applicable to a US person</a:t>
            </a:r>
          </a:p>
          <a:p>
            <a:pPr lvl="1"/>
            <a:r>
              <a:rPr lang="en-US" dirty="0"/>
              <a:t>Treas. Reg. § 1.882-5</a:t>
            </a:r>
          </a:p>
          <a:p>
            <a:pPr lvl="1"/>
            <a:r>
              <a:rPr lang="en-US" dirty="0"/>
              <a:t>Imputation of agent activities</a:t>
            </a:r>
          </a:p>
          <a:p>
            <a:r>
              <a:rPr lang="en-US" dirty="0"/>
              <a:t>Lending money on a regular and continuous basis in the US will be treated as the conduct of a US trade or business</a:t>
            </a:r>
          </a:p>
          <a:p>
            <a:r>
              <a:rPr lang="en-US" dirty="0"/>
              <a:t>Buying loans in secondary and tertiary market transactions should not be treated as trade or business activities</a:t>
            </a:r>
          </a:p>
        </p:txBody>
      </p:sp>
      <p:sp>
        <p:nvSpPr>
          <p:cNvPr id="4" name="Slide Number Placeholder 3" descr="" title=""/>
          <p:cNvSpPr>
            <a:spLocks noGrp="1"/>
          </p:cNvSpPr>
          <p:nvPr>
            <p:ph type="sldNum" sz="quarter" idx="12"/>
          </p:nvPr>
        </p:nvSpPr>
        <p:spPr/>
        <p:txBody>
          <a:bodyPr/>
          <a:lstStyle/>
          <a:p>
            <a:fld id="{694F75A4-2C37-43D0-9F95-9F0A598DCCCA}" type="slidenum">
              <a:rPr lang="en-GB" smtClean="0"/>
              <a:t>7</a:t>
            </a:fld>
            <a:endParaRPr lang="en-GB" dirty="0"/>
          </a:p>
        </p:txBody>
      </p:sp>
    </p:spTree>
    <p:extLst>
      <p:ext uri="{BB962C8B-B14F-4D97-AF65-F5344CB8AC3E}">
        <p14:creationId xmlns:p14="http://schemas.microsoft.com/office/powerpoint/2010/main" val="2201352772"/>
      </p:ext>
    </p:extLst>
  </p:cSld>
  <p:clrMapOvr>
    <a:masterClrMapping/>
  </p:clrMapOvr>
</p:sld>
</file>

<file path=ppt/slides/slide7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4DD01A8-1CF8-594F-8FE4-BC44E1F4D7B2}"/>
              </a:ext>
            </a:extLst>
          </p:cNvPr>
          <p:cNvSpPr>
            <a:spLocks noGrp="1"/>
          </p:cNvSpPr>
          <p:nvPr>
            <p:ph type="title"/>
          </p:nvPr>
        </p:nvSpPr>
        <p:spPr/>
        <p:txBody>
          <a:bodyPr/>
          <a:lstStyle/>
          <a:p>
            <a:r>
              <a:rPr lang="en-US" dirty="0"/>
              <a:t>Pillar </a:t>
            </a:r>
            <a:r>
              <a:rPr lang="en-US" dirty="0" smtClean="0"/>
              <a:t>II and Minimum Tax</a:t>
            </a:r>
            <a:endParaRPr lang="en-US" dirty="0"/>
          </a:p>
        </p:txBody>
      </p:sp>
      <p:sp>
        <p:nvSpPr>
          <p:cNvPr id="3" name="Content Placeholder 2" descr="" title="">
            <a:extLst>
              <a:ext uri="{FF2B5EF4-FFF2-40B4-BE49-F238E27FC236}">
                <a16:creationId xmlns:a16="http://schemas.microsoft.com/office/drawing/2014/main" id="{FA089DDE-C33B-D94A-96C2-0EDF41DD9328}"/>
              </a:ext>
            </a:extLst>
          </p:cNvPr>
          <p:cNvSpPr>
            <a:spLocks noGrp="1"/>
          </p:cNvSpPr>
          <p:nvPr>
            <p:ph idx="1"/>
          </p:nvPr>
        </p:nvSpPr>
        <p:spPr/>
        <p:txBody>
          <a:bodyPr>
            <a:normAutofit/>
          </a:bodyPr>
          <a:lstStyle/>
          <a:p>
            <a:r>
              <a:rPr lang="en-US" dirty="0"/>
              <a:t>Pillar II is comprised of:</a:t>
            </a:r>
          </a:p>
          <a:p>
            <a:pPr lvl="1"/>
            <a:r>
              <a:rPr lang="en-US" dirty="0"/>
              <a:t>an income inclusion rule, which imposes a top-up tax on a parent entity in respect of the low-taxed income of a constituent entity;</a:t>
            </a:r>
          </a:p>
          <a:p>
            <a:pPr lvl="1"/>
            <a:r>
              <a:rPr lang="en-US" dirty="0"/>
              <a:t>an undertaxed payment rule, which denies deductions or requires an equivalent adjustment to the extent the low taxed income of a constituent entity is not subject to tax under an income inclusion rule; and</a:t>
            </a:r>
          </a:p>
          <a:p>
            <a:pPr lvl="1"/>
            <a:r>
              <a:rPr lang="en-US" dirty="0"/>
              <a:t>a treaty-based rule that allows source jurisdictions to impose limited source taxation on certain related party payments subject to tax below a minimum rate.</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70</a:t>
            </a:fld>
            <a:endParaRPr lang="en-US"/>
          </a:p>
        </p:txBody>
      </p:sp>
    </p:spTree>
    <p:extLst>
      <p:ext uri="{BB962C8B-B14F-4D97-AF65-F5344CB8AC3E}">
        <p14:creationId xmlns:p14="http://schemas.microsoft.com/office/powerpoint/2010/main" val="501987786"/>
      </p:ext>
    </p:extLst>
  </p:cSld>
  <p:clrMapOvr>
    <a:masterClrMapping/>
  </p:clrMapOvr>
</p:sld>
</file>

<file path=ppt/slides/slide7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4DD01A8-1CF8-594F-8FE4-BC44E1F4D7B2}"/>
              </a:ext>
            </a:extLst>
          </p:cNvPr>
          <p:cNvSpPr>
            <a:spLocks noGrp="1"/>
          </p:cNvSpPr>
          <p:nvPr>
            <p:ph type="title"/>
          </p:nvPr>
        </p:nvSpPr>
        <p:spPr/>
        <p:txBody>
          <a:bodyPr/>
          <a:lstStyle/>
          <a:p>
            <a:r>
              <a:rPr lang="en-US" dirty="0"/>
              <a:t>GILTI</a:t>
            </a:r>
          </a:p>
        </p:txBody>
      </p:sp>
      <p:sp>
        <p:nvSpPr>
          <p:cNvPr id="3" name="Content Placeholder 2" descr="" title="">
            <a:extLst>
              <a:ext uri="{FF2B5EF4-FFF2-40B4-BE49-F238E27FC236}">
                <a16:creationId xmlns:a16="http://schemas.microsoft.com/office/drawing/2014/main" id="{FA089DDE-C33B-D94A-96C2-0EDF41DD9328}"/>
              </a:ext>
            </a:extLst>
          </p:cNvPr>
          <p:cNvSpPr>
            <a:spLocks noGrp="1"/>
          </p:cNvSpPr>
          <p:nvPr>
            <p:ph idx="1"/>
          </p:nvPr>
        </p:nvSpPr>
        <p:spPr/>
        <p:txBody>
          <a:bodyPr/>
          <a:lstStyle/>
          <a:p>
            <a:r>
              <a:rPr lang="en-US" dirty="0"/>
              <a:t>The </a:t>
            </a:r>
            <a:r>
              <a:rPr lang="en-US" dirty="0" smtClean="0"/>
              <a:t>United States taxes the worldwide income of U.S. persons, alleviated only by a foreign tax credit.</a:t>
            </a:r>
          </a:p>
          <a:p>
            <a:pPr lvl="1"/>
            <a:r>
              <a:rPr lang="en-US" dirty="0" smtClean="0"/>
              <a:t>Traditionally the tax applied only upon a repatriation of the profits of a foreign corporation or when a CFC earned certain types of passive or mobile income under the “Subpart </a:t>
            </a:r>
            <a:r>
              <a:rPr lang="en-US" dirty="0"/>
              <a:t>F</a:t>
            </a:r>
            <a:r>
              <a:rPr lang="en-US" dirty="0" smtClean="0"/>
              <a:t>” rules.</a:t>
            </a:r>
          </a:p>
          <a:p>
            <a:pPr lvl="1"/>
            <a:r>
              <a:rPr lang="en-US" dirty="0" smtClean="0"/>
              <a:t>The 2017 tax reform added GILTI to impose current tax, at a reduced rate, on a U.S. shareholder based on earnings of the CFC in addition to Subpart F income, with no further tax on repatriation of CFC earnings.</a:t>
            </a:r>
          </a:p>
          <a:p>
            <a:pPr lvl="1"/>
            <a:r>
              <a:rPr lang="en-US" dirty="0" smtClean="0"/>
              <a:t>Subpart F was retained.</a:t>
            </a:r>
            <a:endParaRPr lang="en-US" dirty="0"/>
          </a:p>
          <a:p>
            <a:r>
              <a:rPr lang="en-US" dirty="0"/>
              <a:t>Under the GILTI tax, a </a:t>
            </a:r>
            <a:r>
              <a:rPr lang="en-US" dirty="0" smtClean="0"/>
              <a:t>10% U.S</a:t>
            </a:r>
            <a:r>
              <a:rPr lang="en-US" dirty="0"/>
              <a:t>. shareholder of any CFC must include in gross income for a taxable year its GILTI in a manner generally similar to inclusions of Subpart F income.  </a:t>
            </a:r>
          </a:p>
          <a:p>
            <a:r>
              <a:rPr lang="en-US" dirty="0"/>
              <a:t>GILTI means the excess (if any) of the shareholder's net CFC tested income over the shareholder's net deemed tangible income return.</a:t>
            </a:r>
          </a:p>
          <a:p>
            <a:pPr lvl="1"/>
            <a:r>
              <a:rPr lang="en-US" dirty="0"/>
              <a:t>It is currently proposed that GILTI be determined on a country-by-country basis.</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71</a:t>
            </a:fld>
            <a:endParaRPr lang="en-US"/>
          </a:p>
        </p:txBody>
      </p:sp>
    </p:spTree>
    <p:extLst>
      <p:ext uri="{BB962C8B-B14F-4D97-AF65-F5344CB8AC3E}">
        <p14:creationId xmlns:p14="http://schemas.microsoft.com/office/powerpoint/2010/main" val="507020540"/>
      </p:ext>
    </p:extLst>
  </p:cSld>
  <p:clrMapOvr>
    <a:masterClrMapping/>
  </p:clrMapOvr>
</p:sld>
</file>

<file path=ppt/slides/slide7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4DD01A8-1CF8-594F-8FE4-BC44E1F4D7B2}"/>
              </a:ext>
            </a:extLst>
          </p:cNvPr>
          <p:cNvSpPr>
            <a:spLocks noGrp="1"/>
          </p:cNvSpPr>
          <p:nvPr>
            <p:ph type="title"/>
          </p:nvPr>
        </p:nvSpPr>
        <p:spPr/>
        <p:txBody>
          <a:bodyPr/>
          <a:lstStyle/>
          <a:p>
            <a:r>
              <a:rPr lang="en-US" dirty="0" smtClean="0"/>
              <a:t>GILTI</a:t>
            </a:r>
            <a:endParaRPr lang="en-US" dirty="0"/>
          </a:p>
        </p:txBody>
      </p:sp>
      <p:sp>
        <p:nvSpPr>
          <p:cNvPr id="3" name="Content Placeholder 2" descr="" title="">
            <a:extLst>
              <a:ext uri="{FF2B5EF4-FFF2-40B4-BE49-F238E27FC236}">
                <a16:creationId xmlns:a16="http://schemas.microsoft.com/office/drawing/2014/main" id="{FA089DDE-C33B-D94A-96C2-0EDF41DD9328}"/>
              </a:ext>
            </a:extLst>
          </p:cNvPr>
          <p:cNvSpPr>
            <a:spLocks noGrp="1"/>
          </p:cNvSpPr>
          <p:nvPr>
            <p:ph idx="1"/>
          </p:nvPr>
        </p:nvSpPr>
        <p:spPr/>
        <p:txBody>
          <a:bodyPr/>
          <a:lstStyle/>
          <a:p>
            <a:r>
              <a:rPr lang="en-US" dirty="0"/>
              <a:t>U.S. shareholders are U.S. persons that hold 10% of the vote or value of the CFC stock at any time during the taxable year.</a:t>
            </a:r>
          </a:p>
          <a:p>
            <a:r>
              <a:rPr lang="en-US" dirty="0"/>
              <a:t>In general, U.S. partnerships are treated as U.S. persons. </a:t>
            </a:r>
          </a:p>
          <a:p>
            <a:r>
              <a:rPr lang="en-US" dirty="0"/>
              <a:t>U.S. Regulations finalized, in part in 2018, and, in part, in January of 2022 would not treat U.S. partnerships as U.S. shareholders for the purposes of the income recognition portions of the U.S. CFC regime and GILTI inclusion rules. </a:t>
            </a:r>
          </a:p>
          <a:p>
            <a:pPr lvl="1"/>
            <a:r>
              <a:rPr lang="en-US" dirty="0"/>
              <a:t>Instead, partners are treated as owning the shares of a CFC directly for the purposes of the income recognition rules.</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72</a:t>
            </a:fld>
            <a:endParaRPr lang="en-US"/>
          </a:p>
        </p:txBody>
      </p:sp>
    </p:spTree>
    <p:extLst>
      <p:ext uri="{BB962C8B-B14F-4D97-AF65-F5344CB8AC3E}">
        <p14:creationId xmlns:p14="http://schemas.microsoft.com/office/powerpoint/2010/main" val="322880140"/>
      </p:ext>
    </p:extLst>
  </p:cSld>
  <p:clrMapOvr>
    <a:masterClrMapping/>
  </p:clrMapOvr>
</p:sld>
</file>

<file path=ppt/slides/slide7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4DD01A8-1CF8-594F-8FE4-BC44E1F4D7B2}"/>
              </a:ext>
            </a:extLst>
          </p:cNvPr>
          <p:cNvSpPr>
            <a:spLocks noGrp="1"/>
          </p:cNvSpPr>
          <p:nvPr>
            <p:ph type="title"/>
          </p:nvPr>
        </p:nvSpPr>
        <p:spPr>
          <a:ln>
            <a:solidFill>
              <a:schemeClr val="bg1"/>
            </a:solidFill>
          </a:ln>
        </p:spPr>
        <p:txBody>
          <a:bodyPr/>
          <a:lstStyle/>
          <a:p>
            <a:r>
              <a:rPr lang="en-US" dirty="0" smtClean="0"/>
              <a:t>GILTI – Example </a:t>
            </a:r>
            <a:r>
              <a:rPr lang="en-US" smtClean="0"/>
              <a:t>(2), </a:t>
            </a:r>
            <a:r>
              <a:rPr lang="en-US" dirty="0" smtClean="0"/>
              <a:t>Reg. §1.958-2(d)(3)(ii)</a:t>
            </a:r>
            <a:endParaRPr lang="en-US" dirty="0"/>
          </a:p>
        </p:txBody>
      </p:sp>
      <p:sp>
        <p:nvSpPr>
          <p:cNvPr id="29" name="Content Placeholder 2" descr="" title="">
            <a:extLst>
              <a:ext uri="{FF2B5EF4-FFF2-40B4-BE49-F238E27FC236}">
                <a16:creationId xmlns:a16="http://schemas.microsoft.com/office/drawing/2014/main" id="{125163A6-C782-D048-A577-9127F4BDF69E}"/>
              </a:ext>
            </a:extLst>
          </p:cNvPr>
          <p:cNvSpPr>
            <a:spLocks noGrp="1"/>
          </p:cNvSpPr>
          <p:nvPr>
            <p:ph idx="1"/>
          </p:nvPr>
        </p:nvSpPr>
        <p:spPr>
          <a:xfrm>
            <a:off x="5684939" y="1690690"/>
            <a:ext cx="5629812" cy="4351338"/>
          </a:xfrm>
        </p:spPr>
        <p:txBody>
          <a:bodyPr>
            <a:normAutofit/>
          </a:bodyPr>
          <a:lstStyle/>
          <a:p>
            <a:r>
              <a:rPr lang="en-US" dirty="0"/>
              <a:t>USP is a U.S. corporation</a:t>
            </a:r>
          </a:p>
          <a:p>
            <a:r>
              <a:rPr lang="en-US" dirty="0"/>
              <a:t>Individual A is a U.S. individual</a:t>
            </a:r>
          </a:p>
          <a:p>
            <a:r>
              <a:rPr lang="en-US" dirty="0"/>
              <a:t>PRS1 is a U.S. partnership</a:t>
            </a:r>
          </a:p>
          <a:p>
            <a:r>
              <a:rPr lang="en-US" dirty="0"/>
              <a:t>Individual B is a non-U.S. individual</a:t>
            </a:r>
          </a:p>
          <a:p>
            <a:r>
              <a:rPr lang="en-US" dirty="0"/>
              <a:t>PRS2 is a U.S. partnership</a:t>
            </a:r>
          </a:p>
          <a:p>
            <a:r>
              <a:rPr lang="en-US" dirty="0"/>
              <a:t>CFC is a non-U.S. corporation</a:t>
            </a:r>
          </a:p>
        </p:txBody>
      </p:sp>
      <p:sp>
        <p:nvSpPr>
          <p:cNvPr id="3" name="Rectangle 2" descr="" title="">
            <a:extLst>
              <a:ext uri="{FF2B5EF4-FFF2-40B4-BE49-F238E27FC236}">
                <a16:creationId xmlns:a16="http://schemas.microsoft.com/office/drawing/2014/main" id="{2B2E72F7-3B59-CA46-AD88-E990D0ADB80E}"/>
              </a:ext>
            </a:extLst>
          </p:cNvPr>
          <p:cNvSpPr/>
          <p:nvPr/>
        </p:nvSpPr>
        <p:spPr>
          <a:xfrm>
            <a:off x="963236" y="2010293"/>
            <a:ext cx="1320800" cy="660400"/>
          </a:xfrm>
          <a:prstGeom prst="rect">
            <a:avLst/>
          </a:prstGeom>
          <a:solidFill>
            <a:srgbClr val="4472C4"/>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USP</a:t>
            </a:r>
          </a:p>
        </p:txBody>
      </p:sp>
      <p:pic>
        <p:nvPicPr>
          <p:cNvPr id="5" name="Picture 4" descr="" title="">
            <a:extLst>
              <a:ext uri="{FF2B5EF4-FFF2-40B4-BE49-F238E27FC236}">
                <a16:creationId xmlns:a16="http://schemas.microsoft.com/office/drawing/2014/main" id="{1D48ED4B-4F71-AD45-AF05-47422C534605}"/>
              </a:ext>
            </a:extLst>
          </p:cNvPr>
          <p:cNvPicPr>
            <a:picLocks noChangeAspect="1"/>
          </p:cNvPicPr>
          <p:nvPr/>
        </p:nvPicPr>
        <p:blipFill>
          <a:blip r:embed="rId2"/>
          <a:stretch>
            <a:fillRect/>
          </a:stretch>
        </p:blipFill>
        <p:spPr>
          <a:xfrm>
            <a:off x="3054503" y="2044160"/>
            <a:ext cx="626533" cy="626533"/>
          </a:xfrm>
          <a:prstGeom prst="rect">
            <a:avLst/>
          </a:prstGeom>
        </p:spPr>
      </p:pic>
      <p:sp>
        <p:nvSpPr>
          <p:cNvPr id="6" name="Triangle 5" descr="" title="">
            <a:extLst>
              <a:ext uri="{FF2B5EF4-FFF2-40B4-BE49-F238E27FC236}">
                <a16:creationId xmlns:a16="http://schemas.microsoft.com/office/drawing/2014/main" id="{064B23EB-2BBC-014B-B606-9F8744EA4437}"/>
              </a:ext>
            </a:extLst>
          </p:cNvPr>
          <p:cNvSpPr/>
          <p:nvPr/>
        </p:nvSpPr>
        <p:spPr>
          <a:xfrm>
            <a:off x="1445836" y="3191923"/>
            <a:ext cx="1921933" cy="863600"/>
          </a:xfrm>
          <a:prstGeom prst="triangle">
            <a:avLst/>
          </a:prstGeom>
          <a:solidFill>
            <a:srgbClr val="4472C4"/>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PRS1</a:t>
            </a:r>
          </a:p>
        </p:txBody>
      </p:sp>
      <p:cxnSp>
        <p:nvCxnSpPr>
          <p:cNvPr id="8" name="Straight Connector 7" descr="" title="">
            <a:extLst>
              <a:ext uri="{FF2B5EF4-FFF2-40B4-BE49-F238E27FC236}">
                <a16:creationId xmlns:a16="http://schemas.microsoft.com/office/drawing/2014/main" id="{21B5002B-5043-2043-980C-C65ECF430FA9}"/>
              </a:ext>
            </a:extLst>
          </p:cNvPr>
          <p:cNvCxnSpPr>
            <a:stCxn id="3" idx="2"/>
            <a:endCxn id="6" idx="0"/>
          </p:cNvCxnSpPr>
          <p:nvPr/>
        </p:nvCxnSpPr>
        <p:spPr>
          <a:xfrm>
            <a:off x="1623636" y="2670693"/>
            <a:ext cx="783167" cy="52123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descr="" title="">
            <a:extLst>
              <a:ext uri="{FF2B5EF4-FFF2-40B4-BE49-F238E27FC236}">
                <a16:creationId xmlns:a16="http://schemas.microsoft.com/office/drawing/2014/main" id="{429AB0DB-D1DD-0440-906B-D42C5E9192C4}"/>
              </a:ext>
            </a:extLst>
          </p:cNvPr>
          <p:cNvCxnSpPr>
            <a:stCxn id="6" idx="0"/>
          </p:cNvCxnSpPr>
          <p:nvPr/>
        </p:nvCxnSpPr>
        <p:spPr>
          <a:xfrm flipV="1">
            <a:off x="2406803" y="2791872"/>
            <a:ext cx="960966" cy="4000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extBox 10" descr="" title="">
            <a:extLst>
              <a:ext uri="{FF2B5EF4-FFF2-40B4-BE49-F238E27FC236}">
                <a16:creationId xmlns:a16="http://schemas.microsoft.com/office/drawing/2014/main" id="{DC7CE008-8F87-B640-9ED5-6C324104CC52}"/>
              </a:ext>
            </a:extLst>
          </p:cNvPr>
          <p:cNvSpPr txBox="1"/>
          <p:nvPr/>
        </p:nvSpPr>
        <p:spPr>
          <a:xfrm>
            <a:off x="2723201" y="1690690"/>
            <a:ext cx="1289135" cy="369332"/>
          </a:xfrm>
          <a:prstGeom prst="rect">
            <a:avLst/>
          </a:prstGeom>
          <a:noFill/>
        </p:spPr>
        <p:txBody>
          <a:bodyPr wrap="none" rtlCol="0">
            <a:spAutoFit/>
          </a:bodyPr>
          <a:lstStyle/>
          <a:p>
            <a:r>
              <a:rPr lang="en-US" dirty="0"/>
              <a:t>Individual A</a:t>
            </a:r>
          </a:p>
        </p:txBody>
      </p:sp>
      <p:sp>
        <p:nvSpPr>
          <p:cNvPr id="12" name="TextBox 11" descr="" title="">
            <a:extLst>
              <a:ext uri="{FF2B5EF4-FFF2-40B4-BE49-F238E27FC236}">
                <a16:creationId xmlns:a16="http://schemas.microsoft.com/office/drawing/2014/main" id="{AA74D9D1-0B3B-794A-8765-5EA61E6FF426}"/>
              </a:ext>
            </a:extLst>
          </p:cNvPr>
          <p:cNvSpPr txBox="1"/>
          <p:nvPr/>
        </p:nvSpPr>
        <p:spPr>
          <a:xfrm>
            <a:off x="2887286" y="2943770"/>
            <a:ext cx="583814" cy="369332"/>
          </a:xfrm>
          <a:prstGeom prst="rect">
            <a:avLst/>
          </a:prstGeom>
          <a:noFill/>
        </p:spPr>
        <p:txBody>
          <a:bodyPr wrap="none" rtlCol="0">
            <a:spAutoFit/>
          </a:bodyPr>
          <a:lstStyle/>
          <a:p>
            <a:r>
              <a:rPr lang="en-US" dirty="0"/>
              <a:t>10%</a:t>
            </a:r>
          </a:p>
        </p:txBody>
      </p:sp>
      <p:sp>
        <p:nvSpPr>
          <p:cNvPr id="13" name="TextBox 12" descr="" title="">
            <a:extLst>
              <a:ext uri="{FF2B5EF4-FFF2-40B4-BE49-F238E27FC236}">
                <a16:creationId xmlns:a16="http://schemas.microsoft.com/office/drawing/2014/main" id="{3E89E0DE-7686-2647-B5AD-52CC026C5244}"/>
              </a:ext>
            </a:extLst>
          </p:cNvPr>
          <p:cNvSpPr txBox="1"/>
          <p:nvPr/>
        </p:nvSpPr>
        <p:spPr>
          <a:xfrm>
            <a:off x="1559464" y="2991897"/>
            <a:ext cx="583814" cy="369332"/>
          </a:xfrm>
          <a:prstGeom prst="rect">
            <a:avLst/>
          </a:prstGeom>
          <a:noFill/>
        </p:spPr>
        <p:txBody>
          <a:bodyPr wrap="none" rtlCol="0">
            <a:spAutoFit/>
          </a:bodyPr>
          <a:lstStyle/>
          <a:p>
            <a:r>
              <a:rPr lang="en-US" dirty="0"/>
              <a:t>90%</a:t>
            </a:r>
          </a:p>
        </p:txBody>
      </p:sp>
      <p:sp>
        <p:nvSpPr>
          <p:cNvPr id="14" name="Triangle 13" descr="" title="">
            <a:extLst>
              <a:ext uri="{FF2B5EF4-FFF2-40B4-BE49-F238E27FC236}">
                <a16:creationId xmlns:a16="http://schemas.microsoft.com/office/drawing/2014/main" id="{1257D65B-F312-1745-876F-3A79ACA31371}"/>
              </a:ext>
            </a:extLst>
          </p:cNvPr>
          <p:cNvSpPr/>
          <p:nvPr/>
        </p:nvSpPr>
        <p:spPr>
          <a:xfrm>
            <a:off x="2510133" y="4684199"/>
            <a:ext cx="1921933" cy="863600"/>
          </a:xfrm>
          <a:prstGeom prst="triangle">
            <a:avLst/>
          </a:prstGeom>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PRS2</a:t>
            </a:r>
          </a:p>
        </p:txBody>
      </p:sp>
      <p:cxnSp>
        <p:nvCxnSpPr>
          <p:cNvPr id="16" name="Straight Connector 15" descr="" title="">
            <a:extLst>
              <a:ext uri="{FF2B5EF4-FFF2-40B4-BE49-F238E27FC236}">
                <a16:creationId xmlns:a16="http://schemas.microsoft.com/office/drawing/2014/main" id="{DE8F0DB6-AFBC-234A-B66D-3B3874FEA381}"/>
              </a:ext>
            </a:extLst>
          </p:cNvPr>
          <p:cNvCxnSpPr>
            <a:stCxn id="6" idx="3"/>
            <a:endCxn id="14" idx="0"/>
          </p:cNvCxnSpPr>
          <p:nvPr/>
        </p:nvCxnSpPr>
        <p:spPr>
          <a:xfrm>
            <a:off x="2406803" y="4055523"/>
            <a:ext cx="1064297" cy="62867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8" name="Picture 17" descr="" title="">
            <a:extLst>
              <a:ext uri="{FF2B5EF4-FFF2-40B4-BE49-F238E27FC236}">
                <a16:creationId xmlns:a16="http://schemas.microsoft.com/office/drawing/2014/main" id="{15DD6347-5081-1E4E-A08B-CF017691A256}"/>
              </a:ext>
            </a:extLst>
          </p:cNvPr>
          <p:cNvPicPr>
            <a:picLocks noChangeAspect="1"/>
          </p:cNvPicPr>
          <p:nvPr/>
        </p:nvPicPr>
        <p:blipFill>
          <a:blip r:embed="rId3"/>
          <a:stretch>
            <a:fillRect/>
          </a:stretch>
        </p:blipFill>
        <p:spPr>
          <a:xfrm>
            <a:off x="4432066" y="3421810"/>
            <a:ext cx="632034" cy="632034"/>
          </a:xfrm>
          <a:prstGeom prst="rect">
            <a:avLst/>
          </a:prstGeom>
        </p:spPr>
      </p:pic>
      <p:sp>
        <p:nvSpPr>
          <p:cNvPr id="19" name="TextBox 18" descr="" title="">
            <a:extLst>
              <a:ext uri="{FF2B5EF4-FFF2-40B4-BE49-F238E27FC236}">
                <a16:creationId xmlns:a16="http://schemas.microsoft.com/office/drawing/2014/main" id="{FD11B2C5-F662-434F-BEE8-F66974B04BDC}"/>
              </a:ext>
            </a:extLst>
          </p:cNvPr>
          <p:cNvSpPr txBox="1"/>
          <p:nvPr/>
        </p:nvSpPr>
        <p:spPr>
          <a:xfrm>
            <a:off x="4106052" y="3039974"/>
            <a:ext cx="1281120" cy="369332"/>
          </a:xfrm>
          <a:prstGeom prst="rect">
            <a:avLst/>
          </a:prstGeom>
          <a:noFill/>
        </p:spPr>
        <p:txBody>
          <a:bodyPr wrap="none" rtlCol="0">
            <a:spAutoFit/>
          </a:bodyPr>
          <a:lstStyle/>
          <a:p>
            <a:r>
              <a:rPr lang="en-US" dirty="0"/>
              <a:t>Individual B</a:t>
            </a:r>
          </a:p>
        </p:txBody>
      </p:sp>
      <p:cxnSp>
        <p:nvCxnSpPr>
          <p:cNvPr id="21" name="Straight Connector 20" descr="" title="">
            <a:extLst>
              <a:ext uri="{FF2B5EF4-FFF2-40B4-BE49-F238E27FC236}">
                <a16:creationId xmlns:a16="http://schemas.microsoft.com/office/drawing/2014/main" id="{A7232CE7-585E-484C-A95D-CC108668E986}"/>
              </a:ext>
            </a:extLst>
          </p:cNvPr>
          <p:cNvCxnSpPr>
            <a:stCxn id="14" idx="0"/>
            <a:endCxn id="18" idx="2"/>
          </p:cNvCxnSpPr>
          <p:nvPr/>
        </p:nvCxnSpPr>
        <p:spPr>
          <a:xfrm flipV="1">
            <a:off x="3471100" y="4053844"/>
            <a:ext cx="1276983" cy="63035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 name="TextBox 21" descr="" title="">
            <a:extLst>
              <a:ext uri="{FF2B5EF4-FFF2-40B4-BE49-F238E27FC236}">
                <a16:creationId xmlns:a16="http://schemas.microsoft.com/office/drawing/2014/main" id="{AE96B1E4-D96A-3B46-A023-4B8A80B1C366}"/>
              </a:ext>
            </a:extLst>
          </p:cNvPr>
          <p:cNvSpPr txBox="1"/>
          <p:nvPr/>
        </p:nvSpPr>
        <p:spPr>
          <a:xfrm>
            <a:off x="2431294" y="4369021"/>
            <a:ext cx="583814" cy="369332"/>
          </a:xfrm>
          <a:prstGeom prst="rect">
            <a:avLst/>
          </a:prstGeom>
          <a:noFill/>
        </p:spPr>
        <p:txBody>
          <a:bodyPr wrap="none" rtlCol="0">
            <a:spAutoFit/>
          </a:bodyPr>
          <a:lstStyle/>
          <a:p>
            <a:r>
              <a:rPr lang="en-US" dirty="0"/>
              <a:t>90%</a:t>
            </a:r>
          </a:p>
        </p:txBody>
      </p:sp>
      <p:sp>
        <p:nvSpPr>
          <p:cNvPr id="23" name="TextBox 22" descr="" title="">
            <a:extLst>
              <a:ext uri="{FF2B5EF4-FFF2-40B4-BE49-F238E27FC236}">
                <a16:creationId xmlns:a16="http://schemas.microsoft.com/office/drawing/2014/main" id="{5FCF7E1F-8784-C24E-81DE-15A1D3544A29}"/>
              </a:ext>
            </a:extLst>
          </p:cNvPr>
          <p:cNvSpPr txBox="1"/>
          <p:nvPr/>
        </p:nvSpPr>
        <p:spPr>
          <a:xfrm>
            <a:off x="4140159" y="4365710"/>
            <a:ext cx="583814" cy="369332"/>
          </a:xfrm>
          <a:prstGeom prst="rect">
            <a:avLst/>
          </a:prstGeom>
          <a:noFill/>
        </p:spPr>
        <p:txBody>
          <a:bodyPr wrap="none" rtlCol="0">
            <a:spAutoFit/>
          </a:bodyPr>
          <a:lstStyle/>
          <a:p>
            <a:r>
              <a:rPr lang="en-US" dirty="0"/>
              <a:t>10%</a:t>
            </a:r>
          </a:p>
        </p:txBody>
      </p:sp>
      <p:sp>
        <p:nvSpPr>
          <p:cNvPr id="25" name="Rectangle 24" descr="" title="">
            <a:extLst>
              <a:ext uri="{FF2B5EF4-FFF2-40B4-BE49-F238E27FC236}">
                <a16:creationId xmlns:a16="http://schemas.microsoft.com/office/drawing/2014/main" id="{27F1FC77-3BA8-9546-81AB-2359DCC0940F}"/>
              </a:ext>
            </a:extLst>
          </p:cNvPr>
          <p:cNvSpPr/>
          <p:nvPr/>
        </p:nvSpPr>
        <p:spPr>
          <a:xfrm>
            <a:off x="2810699" y="5908120"/>
            <a:ext cx="1320800" cy="660400"/>
          </a:xfrm>
          <a:prstGeom prst="rect">
            <a:avLst/>
          </a:prstGeom>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CFC</a:t>
            </a:r>
          </a:p>
        </p:txBody>
      </p:sp>
      <p:cxnSp>
        <p:nvCxnSpPr>
          <p:cNvPr id="27" name="Straight Connector 26" descr="" title="">
            <a:extLst>
              <a:ext uri="{FF2B5EF4-FFF2-40B4-BE49-F238E27FC236}">
                <a16:creationId xmlns:a16="http://schemas.microsoft.com/office/drawing/2014/main" id="{A7EC948D-1D48-F548-A448-35E1093A6FDC}"/>
              </a:ext>
            </a:extLst>
          </p:cNvPr>
          <p:cNvCxnSpPr>
            <a:stCxn id="14" idx="3"/>
            <a:endCxn id="25" idx="0"/>
          </p:cNvCxnSpPr>
          <p:nvPr/>
        </p:nvCxnSpPr>
        <p:spPr>
          <a:xfrm flipH="1">
            <a:off x="3471099" y="5547799"/>
            <a:ext cx="1" cy="36032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8" name="TextBox 27" descr="" title="">
            <a:extLst>
              <a:ext uri="{FF2B5EF4-FFF2-40B4-BE49-F238E27FC236}">
                <a16:creationId xmlns:a16="http://schemas.microsoft.com/office/drawing/2014/main" id="{F286FC5A-B4DF-CC41-AB45-DDBC090BEB32}"/>
              </a:ext>
            </a:extLst>
          </p:cNvPr>
          <p:cNvSpPr txBox="1"/>
          <p:nvPr/>
        </p:nvSpPr>
        <p:spPr>
          <a:xfrm>
            <a:off x="3432050" y="5554650"/>
            <a:ext cx="708109" cy="369332"/>
          </a:xfrm>
          <a:prstGeom prst="rect">
            <a:avLst/>
          </a:prstGeom>
          <a:noFill/>
        </p:spPr>
        <p:txBody>
          <a:bodyPr wrap="square" rtlCol="0">
            <a:spAutoFit/>
          </a:bodyPr>
          <a:lstStyle/>
          <a:p>
            <a:r>
              <a:rPr lang="en-US" dirty="0"/>
              <a:t>100%</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73</a:t>
            </a:fld>
            <a:endParaRPr lang="en-US"/>
          </a:p>
        </p:txBody>
      </p:sp>
    </p:spTree>
    <p:extLst>
      <p:ext uri="{BB962C8B-B14F-4D97-AF65-F5344CB8AC3E}">
        <p14:creationId xmlns:p14="http://schemas.microsoft.com/office/powerpoint/2010/main" val="1709516880"/>
      </p:ext>
    </p:extLst>
  </p:cSld>
  <p:clrMapOvr>
    <a:masterClrMapping/>
  </p:clrMapOvr>
</p:sld>
</file>

<file path=ppt/slides/slide7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4DD01A8-1CF8-594F-8FE4-BC44E1F4D7B2}"/>
              </a:ext>
            </a:extLst>
          </p:cNvPr>
          <p:cNvSpPr>
            <a:spLocks noGrp="1"/>
          </p:cNvSpPr>
          <p:nvPr>
            <p:ph type="title"/>
          </p:nvPr>
        </p:nvSpPr>
        <p:spPr/>
        <p:txBody>
          <a:bodyPr/>
          <a:lstStyle/>
          <a:p>
            <a:r>
              <a:rPr lang="en-US" dirty="0" smtClean="0"/>
              <a:t>GILTI</a:t>
            </a:r>
            <a:endParaRPr lang="en-US" dirty="0"/>
          </a:p>
        </p:txBody>
      </p:sp>
      <p:sp>
        <p:nvSpPr>
          <p:cNvPr id="3" name="Content Placeholder 2" descr="" title="">
            <a:extLst>
              <a:ext uri="{FF2B5EF4-FFF2-40B4-BE49-F238E27FC236}">
                <a16:creationId xmlns:a16="http://schemas.microsoft.com/office/drawing/2014/main" id="{FA089DDE-C33B-D94A-96C2-0EDF41DD9328}"/>
              </a:ext>
            </a:extLst>
          </p:cNvPr>
          <p:cNvSpPr>
            <a:spLocks noGrp="1"/>
          </p:cNvSpPr>
          <p:nvPr>
            <p:ph idx="1"/>
          </p:nvPr>
        </p:nvSpPr>
        <p:spPr/>
        <p:txBody>
          <a:bodyPr/>
          <a:lstStyle/>
          <a:p>
            <a:r>
              <a:rPr lang="en-US" dirty="0"/>
              <a:t>The tested income of a CFC means the excess (if any) of the gross income of the corporation—determined subject to certain exclusions—over deductions (including taxes) properly allocable to such gross income. </a:t>
            </a:r>
          </a:p>
          <a:p>
            <a:pPr marL="0" indent="0">
              <a:buNone/>
            </a:pPr>
            <a:endParaRPr lang="en-US" dirty="0"/>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74</a:t>
            </a:fld>
            <a:endParaRPr lang="en-US"/>
          </a:p>
        </p:txBody>
      </p:sp>
    </p:spTree>
    <p:extLst>
      <p:ext uri="{BB962C8B-B14F-4D97-AF65-F5344CB8AC3E}">
        <p14:creationId xmlns:p14="http://schemas.microsoft.com/office/powerpoint/2010/main" val="3115542834"/>
      </p:ext>
    </p:extLst>
  </p:cSld>
  <p:clrMapOvr>
    <a:masterClrMapping/>
  </p:clrMapOvr>
</p:sld>
</file>

<file path=ppt/slides/slide7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4DD01A8-1CF8-594F-8FE4-BC44E1F4D7B2}"/>
              </a:ext>
            </a:extLst>
          </p:cNvPr>
          <p:cNvSpPr>
            <a:spLocks noGrp="1"/>
          </p:cNvSpPr>
          <p:nvPr>
            <p:ph type="title"/>
          </p:nvPr>
        </p:nvSpPr>
        <p:spPr/>
        <p:txBody>
          <a:bodyPr/>
          <a:lstStyle/>
          <a:p>
            <a:r>
              <a:rPr lang="en-US" dirty="0"/>
              <a:t>GILTI</a:t>
            </a:r>
          </a:p>
        </p:txBody>
      </p:sp>
      <p:sp>
        <p:nvSpPr>
          <p:cNvPr id="3" name="Content Placeholder 2" descr="" title="">
            <a:extLst>
              <a:ext uri="{FF2B5EF4-FFF2-40B4-BE49-F238E27FC236}">
                <a16:creationId xmlns:a16="http://schemas.microsoft.com/office/drawing/2014/main" id="{FA089DDE-C33B-D94A-96C2-0EDF41DD9328}"/>
              </a:ext>
            </a:extLst>
          </p:cNvPr>
          <p:cNvSpPr>
            <a:spLocks noGrp="1"/>
          </p:cNvSpPr>
          <p:nvPr>
            <p:ph idx="1"/>
          </p:nvPr>
        </p:nvSpPr>
        <p:spPr/>
        <p:txBody>
          <a:bodyPr>
            <a:normAutofit/>
          </a:bodyPr>
          <a:lstStyle/>
          <a:p>
            <a:r>
              <a:rPr lang="en-US" dirty="0"/>
              <a:t>The exclusions </a:t>
            </a:r>
            <a:r>
              <a:rPr lang="en-US" dirty="0" smtClean="0"/>
              <a:t>from </a:t>
            </a:r>
            <a:r>
              <a:rPr lang="en-US" dirty="0"/>
              <a:t>tested income are: </a:t>
            </a:r>
          </a:p>
          <a:p>
            <a:pPr lvl="1"/>
            <a:r>
              <a:rPr lang="en-US" dirty="0"/>
              <a:t>the corporation's ECI under Section 952(b); </a:t>
            </a:r>
          </a:p>
          <a:p>
            <a:pPr lvl="1"/>
            <a:r>
              <a:rPr lang="en-US" dirty="0"/>
              <a:t>any gross income included in the corporation's Subpart F income; </a:t>
            </a:r>
          </a:p>
          <a:p>
            <a:pPr lvl="1"/>
            <a:r>
              <a:rPr lang="en-US" dirty="0"/>
              <a:t>any gross income excluded from foreign base company income or insurance income by reason of the high-tax exception under Section 954(b)(4); </a:t>
            </a:r>
          </a:p>
          <a:p>
            <a:pPr lvl="1"/>
            <a:r>
              <a:rPr lang="en-US" dirty="0"/>
              <a:t>any dividend received from a related person (as defined in Section 954(d)(3)); and </a:t>
            </a:r>
          </a:p>
          <a:p>
            <a:pPr lvl="1"/>
            <a:r>
              <a:rPr lang="en-US" dirty="0"/>
              <a:t>any foreign oil and gas extraction income (as defined in Section 907(c)(1))</a:t>
            </a:r>
            <a:r>
              <a:rPr lang="en-US" dirty="0">
                <a:effectLst/>
              </a:rPr>
              <a:t> </a:t>
            </a:r>
            <a:r>
              <a:rPr lang="en-US" dirty="0"/>
              <a:t>	</a:t>
            </a:r>
          </a:p>
          <a:p>
            <a:pPr lvl="1"/>
            <a:r>
              <a:rPr lang="en-US" dirty="0"/>
              <a:t>It is currently proposed that net CFC losses carryover</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75</a:t>
            </a:fld>
            <a:endParaRPr lang="en-US"/>
          </a:p>
        </p:txBody>
      </p:sp>
    </p:spTree>
    <p:extLst>
      <p:ext uri="{BB962C8B-B14F-4D97-AF65-F5344CB8AC3E}">
        <p14:creationId xmlns:p14="http://schemas.microsoft.com/office/powerpoint/2010/main" val="3678004491"/>
      </p:ext>
    </p:extLst>
  </p:cSld>
  <p:clrMapOvr>
    <a:masterClrMapping/>
  </p:clrMapOvr>
</p:sld>
</file>

<file path=ppt/slides/slide7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4DD01A8-1CF8-594F-8FE4-BC44E1F4D7B2}"/>
              </a:ext>
            </a:extLst>
          </p:cNvPr>
          <p:cNvSpPr>
            <a:spLocks noGrp="1"/>
          </p:cNvSpPr>
          <p:nvPr>
            <p:ph type="title"/>
          </p:nvPr>
        </p:nvSpPr>
        <p:spPr/>
        <p:txBody>
          <a:bodyPr/>
          <a:lstStyle/>
          <a:p>
            <a:r>
              <a:rPr lang="en-US" dirty="0"/>
              <a:t>GILTI</a:t>
            </a:r>
          </a:p>
        </p:txBody>
      </p:sp>
      <p:sp>
        <p:nvSpPr>
          <p:cNvPr id="3" name="Content Placeholder 2" descr="" title="">
            <a:extLst>
              <a:ext uri="{FF2B5EF4-FFF2-40B4-BE49-F238E27FC236}">
                <a16:creationId xmlns:a16="http://schemas.microsoft.com/office/drawing/2014/main" id="{FA089DDE-C33B-D94A-96C2-0EDF41DD9328}"/>
              </a:ext>
            </a:extLst>
          </p:cNvPr>
          <p:cNvSpPr>
            <a:spLocks noGrp="1"/>
          </p:cNvSpPr>
          <p:nvPr>
            <p:ph idx="1"/>
          </p:nvPr>
        </p:nvSpPr>
        <p:spPr/>
        <p:txBody>
          <a:bodyPr>
            <a:normAutofit/>
          </a:bodyPr>
          <a:lstStyle/>
          <a:p>
            <a:pPr>
              <a:lnSpc>
                <a:spcPct val="100000"/>
              </a:lnSpc>
            </a:pPr>
            <a:r>
              <a:rPr lang="en-US" dirty="0"/>
              <a:t>The shareholder's net deemed tangible income return is an amount equal to 10 percent of the aggregate of the shareholder's pro rata share of the qualified business asset investment (“QBAI”) of each CFC with respect to which it is a U.S. shareholder.  </a:t>
            </a:r>
          </a:p>
          <a:p>
            <a:pPr lvl="1">
              <a:lnSpc>
                <a:spcPct val="100000"/>
              </a:lnSpc>
            </a:pPr>
            <a:r>
              <a:rPr lang="en-US" dirty="0"/>
              <a:t>It is currently proposed that the percentage is reduced to 5%</a:t>
            </a:r>
          </a:p>
          <a:p>
            <a:pPr>
              <a:lnSpc>
                <a:spcPct val="100000"/>
              </a:lnSpc>
            </a:pPr>
            <a:r>
              <a:rPr lang="en-US" dirty="0"/>
              <a:t>QBAI means the average of the aggregate of its adjusted bases, determined as of the close of each quarter of the taxable year, in specified tangible property used in its trade or business and of a type with respect to which a deduction is generally allowable under §167.  </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76</a:t>
            </a:fld>
            <a:endParaRPr lang="en-US"/>
          </a:p>
        </p:txBody>
      </p:sp>
    </p:spTree>
    <p:extLst>
      <p:ext uri="{BB962C8B-B14F-4D97-AF65-F5344CB8AC3E}">
        <p14:creationId xmlns:p14="http://schemas.microsoft.com/office/powerpoint/2010/main" val="1537946140"/>
      </p:ext>
    </p:extLst>
  </p:cSld>
  <p:clrMapOvr>
    <a:masterClrMapping/>
  </p:clrMapOvr>
</p:sld>
</file>

<file path=ppt/slides/slide7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4DD01A8-1CF8-594F-8FE4-BC44E1F4D7B2}"/>
              </a:ext>
            </a:extLst>
          </p:cNvPr>
          <p:cNvSpPr>
            <a:spLocks noGrp="1"/>
          </p:cNvSpPr>
          <p:nvPr>
            <p:ph type="title"/>
          </p:nvPr>
        </p:nvSpPr>
        <p:spPr/>
        <p:txBody>
          <a:bodyPr/>
          <a:lstStyle/>
          <a:p>
            <a:r>
              <a:rPr lang="en-US" dirty="0"/>
              <a:t>GILTI</a:t>
            </a:r>
          </a:p>
        </p:txBody>
      </p:sp>
      <p:sp>
        <p:nvSpPr>
          <p:cNvPr id="3" name="Content Placeholder 2" descr="" title="">
            <a:extLst>
              <a:ext uri="{FF2B5EF4-FFF2-40B4-BE49-F238E27FC236}">
                <a16:creationId xmlns:a16="http://schemas.microsoft.com/office/drawing/2014/main" id="{FA089DDE-C33B-D94A-96C2-0EDF41DD9328}"/>
              </a:ext>
            </a:extLst>
          </p:cNvPr>
          <p:cNvSpPr>
            <a:spLocks noGrp="1"/>
          </p:cNvSpPr>
          <p:nvPr>
            <p:ph idx="1"/>
          </p:nvPr>
        </p:nvSpPr>
        <p:spPr/>
        <p:txBody>
          <a:bodyPr>
            <a:normAutofit/>
          </a:bodyPr>
          <a:lstStyle/>
          <a:p>
            <a:r>
              <a:rPr lang="en-US" dirty="0"/>
              <a:t>For a U.S. corporate shareholder, 80% of the non-U.S taxes deemed paid are allowed as a credit.</a:t>
            </a:r>
          </a:p>
          <a:p>
            <a:pPr lvl="1"/>
            <a:r>
              <a:rPr lang="en-US" dirty="0"/>
              <a:t>The deemed paid tax credit is proposed to be increased to 95%.</a:t>
            </a:r>
          </a:p>
          <a:p>
            <a:r>
              <a:rPr lang="en-US" dirty="0"/>
              <a:t> The grossed-up amount of the deemed paid tax credit is treated as a dividend to the U.S. shareholder. </a:t>
            </a:r>
          </a:p>
          <a:p>
            <a:pPr lvl="1"/>
            <a:r>
              <a:rPr lang="en-US" dirty="0"/>
              <a:t>The gross-up is determined without regard to the 80% limitation.  In other words, the amount of the gross-up will be more than the credit available.</a:t>
            </a:r>
            <a:r>
              <a:rPr lang="en-US" dirty="0">
                <a:effectLst/>
              </a:rPr>
              <a:t> </a:t>
            </a:r>
            <a:r>
              <a:rPr lang="en-US" dirty="0"/>
              <a:t>	</a:t>
            </a:r>
          </a:p>
          <a:p>
            <a:pPr lvl="1"/>
            <a:r>
              <a:rPr lang="en-US" dirty="0"/>
              <a:t>The treatment as a dividend does not apply for the purposes of the U.S. dividends received deductions.</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77</a:t>
            </a:fld>
            <a:endParaRPr lang="en-US"/>
          </a:p>
        </p:txBody>
      </p:sp>
    </p:spTree>
    <p:extLst>
      <p:ext uri="{BB962C8B-B14F-4D97-AF65-F5344CB8AC3E}">
        <p14:creationId xmlns:p14="http://schemas.microsoft.com/office/powerpoint/2010/main" val="641034541"/>
      </p:ext>
    </p:extLst>
  </p:cSld>
  <p:clrMapOvr>
    <a:masterClrMapping/>
  </p:clrMapOvr>
</p:sld>
</file>

<file path=ppt/slides/slide7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4DD01A8-1CF8-594F-8FE4-BC44E1F4D7B2}"/>
              </a:ext>
            </a:extLst>
          </p:cNvPr>
          <p:cNvSpPr>
            <a:spLocks noGrp="1"/>
          </p:cNvSpPr>
          <p:nvPr>
            <p:ph type="title"/>
          </p:nvPr>
        </p:nvSpPr>
        <p:spPr/>
        <p:txBody>
          <a:bodyPr/>
          <a:lstStyle/>
          <a:p>
            <a:r>
              <a:rPr lang="en-US" dirty="0"/>
              <a:t>GILTI</a:t>
            </a:r>
          </a:p>
        </p:txBody>
      </p:sp>
      <p:sp>
        <p:nvSpPr>
          <p:cNvPr id="3" name="Content Placeholder 2" descr="" title="">
            <a:extLst>
              <a:ext uri="{FF2B5EF4-FFF2-40B4-BE49-F238E27FC236}">
                <a16:creationId xmlns:a16="http://schemas.microsoft.com/office/drawing/2014/main" id="{FA089DDE-C33B-D94A-96C2-0EDF41DD9328}"/>
              </a:ext>
            </a:extLst>
          </p:cNvPr>
          <p:cNvSpPr>
            <a:spLocks noGrp="1"/>
          </p:cNvSpPr>
          <p:nvPr>
            <p:ph idx="1"/>
          </p:nvPr>
        </p:nvSpPr>
        <p:spPr/>
        <p:txBody>
          <a:bodyPr>
            <a:normAutofit/>
          </a:bodyPr>
          <a:lstStyle/>
          <a:p>
            <a:r>
              <a:rPr lang="en-US" dirty="0"/>
              <a:t>After the gross-up for the foreign tax credit, Section 250 then allows the U.S. shareholder to deduct 50% of the combination of the GILTI and the gross-up.</a:t>
            </a:r>
            <a:r>
              <a:rPr lang="en-US" dirty="0">
                <a:effectLst/>
              </a:rPr>
              <a:t> </a:t>
            </a:r>
            <a:endParaRPr lang="en-US" dirty="0"/>
          </a:p>
          <a:p>
            <a:pPr lvl="1"/>
            <a:r>
              <a:rPr lang="en-US" dirty="0"/>
              <a:t>The deduction is proposed to be reduced to 28.5%</a:t>
            </a:r>
          </a:p>
          <a:p>
            <a:r>
              <a:rPr lang="en-US" dirty="0"/>
              <a:t>The final step is applying the foreign tax credit limitation.  </a:t>
            </a:r>
          </a:p>
          <a:p>
            <a:r>
              <a:rPr lang="en-US" dirty="0"/>
              <a:t>Section 904 creates a separate foreign tax credit basket for GILTI, with no carryforward or carryback available for excess credits. </a:t>
            </a:r>
          </a:p>
          <a:p>
            <a:r>
              <a:rPr lang="en-US" dirty="0"/>
              <a:t>For purposes of determining the foreign tax credit limitation, GILTI is not general category income, and income that is both GILTI and passive category income is considered passive category income. 	</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78</a:t>
            </a:fld>
            <a:endParaRPr lang="en-US"/>
          </a:p>
        </p:txBody>
      </p:sp>
    </p:spTree>
    <p:extLst>
      <p:ext uri="{BB962C8B-B14F-4D97-AF65-F5344CB8AC3E}">
        <p14:creationId xmlns:p14="http://schemas.microsoft.com/office/powerpoint/2010/main" val="1183488854"/>
      </p:ext>
    </p:extLst>
  </p:cSld>
  <p:clrMapOvr>
    <a:masterClrMapping/>
  </p:clrMapOvr>
</p:sld>
</file>

<file path=ppt/slides/slide7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4DD01A8-1CF8-594F-8FE4-BC44E1F4D7B2}"/>
              </a:ext>
            </a:extLst>
          </p:cNvPr>
          <p:cNvSpPr>
            <a:spLocks noGrp="1"/>
          </p:cNvSpPr>
          <p:nvPr>
            <p:ph type="title"/>
          </p:nvPr>
        </p:nvSpPr>
        <p:spPr/>
        <p:txBody>
          <a:bodyPr/>
          <a:lstStyle/>
          <a:p>
            <a:r>
              <a:rPr lang="en-US" dirty="0"/>
              <a:t>Proposed Corporate Minimum Tax</a:t>
            </a:r>
          </a:p>
        </p:txBody>
      </p:sp>
      <p:sp>
        <p:nvSpPr>
          <p:cNvPr id="3" name="Content Placeholder 2" descr="" title="">
            <a:extLst>
              <a:ext uri="{FF2B5EF4-FFF2-40B4-BE49-F238E27FC236}">
                <a16:creationId xmlns:a16="http://schemas.microsoft.com/office/drawing/2014/main" id="{FA089DDE-C33B-D94A-96C2-0EDF41DD9328}"/>
              </a:ext>
            </a:extLst>
          </p:cNvPr>
          <p:cNvSpPr>
            <a:spLocks noGrp="1"/>
          </p:cNvSpPr>
          <p:nvPr>
            <p:ph idx="1"/>
          </p:nvPr>
        </p:nvSpPr>
        <p:spPr/>
        <p:txBody>
          <a:bodyPr>
            <a:normAutofit/>
          </a:bodyPr>
          <a:lstStyle/>
          <a:p>
            <a:r>
              <a:rPr lang="en-US" dirty="0"/>
              <a:t>For taxable years beginning after 2022, the tentative minimum tax would be the excess of 15% of the adjusted financial statement income over the corporate AMT foreign tax credit.	</a:t>
            </a:r>
          </a:p>
          <a:p>
            <a:pPr lvl="1"/>
            <a:r>
              <a:rPr lang="en-US" dirty="0"/>
              <a:t>The tax would apply to corporation if the corporation has an average of adjusted financial statement income for the 3-taxable year period in excess of $1 billion (including the income of all corporations treated as a single employer for the purposes of Section 52).</a:t>
            </a:r>
          </a:p>
          <a:p>
            <a:pPr lvl="2"/>
            <a:r>
              <a:rPr lang="en-US" sz="1800" dirty="0"/>
              <a:t>Section 52 generally applies to groups with 50% or more common ownership.</a:t>
            </a:r>
          </a:p>
          <a:p>
            <a:r>
              <a:rPr lang="en-US" dirty="0"/>
              <a:t>If the corporation is subject to BEAT, the minimum tax is reduced.</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79</a:t>
            </a:fld>
            <a:endParaRPr lang="en-US"/>
          </a:p>
        </p:txBody>
      </p:sp>
    </p:spTree>
    <p:extLst>
      <p:ext uri="{BB962C8B-B14F-4D97-AF65-F5344CB8AC3E}">
        <p14:creationId xmlns:p14="http://schemas.microsoft.com/office/powerpoint/2010/main" val="4186917848"/>
      </p:ext>
    </p:extLst>
  </p:cSld>
  <p:clrMapOvr>
    <a:masterClrMapping/>
  </p:clrMapOvr>
</p:sld>
</file>

<file path=ppt/slides/slide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lstStyle/>
          <a:p>
            <a:r>
              <a:rPr lang="en-US" dirty="0"/>
              <a:t>Overview of Portfolio Interest Rules</a:t>
            </a:r>
          </a:p>
        </p:txBody>
      </p:sp>
      <p:sp>
        <p:nvSpPr>
          <p:cNvPr id="3" name="Content Placeholder 2" descr="" title=""/>
          <p:cNvSpPr>
            <a:spLocks noGrp="1"/>
          </p:cNvSpPr>
          <p:nvPr>
            <p:ph idx="1"/>
          </p:nvPr>
        </p:nvSpPr>
        <p:spPr/>
        <p:txBody>
          <a:bodyPr>
            <a:normAutofit/>
          </a:bodyPr>
          <a:lstStyle/>
          <a:p>
            <a:r>
              <a:rPr lang="en-US" dirty="0"/>
              <a:t>Interest on “straight” debt held by a non-US person (directly or through an entity taxable as a </a:t>
            </a:r>
            <a:r>
              <a:rPr lang="en-US" dirty="0" smtClean="0"/>
              <a:t>partnership) </a:t>
            </a:r>
            <a:r>
              <a:rPr lang="en-US" dirty="0"/>
              <a:t>generally qualifies as portfolio interest.</a:t>
            </a:r>
          </a:p>
          <a:p>
            <a:pPr lvl="1"/>
            <a:r>
              <a:rPr lang="en-US" dirty="0"/>
              <a:t>Certain contingent interest is not portfolio interest</a:t>
            </a:r>
          </a:p>
          <a:p>
            <a:pPr lvl="1"/>
            <a:r>
              <a:rPr lang="en-US" dirty="0"/>
              <a:t>Interest paid to a 10% shareholder is not portfolio interest</a:t>
            </a:r>
          </a:p>
          <a:p>
            <a:pPr lvl="1"/>
            <a:r>
              <a:rPr lang="en-US" dirty="0"/>
              <a:t>Interest paid to a bank pursuant to an ordinary course of business loan agreement is not portfolio interest</a:t>
            </a:r>
          </a:p>
          <a:p>
            <a:r>
              <a:rPr lang="en-US" dirty="0"/>
              <a:t>Portfolio interest in the hands of a non-US person not earned in connection with the conduct of a US trade or business is not subject to US federal income tax.</a:t>
            </a:r>
          </a:p>
          <a:p>
            <a:r>
              <a:rPr lang="en-US" dirty="0"/>
              <a:t>Interest earned in connection with the conduct of a US trade or business (directly or through a partnership) is subject to net US federal income </a:t>
            </a:r>
            <a:r>
              <a:rPr lang="en-US" dirty="0" smtClean="0"/>
              <a:t>as ECI.</a:t>
            </a:r>
            <a:endParaRPr lang="en-US" dirty="0"/>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8</a:t>
            </a:fld>
            <a:endParaRPr lang="en-GB" dirty="0"/>
          </a:p>
        </p:txBody>
      </p:sp>
    </p:spTree>
    <p:extLst>
      <p:ext uri="{BB962C8B-B14F-4D97-AF65-F5344CB8AC3E}">
        <p14:creationId xmlns:p14="http://schemas.microsoft.com/office/powerpoint/2010/main" val="1901779856"/>
      </p:ext>
    </p:extLst>
  </p:cSld>
  <p:clrMapOvr>
    <a:masterClrMapping/>
  </p:clrMapOvr>
</p:sld>
</file>

<file path=ppt/slides/slide8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4DD01A8-1CF8-594F-8FE4-BC44E1F4D7B2}"/>
              </a:ext>
            </a:extLst>
          </p:cNvPr>
          <p:cNvSpPr>
            <a:spLocks noGrp="1"/>
          </p:cNvSpPr>
          <p:nvPr>
            <p:ph type="title"/>
          </p:nvPr>
        </p:nvSpPr>
        <p:spPr/>
        <p:txBody>
          <a:bodyPr/>
          <a:lstStyle/>
          <a:p>
            <a:r>
              <a:rPr lang="en-US" dirty="0"/>
              <a:t>Proposed Corporate Minimum Tax</a:t>
            </a:r>
          </a:p>
        </p:txBody>
      </p:sp>
      <p:sp>
        <p:nvSpPr>
          <p:cNvPr id="3" name="Content Placeholder 2" descr="" title="">
            <a:extLst>
              <a:ext uri="{FF2B5EF4-FFF2-40B4-BE49-F238E27FC236}">
                <a16:creationId xmlns:a16="http://schemas.microsoft.com/office/drawing/2014/main" id="{FA089DDE-C33B-D94A-96C2-0EDF41DD9328}"/>
              </a:ext>
            </a:extLst>
          </p:cNvPr>
          <p:cNvSpPr>
            <a:spLocks noGrp="1"/>
          </p:cNvSpPr>
          <p:nvPr>
            <p:ph idx="1"/>
          </p:nvPr>
        </p:nvSpPr>
        <p:spPr/>
        <p:txBody>
          <a:bodyPr>
            <a:normAutofit/>
          </a:bodyPr>
          <a:lstStyle/>
          <a:p>
            <a:r>
              <a:rPr lang="en-US" dirty="0"/>
              <a:t>If a corporation is a member of an international financial reporting group the parent of which is not U.S., such corporation shall include in the adjusted financial statement income the adjusted financial statement income of all of the non-U.S. members.</a:t>
            </a:r>
          </a:p>
          <a:p>
            <a:r>
              <a:rPr lang="en-US" dirty="0"/>
              <a:t>In such a case, if the group income is over $1 billion, the average annual adjusted financial statement income test for the purposes of determining whether a corporation is an “applicable corporation” (determined without the international group income) is $100 million.</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80</a:t>
            </a:fld>
            <a:endParaRPr lang="en-US"/>
          </a:p>
        </p:txBody>
      </p:sp>
    </p:spTree>
    <p:extLst>
      <p:ext uri="{BB962C8B-B14F-4D97-AF65-F5344CB8AC3E}">
        <p14:creationId xmlns:p14="http://schemas.microsoft.com/office/powerpoint/2010/main" val="1360620891"/>
      </p:ext>
    </p:extLst>
  </p:cSld>
  <p:clrMapOvr>
    <a:masterClrMapping/>
  </p:clrMapOvr>
</p:sld>
</file>

<file path=ppt/slides/slide8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4DD01A8-1CF8-594F-8FE4-BC44E1F4D7B2}"/>
              </a:ext>
            </a:extLst>
          </p:cNvPr>
          <p:cNvSpPr>
            <a:spLocks noGrp="1"/>
          </p:cNvSpPr>
          <p:nvPr>
            <p:ph type="title"/>
          </p:nvPr>
        </p:nvSpPr>
        <p:spPr/>
        <p:txBody>
          <a:bodyPr/>
          <a:lstStyle/>
          <a:p>
            <a:r>
              <a:rPr lang="en-US" dirty="0"/>
              <a:t>Proposed Corporate Minimum Tax</a:t>
            </a:r>
          </a:p>
        </p:txBody>
      </p:sp>
      <p:sp>
        <p:nvSpPr>
          <p:cNvPr id="3" name="Content Placeholder 2" descr="" title="">
            <a:extLst>
              <a:ext uri="{FF2B5EF4-FFF2-40B4-BE49-F238E27FC236}">
                <a16:creationId xmlns:a16="http://schemas.microsoft.com/office/drawing/2014/main" id="{FA089DDE-C33B-D94A-96C2-0EDF41DD9328}"/>
              </a:ext>
            </a:extLst>
          </p:cNvPr>
          <p:cNvSpPr>
            <a:spLocks noGrp="1"/>
          </p:cNvSpPr>
          <p:nvPr>
            <p:ph idx="1"/>
          </p:nvPr>
        </p:nvSpPr>
        <p:spPr/>
        <p:txBody>
          <a:bodyPr>
            <a:normAutofit/>
          </a:bodyPr>
          <a:lstStyle/>
          <a:p>
            <a:r>
              <a:rPr lang="en-US" dirty="0"/>
              <a:t>Adjustments to financial statement income:</a:t>
            </a:r>
          </a:p>
          <a:p>
            <a:pPr lvl="1"/>
            <a:r>
              <a:rPr lang="en-US" dirty="0"/>
              <a:t>Adjustment to reflect if the period covered is not the taxable year.</a:t>
            </a:r>
          </a:p>
          <a:p>
            <a:pPr lvl="1"/>
            <a:r>
              <a:rPr lang="en-US" dirty="0"/>
              <a:t>Consolidated financial statements including the taxpayer are treated as financial statements of the taxpayer.</a:t>
            </a:r>
          </a:p>
          <a:p>
            <a:pPr lvl="1"/>
            <a:r>
              <a:rPr lang="en-US" dirty="0"/>
              <a:t>Taxpayers that are members of a consolidated group will include items of other members of the consolidated group.</a:t>
            </a:r>
          </a:p>
          <a:p>
            <a:pPr lvl="1"/>
            <a:r>
              <a:rPr lang="en-US" dirty="0"/>
              <a:t>A taxpayer that is not a member of a consolidated group will include earnings of another corporation to the extent of dividends and other items of income (not including 951 or 951A inclusions) received from the other corporation.</a:t>
            </a:r>
          </a:p>
          <a:p>
            <a:pPr lvl="1"/>
            <a:r>
              <a:rPr lang="en-US" dirty="0"/>
              <a:t>A taxpayer that is a partner in a partnership will income the taxpayer’s distributive share of the adjusted financial statement income of the partnership.</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81</a:t>
            </a:fld>
            <a:endParaRPr lang="en-US"/>
          </a:p>
        </p:txBody>
      </p:sp>
    </p:spTree>
    <p:extLst>
      <p:ext uri="{BB962C8B-B14F-4D97-AF65-F5344CB8AC3E}">
        <p14:creationId xmlns:p14="http://schemas.microsoft.com/office/powerpoint/2010/main" val="848338286"/>
      </p:ext>
    </p:extLst>
  </p:cSld>
  <p:clrMapOvr>
    <a:masterClrMapping/>
  </p:clrMapOvr>
</p:sld>
</file>

<file path=ppt/slides/slide8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4DD01A8-1CF8-594F-8FE4-BC44E1F4D7B2}"/>
              </a:ext>
            </a:extLst>
          </p:cNvPr>
          <p:cNvSpPr>
            <a:spLocks noGrp="1"/>
          </p:cNvSpPr>
          <p:nvPr>
            <p:ph type="title"/>
          </p:nvPr>
        </p:nvSpPr>
        <p:spPr/>
        <p:txBody>
          <a:bodyPr/>
          <a:lstStyle/>
          <a:p>
            <a:r>
              <a:rPr lang="en-US" dirty="0"/>
              <a:t>Proposed Corporate Minimum Tax</a:t>
            </a:r>
          </a:p>
        </p:txBody>
      </p:sp>
      <p:sp>
        <p:nvSpPr>
          <p:cNvPr id="3" name="Content Placeholder 2" descr="" title="">
            <a:extLst>
              <a:ext uri="{FF2B5EF4-FFF2-40B4-BE49-F238E27FC236}">
                <a16:creationId xmlns:a16="http://schemas.microsoft.com/office/drawing/2014/main" id="{FA089DDE-C33B-D94A-96C2-0EDF41DD9328}"/>
              </a:ext>
            </a:extLst>
          </p:cNvPr>
          <p:cNvSpPr>
            <a:spLocks noGrp="1"/>
          </p:cNvSpPr>
          <p:nvPr>
            <p:ph idx="1"/>
          </p:nvPr>
        </p:nvSpPr>
        <p:spPr/>
        <p:txBody>
          <a:bodyPr>
            <a:normAutofit/>
          </a:bodyPr>
          <a:lstStyle/>
          <a:p>
            <a:r>
              <a:rPr lang="en-US" dirty="0"/>
              <a:t>Adjustments to financial statement income:</a:t>
            </a:r>
          </a:p>
          <a:p>
            <a:pPr lvl="1"/>
            <a:r>
              <a:rPr lang="en-US" dirty="0"/>
              <a:t>A taxpayer that is a U.S. shareholder of one or more CFCs will include the taxpayer’s pro rata share of items required to be included in income under rules similar to IRC § 951(a)(2).</a:t>
            </a:r>
          </a:p>
          <a:p>
            <a:pPr lvl="1"/>
            <a:r>
              <a:rPr lang="en-US" dirty="0"/>
              <a:t>In the case of a non-U.S. corporation, the principles of IRC § 882 (relating to effectively connected income) apply.</a:t>
            </a:r>
          </a:p>
          <a:p>
            <a:pPr lvl="1"/>
            <a:r>
              <a:rPr lang="en-US" dirty="0"/>
              <a:t>In general, adjusted financial statement income adds back the amount of any expense related to U.S. federal or non-U.S. income taxes.  Regulations may provide that the “add back” will not apply if the taxpayer elects to expense rather than take credits for foreign taxes.</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82</a:t>
            </a:fld>
            <a:endParaRPr lang="en-US"/>
          </a:p>
        </p:txBody>
      </p:sp>
    </p:spTree>
    <p:extLst>
      <p:ext uri="{BB962C8B-B14F-4D97-AF65-F5344CB8AC3E}">
        <p14:creationId xmlns:p14="http://schemas.microsoft.com/office/powerpoint/2010/main" val="665706886"/>
      </p:ext>
    </p:extLst>
  </p:cSld>
  <p:clrMapOvr>
    <a:masterClrMapping/>
  </p:clrMapOvr>
</p:sld>
</file>

<file path=ppt/slides/slide8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4DD01A8-1CF8-594F-8FE4-BC44E1F4D7B2}"/>
              </a:ext>
            </a:extLst>
          </p:cNvPr>
          <p:cNvSpPr>
            <a:spLocks noGrp="1"/>
          </p:cNvSpPr>
          <p:nvPr>
            <p:ph type="title"/>
          </p:nvPr>
        </p:nvSpPr>
        <p:spPr/>
        <p:txBody>
          <a:bodyPr/>
          <a:lstStyle/>
          <a:p>
            <a:r>
              <a:rPr lang="en-US" dirty="0"/>
              <a:t>Proposed Corporate Minimum Tax</a:t>
            </a:r>
          </a:p>
        </p:txBody>
      </p:sp>
      <p:sp>
        <p:nvSpPr>
          <p:cNvPr id="3" name="Content Placeholder 2" descr="" title="">
            <a:extLst>
              <a:ext uri="{FF2B5EF4-FFF2-40B4-BE49-F238E27FC236}">
                <a16:creationId xmlns:a16="http://schemas.microsoft.com/office/drawing/2014/main" id="{FA089DDE-C33B-D94A-96C2-0EDF41DD9328}"/>
              </a:ext>
            </a:extLst>
          </p:cNvPr>
          <p:cNvSpPr>
            <a:spLocks noGrp="1"/>
          </p:cNvSpPr>
          <p:nvPr>
            <p:ph idx="1"/>
          </p:nvPr>
        </p:nvSpPr>
        <p:spPr/>
        <p:txBody>
          <a:bodyPr>
            <a:normAutofit/>
          </a:bodyPr>
          <a:lstStyle/>
          <a:p>
            <a:r>
              <a:rPr lang="en-US" dirty="0"/>
              <a:t>Adjustments to financial statement income:</a:t>
            </a:r>
          </a:p>
          <a:p>
            <a:pPr lvl="1"/>
            <a:r>
              <a:rPr lang="en-US" dirty="0"/>
              <a:t>Adjusted financial statement income is to be reduced by the lesser of (</a:t>
            </a:r>
            <a:r>
              <a:rPr lang="en-US" dirty="0" err="1"/>
              <a:t>i</a:t>
            </a:r>
            <a:r>
              <a:rPr lang="en-US" dirty="0"/>
              <a:t>) the aggregate financial statement net operating loss carryovers or (ii) 80% of the adjusted financial statement income computed without regard to net operating loss carryovers.</a:t>
            </a:r>
          </a:p>
          <a:p>
            <a:pPr lvl="1"/>
            <a:r>
              <a:rPr lang="en-US" dirty="0"/>
              <a:t>Net operating losses may be carried over to subsequent years.</a:t>
            </a:r>
          </a:p>
          <a:p>
            <a:pPr lvl="1"/>
            <a:r>
              <a:rPr lang="en-US" dirty="0"/>
              <a:t>Net operating losses are losses for taxable years ending after 2019.</a:t>
            </a:r>
          </a:p>
        </p:txBody>
      </p:sp>
      <p:sp>
        <p:nvSpPr>
          <p:cNvPr id="4" name="Slide Number Placeholder 3" descr="" title=""/>
          <p:cNvSpPr>
            <a:spLocks noGrp="1"/>
          </p:cNvSpPr>
          <p:nvPr>
            <p:ph type="sldNum" sz="quarter" idx="12"/>
          </p:nvPr>
        </p:nvSpPr>
        <p:spPr/>
        <p:txBody>
          <a:bodyPr/>
          <a:lstStyle/>
          <a:p>
            <a:fld id="{5801E7E1-8B1B-034B-B8E2-745F634243F7}" type="slidenum">
              <a:rPr lang="en-US" smtClean="0"/>
              <a:t>83</a:t>
            </a:fld>
            <a:endParaRPr lang="en-US"/>
          </a:p>
        </p:txBody>
      </p:sp>
    </p:spTree>
    <p:extLst>
      <p:ext uri="{BB962C8B-B14F-4D97-AF65-F5344CB8AC3E}">
        <p14:creationId xmlns:p14="http://schemas.microsoft.com/office/powerpoint/2010/main" val="4233620205"/>
      </p:ext>
    </p:extLst>
  </p:cSld>
  <p:clrMapOvr>
    <a:masterClrMapping/>
  </p:clrMapOvr>
</p:sld>
</file>

<file path=ppt/slides/slide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p:txBody>
          <a:bodyPr>
            <a:normAutofit/>
          </a:bodyPr>
          <a:lstStyle/>
          <a:p>
            <a:r>
              <a:rPr lang="en-US" dirty="0"/>
              <a:t>Trading for One’s Own Account Safe-Harbor</a:t>
            </a:r>
          </a:p>
        </p:txBody>
      </p:sp>
      <p:sp>
        <p:nvSpPr>
          <p:cNvPr id="3" name="Content Placeholder 2" descr="" title=""/>
          <p:cNvSpPr>
            <a:spLocks noGrp="1"/>
          </p:cNvSpPr>
          <p:nvPr>
            <p:ph idx="1"/>
          </p:nvPr>
        </p:nvSpPr>
        <p:spPr/>
        <p:txBody>
          <a:bodyPr>
            <a:normAutofit/>
          </a:bodyPr>
          <a:lstStyle/>
          <a:p>
            <a:r>
              <a:rPr lang="en-US" dirty="0"/>
              <a:t>US tax rules treat traders in securities as being engaged in the conduct of a trade or business.</a:t>
            </a:r>
          </a:p>
          <a:p>
            <a:r>
              <a:rPr lang="en-US" dirty="0"/>
              <a:t>Securities include all forms of debt </a:t>
            </a:r>
            <a:r>
              <a:rPr lang="en-US" dirty="0" smtClean="0"/>
              <a:t>instruments.</a:t>
            </a:r>
            <a:endParaRPr lang="en-US" dirty="0"/>
          </a:p>
          <a:p>
            <a:r>
              <a:rPr lang="en-US" dirty="0"/>
              <a:t>Code § 864(b)(2) overrides the general rule for non-US persons who trade securities (directly or through a partnership) and exempt trading gains from being considered </a:t>
            </a:r>
            <a:r>
              <a:rPr lang="en-US" dirty="0" smtClean="0"/>
              <a:t>ECI.</a:t>
            </a:r>
            <a:endParaRPr lang="en-US" dirty="0"/>
          </a:p>
          <a:p>
            <a:pPr lvl="1"/>
            <a:r>
              <a:rPr lang="en-US" dirty="0"/>
              <a:t>Trading may be conducted from within the US and still not be treated as a trade or business for non-US persons.</a:t>
            </a:r>
          </a:p>
        </p:txBody>
      </p:sp>
      <p:sp>
        <p:nvSpPr>
          <p:cNvPr id="4" name="Slide Number Placeholder 3" descr="" title=""/>
          <p:cNvSpPr>
            <a:spLocks noGrp="1"/>
          </p:cNvSpPr>
          <p:nvPr>
            <p:ph type="sldNum" sz="quarter" idx="12"/>
          </p:nvPr>
        </p:nvSpPr>
        <p:spPr/>
        <p:txBody>
          <a:bodyPr/>
          <a:lstStyle/>
          <a:p>
            <a:fld id="{53E24E9F-7FCB-4E48-8ECE-44B20458F755}" type="slidenum">
              <a:rPr lang="en-GB" smtClean="0"/>
              <a:pPr/>
              <a:t>9</a:t>
            </a:fld>
            <a:endParaRPr lang="en-GB" dirty="0"/>
          </a:p>
        </p:txBody>
      </p:sp>
    </p:spTree>
    <p:extLst>
      <p:ext uri="{BB962C8B-B14F-4D97-AF65-F5344CB8AC3E}">
        <p14:creationId xmlns:p14="http://schemas.microsoft.com/office/powerpoint/2010/main" val="335521859"/>
      </p:ext>
    </p:extLst>
  </p:cSld>
  <p:clrMapOvr>
    <a:masterClrMapping/>
  </p:clrMapOvr>
</p:sld>
</file>

<file path=ppt/theme/theme1.xml><?xml version="1.0" encoding="utf-8"?>
<a:theme xmlns:thm15="http://schemas.microsoft.com/office/thememl/2012/main"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1900-01-01T05:00:00.0000000Z</dcterms:created>
  <dcterms:modified xsi:type="dcterms:W3CDTF">1900-01-01T05:00:00.0000000Z</dcterms:modified>
</coreProperties>
</file>