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753" r:id="rId5"/>
    <p:sldMasterId id="2147483759" r:id="rId6"/>
  </p:sldMasterIdLst>
  <p:notesMasterIdLst>
    <p:notesMasterId r:id="rId31"/>
  </p:notesMasterIdLst>
  <p:sldIdLst>
    <p:sldId id="1837" r:id="rId7"/>
    <p:sldId id="365" r:id="rId8"/>
    <p:sldId id="362" r:id="rId9"/>
    <p:sldId id="363" r:id="rId10"/>
    <p:sldId id="416" r:id="rId11"/>
    <p:sldId id="382" r:id="rId12"/>
    <p:sldId id="1816" r:id="rId13"/>
    <p:sldId id="1810" r:id="rId14"/>
    <p:sldId id="1840" r:id="rId15"/>
    <p:sldId id="447" r:id="rId16"/>
    <p:sldId id="446" r:id="rId17"/>
    <p:sldId id="445" r:id="rId18"/>
    <p:sldId id="438" r:id="rId19"/>
    <p:sldId id="440" r:id="rId20"/>
    <p:sldId id="443" r:id="rId21"/>
    <p:sldId id="398" r:id="rId22"/>
    <p:sldId id="452" r:id="rId23"/>
    <p:sldId id="1838" r:id="rId24"/>
    <p:sldId id="1839" r:id="rId25"/>
    <p:sldId id="437" r:id="rId26"/>
    <p:sldId id="1842" r:id="rId27"/>
    <p:sldId id="1812" r:id="rId28"/>
    <p:sldId id="441" r:id="rId29"/>
    <p:sldId id="367" r:id="rId30"/>
  </p:sldIdLst>
  <p:sldSz cx="10691813" cy="7559675"/>
  <p:notesSz cx="6797675" cy="9926638"/>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4"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808080"/>
    <a:srgbClr val="000000"/>
    <a:srgbClr val="B51233"/>
    <a:srgbClr val="5F5F5F"/>
    <a:srgbClr val="7F48B7"/>
    <a:srgbClr val="EAEAEA"/>
    <a:srgbClr val="B91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09E19-4606-4296-B77D-F08AF03A86D7}" v="1110" dt="2022-05-17T13:56:51.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5911" autoAdjust="0"/>
  </p:normalViewPr>
  <p:slideViewPr>
    <p:cSldViewPr snapToGrid="0">
      <p:cViewPr varScale="1">
        <p:scale>
          <a:sx n="46" d="100"/>
          <a:sy n="46" d="100"/>
        </p:scale>
        <p:origin x="1716" y="36"/>
      </p:cViewPr>
      <p:guideLst>
        <p:guide orient="horz" pos="2404"/>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image" Target="../media/image3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E1F6D-BA19-425A-B029-E36D474D6548}" type="doc">
      <dgm:prSet loTypeId="urn:microsoft.com/office/officeart/2011/layout/HexagonRadial" loCatId="cycle" qsTypeId="urn:microsoft.com/office/officeart/2005/8/quickstyle/simple1" qsCatId="simple" csTypeId="urn:microsoft.com/office/officeart/2005/8/colors/accent1_5" csCatId="accent1" phldr="1"/>
      <dgm:spPr/>
      <dgm:t>
        <a:bodyPr/>
        <a:lstStyle/>
        <a:p>
          <a:endParaRPr lang="en-GB"/>
        </a:p>
      </dgm:t>
    </dgm:pt>
    <dgm:pt modelId="{DAC14C9F-2311-4B66-9D41-6C4E19EFAB6F}">
      <dgm:prSet phldrT="[Text]"/>
      <dgm:spPr/>
      <dgm:t>
        <a:bodyPr/>
        <a:lstStyle/>
        <a:p>
          <a:r>
            <a:rPr lang="en-GB" dirty="0">
              <a:latin typeface="Arial" panose="020B0604020202020204" pitchFamily="34" charset="0"/>
              <a:cs typeface="Arial" panose="020B0604020202020204" pitchFamily="34" charset="0"/>
            </a:rPr>
            <a:t>Infrastructure Projects</a:t>
          </a:r>
        </a:p>
        <a:p>
          <a:r>
            <a:rPr lang="en-GB" dirty="0">
              <a:latin typeface="Arial" panose="020B0604020202020204" pitchFamily="34" charset="0"/>
              <a:cs typeface="Arial" panose="020B0604020202020204" pitchFamily="34" charset="0"/>
            </a:rPr>
            <a:t>(mining, road, port, energy etc)</a:t>
          </a:r>
        </a:p>
      </dgm:t>
    </dgm:pt>
    <dgm:pt modelId="{45AE85C0-1D11-42FA-A3BA-5DE8543AD717}" type="parTrans" cxnId="{418EC5D4-FAFB-4EC4-9DEC-0CED08D3D2E9}">
      <dgm:prSet/>
      <dgm:spPr/>
      <dgm:t>
        <a:bodyPr/>
        <a:lstStyle/>
        <a:p>
          <a:endParaRPr lang="en-GB">
            <a:latin typeface="Arial" panose="020B0604020202020204" pitchFamily="34" charset="0"/>
            <a:cs typeface="Arial" panose="020B0604020202020204" pitchFamily="34" charset="0"/>
          </a:endParaRPr>
        </a:p>
      </dgm:t>
    </dgm:pt>
    <dgm:pt modelId="{76B25A3B-CFB2-477D-BA6D-582DB88AEBD3}" type="sibTrans" cxnId="{418EC5D4-FAFB-4EC4-9DEC-0CED08D3D2E9}">
      <dgm:prSet/>
      <dgm:spPr/>
      <dgm:t>
        <a:bodyPr/>
        <a:lstStyle/>
        <a:p>
          <a:endParaRPr lang="en-GB">
            <a:latin typeface="Arial" panose="020B0604020202020204" pitchFamily="34" charset="0"/>
            <a:cs typeface="Arial" panose="020B0604020202020204" pitchFamily="34" charset="0"/>
          </a:endParaRPr>
        </a:p>
      </dgm:t>
    </dgm:pt>
    <dgm:pt modelId="{646BF6BC-7868-4DC4-84AA-B9D4F34C33EA}">
      <dgm:prSet phldrT="[Text]"/>
      <dgm:spPr/>
      <dgm:t>
        <a:bodyPr/>
        <a:lstStyle/>
        <a:p>
          <a:r>
            <a:rPr lang="en-GB" dirty="0">
              <a:latin typeface="Arial" panose="020B0604020202020204" pitchFamily="34" charset="0"/>
              <a:cs typeface="Arial" panose="020B0604020202020204" pitchFamily="34" charset="0"/>
            </a:rPr>
            <a:t>Risk Allocation</a:t>
          </a:r>
        </a:p>
        <a:p>
          <a:r>
            <a:rPr lang="en-GB" dirty="0">
              <a:latin typeface="Arial" panose="020B0604020202020204" pitchFamily="34" charset="0"/>
              <a:cs typeface="Arial" panose="020B0604020202020204" pitchFamily="34" charset="0"/>
            </a:rPr>
            <a:t>[Alliance, Partnering]</a:t>
          </a:r>
        </a:p>
      </dgm:t>
    </dgm:pt>
    <dgm:pt modelId="{D7A38C90-C9BC-40AC-B1CB-D36C10F96DA5}" type="parTrans" cxnId="{83DD34B0-0EA5-47C1-AD33-1F9484ADE873}">
      <dgm:prSet/>
      <dgm:spPr/>
      <dgm:t>
        <a:bodyPr/>
        <a:lstStyle/>
        <a:p>
          <a:endParaRPr lang="en-GB">
            <a:latin typeface="Arial" panose="020B0604020202020204" pitchFamily="34" charset="0"/>
            <a:cs typeface="Arial" panose="020B0604020202020204" pitchFamily="34" charset="0"/>
          </a:endParaRPr>
        </a:p>
      </dgm:t>
    </dgm:pt>
    <dgm:pt modelId="{065AB928-1A8D-4059-BB80-C8A5A3811FCC}" type="sibTrans" cxnId="{83DD34B0-0EA5-47C1-AD33-1F9484ADE873}">
      <dgm:prSet/>
      <dgm:spPr/>
      <dgm:t>
        <a:bodyPr/>
        <a:lstStyle/>
        <a:p>
          <a:endParaRPr lang="en-GB">
            <a:latin typeface="Arial" panose="020B0604020202020204" pitchFamily="34" charset="0"/>
            <a:cs typeface="Arial" panose="020B0604020202020204" pitchFamily="34" charset="0"/>
          </a:endParaRPr>
        </a:p>
      </dgm:t>
    </dgm:pt>
    <dgm:pt modelId="{0C5A928C-49C4-4FA7-B8E3-F9F06E79D8B1}">
      <dgm:prSet phldrT="[Text]"/>
      <dgm:spPr/>
      <dgm:t>
        <a:bodyPr/>
        <a:lstStyle/>
        <a:p>
          <a:r>
            <a:rPr lang="en-GB" dirty="0">
              <a:latin typeface="Arial" panose="020B0604020202020204" pitchFamily="34" charset="0"/>
              <a:cs typeface="Arial" panose="020B0604020202020204" pitchFamily="34" charset="0"/>
            </a:rPr>
            <a:t>Ownership / Funding Public, PFI, debt or private investment</a:t>
          </a:r>
        </a:p>
      </dgm:t>
    </dgm:pt>
    <dgm:pt modelId="{F3297417-4F6D-43D7-8227-0C395436FB41}" type="parTrans" cxnId="{686797A5-1BF6-4BC6-8F17-24B3F0F23269}">
      <dgm:prSet/>
      <dgm:spPr/>
      <dgm:t>
        <a:bodyPr/>
        <a:lstStyle/>
        <a:p>
          <a:endParaRPr lang="en-GB">
            <a:latin typeface="Arial" panose="020B0604020202020204" pitchFamily="34" charset="0"/>
            <a:cs typeface="Arial" panose="020B0604020202020204" pitchFamily="34" charset="0"/>
          </a:endParaRPr>
        </a:p>
      </dgm:t>
    </dgm:pt>
    <dgm:pt modelId="{4B2B144B-71C4-41E5-B5E0-03EE51B7EBF4}" type="sibTrans" cxnId="{686797A5-1BF6-4BC6-8F17-24B3F0F23269}">
      <dgm:prSet/>
      <dgm:spPr/>
      <dgm:t>
        <a:bodyPr/>
        <a:lstStyle/>
        <a:p>
          <a:endParaRPr lang="en-GB">
            <a:latin typeface="Arial" panose="020B0604020202020204" pitchFamily="34" charset="0"/>
            <a:cs typeface="Arial" panose="020B0604020202020204" pitchFamily="34" charset="0"/>
          </a:endParaRPr>
        </a:p>
      </dgm:t>
    </dgm:pt>
    <dgm:pt modelId="{648EE8E0-9569-45F3-82C0-1396950913BB}">
      <dgm:prSet phldrT="[Text]"/>
      <dgm:spPr/>
      <dgm:t>
        <a:bodyPr/>
        <a:lstStyle/>
        <a:p>
          <a:r>
            <a:rPr lang="en-GB" dirty="0">
              <a:latin typeface="Arial" panose="020B0604020202020204" pitchFamily="34" charset="0"/>
              <a:cs typeface="Arial" panose="020B0604020202020204" pitchFamily="34" charset="0"/>
            </a:rPr>
            <a:t>Complex Engineering, Technology &amp; Innovation</a:t>
          </a:r>
        </a:p>
      </dgm:t>
    </dgm:pt>
    <dgm:pt modelId="{30BE66E9-9CAC-4926-AC69-14BE5DB68444}" type="parTrans" cxnId="{F9E5109B-E9EC-4094-B902-7A96C0042C7C}">
      <dgm:prSet/>
      <dgm:spPr/>
      <dgm:t>
        <a:bodyPr/>
        <a:lstStyle/>
        <a:p>
          <a:endParaRPr lang="en-GB">
            <a:latin typeface="Arial" panose="020B0604020202020204" pitchFamily="34" charset="0"/>
            <a:cs typeface="Arial" panose="020B0604020202020204" pitchFamily="34" charset="0"/>
          </a:endParaRPr>
        </a:p>
      </dgm:t>
    </dgm:pt>
    <dgm:pt modelId="{D4D53A16-743B-4FC3-8CA8-976646586DCA}" type="sibTrans" cxnId="{F9E5109B-E9EC-4094-B902-7A96C0042C7C}">
      <dgm:prSet/>
      <dgm:spPr/>
      <dgm:t>
        <a:bodyPr/>
        <a:lstStyle/>
        <a:p>
          <a:endParaRPr lang="en-GB">
            <a:latin typeface="Arial" panose="020B0604020202020204" pitchFamily="34" charset="0"/>
            <a:cs typeface="Arial" panose="020B0604020202020204" pitchFamily="34" charset="0"/>
          </a:endParaRPr>
        </a:p>
      </dgm:t>
    </dgm:pt>
    <dgm:pt modelId="{96306300-AD92-4B77-839E-BB0CD192AD5C}">
      <dgm:prSet phldrT="[Text]"/>
      <dgm:spPr/>
      <dgm:t>
        <a:bodyPr/>
        <a:lstStyle/>
        <a:p>
          <a:r>
            <a:rPr lang="en-GB" dirty="0">
              <a:latin typeface="Arial" panose="020B0604020202020204" pitchFamily="34" charset="0"/>
              <a:cs typeface="Arial" panose="020B0604020202020204" pitchFamily="34" charset="0"/>
            </a:rPr>
            <a:t>Benefits / Economy / Public good</a:t>
          </a:r>
        </a:p>
      </dgm:t>
    </dgm:pt>
    <dgm:pt modelId="{2B9191B8-9A33-4822-A821-48B7E7269BC8}" type="parTrans" cxnId="{F91DF88E-32A0-4937-8624-B2013ED59CEE}">
      <dgm:prSet/>
      <dgm:spPr/>
      <dgm:t>
        <a:bodyPr/>
        <a:lstStyle/>
        <a:p>
          <a:endParaRPr lang="en-GB">
            <a:latin typeface="Arial" panose="020B0604020202020204" pitchFamily="34" charset="0"/>
            <a:cs typeface="Arial" panose="020B0604020202020204" pitchFamily="34" charset="0"/>
          </a:endParaRPr>
        </a:p>
      </dgm:t>
    </dgm:pt>
    <dgm:pt modelId="{6F85D1E7-13C7-484A-A280-C137D835053C}" type="sibTrans" cxnId="{F91DF88E-32A0-4937-8624-B2013ED59CEE}">
      <dgm:prSet/>
      <dgm:spPr/>
      <dgm:t>
        <a:bodyPr/>
        <a:lstStyle/>
        <a:p>
          <a:endParaRPr lang="en-GB">
            <a:latin typeface="Arial" panose="020B0604020202020204" pitchFamily="34" charset="0"/>
            <a:cs typeface="Arial" panose="020B0604020202020204" pitchFamily="34" charset="0"/>
          </a:endParaRPr>
        </a:p>
      </dgm:t>
    </dgm:pt>
    <dgm:pt modelId="{C84C64F0-F2F9-4D86-B372-3306892E0FFF}">
      <dgm:prSet phldrT="[Text]"/>
      <dgm:spPr/>
      <dgm:t>
        <a:bodyPr/>
        <a:lstStyle/>
        <a:p>
          <a:r>
            <a:rPr lang="en-GB" dirty="0">
              <a:latin typeface="Arial" panose="020B0604020202020204" pitchFamily="34" charset="0"/>
              <a:cs typeface="Arial" panose="020B0604020202020204" pitchFamily="34" charset="0"/>
            </a:rPr>
            <a:t>Complex Environment &amp; Regulatory Framework</a:t>
          </a:r>
        </a:p>
      </dgm:t>
    </dgm:pt>
    <dgm:pt modelId="{5A0BF751-074E-4019-8C65-2A66C6A66564}" type="parTrans" cxnId="{BCD95235-FC99-4D70-8180-F2DF0F65C827}">
      <dgm:prSet/>
      <dgm:spPr/>
      <dgm:t>
        <a:bodyPr/>
        <a:lstStyle/>
        <a:p>
          <a:endParaRPr lang="en-GB">
            <a:latin typeface="Arial" panose="020B0604020202020204" pitchFamily="34" charset="0"/>
            <a:cs typeface="Arial" panose="020B0604020202020204" pitchFamily="34" charset="0"/>
          </a:endParaRPr>
        </a:p>
      </dgm:t>
    </dgm:pt>
    <dgm:pt modelId="{4C3AA768-B455-4125-857A-8066F1E0709C}" type="sibTrans" cxnId="{BCD95235-FC99-4D70-8180-F2DF0F65C827}">
      <dgm:prSet/>
      <dgm:spPr/>
      <dgm:t>
        <a:bodyPr/>
        <a:lstStyle/>
        <a:p>
          <a:endParaRPr lang="en-GB">
            <a:latin typeface="Arial" panose="020B0604020202020204" pitchFamily="34" charset="0"/>
            <a:cs typeface="Arial" panose="020B0604020202020204" pitchFamily="34" charset="0"/>
          </a:endParaRPr>
        </a:p>
      </dgm:t>
    </dgm:pt>
    <dgm:pt modelId="{3CA9018F-D03A-4A37-B56E-0AA77DA23471}">
      <dgm:prSet phldrT="[Text]"/>
      <dgm:spPr/>
      <dgm:t>
        <a:bodyPr/>
        <a:lstStyle/>
        <a:p>
          <a:r>
            <a:rPr lang="en-GB" dirty="0">
              <a:latin typeface="Arial" panose="020B0604020202020204" pitchFamily="34" charset="0"/>
              <a:cs typeface="Arial" panose="020B0604020202020204" pitchFamily="34" charset="0"/>
            </a:rPr>
            <a:t>Procurement Route / Commercial Pricing</a:t>
          </a:r>
        </a:p>
      </dgm:t>
    </dgm:pt>
    <dgm:pt modelId="{A785C245-512F-43F8-B066-F5C07AD961B3}" type="parTrans" cxnId="{C35D2161-FC98-45E9-B313-FB07595480BE}">
      <dgm:prSet/>
      <dgm:spPr/>
      <dgm:t>
        <a:bodyPr/>
        <a:lstStyle/>
        <a:p>
          <a:endParaRPr lang="en-GB">
            <a:latin typeface="Arial" panose="020B0604020202020204" pitchFamily="34" charset="0"/>
            <a:cs typeface="Arial" panose="020B0604020202020204" pitchFamily="34" charset="0"/>
          </a:endParaRPr>
        </a:p>
      </dgm:t>
    </dgm:pt>
    <dgm:pt modelId="{74C0A90E-91D9-4246-A08F-6DAFC250B63F}" type="sibTrans" cxnId="{C35D2161-FC98-45E9-B313-FB07595480BE}">
      <dgm:prSet/>
      <dgm:spPr/>
      <dgm:t>
        <a:bodyPr/>
        <a:lstStyle/>
        <a:p>
          <a:endParaRPr lang="en-GB">
            <a:latin typeface="Arial" panose="020B0604020202020204" pitchFamily="34" charset="0"/>
            <a:cs typeface="Arial" panose="020B0604020202020204" pitchFamily="34" charset="0"/>
          </a:endParaRPr>
        </a:p>
      </dgm:t>
    </dgm:pt>
    <dgm:pt modelId="{123AB0BD-6565-47B8-ABA2-4A5283B99EF3}" type="pres">
      <dgm:prSet presAssocID="{6EEE1F6D-BA19-425A-B029-E36D474D6548}" presName="Name0" presStyleCnt="0">
        <dgm:presLayoutVars>
          <dgm:chMax val="1"/>
          <dgm:chPref val="1"/>
          <dgm:dir/>
          <dgm:animOne val="branch"/>
          <dgm:animLvl val="lvl"/>
        </dgm:presLayoutVars>
      </dgm:prSet>
      <dgm:spPr/>
    </dgm:pt>
    <dgm:pt modelId="{23245C9D-1866-432E-8556-3B1E72264CCE}" type="pres">
      <dgm:prSet presAssocID="{DAC14C9F-2311-4B66-9D41-6C4E19EFAB6F}" presName="Parent" presStyleLbl="node0" presStyleIdx="0" presStyleCnt="1">
        <dgm:presLayoutVars>
          <dgm:chMax val="6"/>
          <dgm:chPref val="6"/>
        </dgm:presLayoutVars>
      </dgm:prSet>
      <dgm:spPr/>
    </dgm:pt>
    <dgm:pt modelId="{621BC294-9060-4EF2-A49E-2244CDADA2BF}" type="pres">
      <dgm:prSet presAssocID="{646BF6BC-7868-4DC4-84AA-B9D4F34C33EA}" presName="Accent1" presStyleCnt="0"/>
      <dgm:spPr/>
    </dgm:pt>
    <dgm:pt modelId="{92817C40-9383-40D0-A56E-04D7102229D6}" type="pres">
      <dgm:prSet presAssocID="{646BF6BC-7868-4DC4-84AA-B9D4F34C33EA}" presName="Accent" presStyleLbl="bgShp" presStyleIdx="0" presStyleCnt="6"/>
      <dgm:spPr/>
    </dgm:pt>
    <dgm:pt modelId="{93B51A15-204A-456E-B442-7F928873A7B4}" type="pres">
      <dgm:prSet presAssocID="{646BF6BC-7868-4DC4-84AA-B9D4F34C33EA}" presName="Child1" presStyleLbl="node1" presStyleIdx="0" presStyleCnt="6">
        <dgm:presLayoutVars>
          <dgm:chMax val="0"/>
          <dgm:chPref val="0"/>
          <dgm:bulletEnabled val="1"/>
        </dgm:presLayoutVars>
      </dgm:prSet>
      <dgm:spPr/>
    </dgm:pt>
    <dgm:pt modelId="{942EC651-2EC9-4F10-806F-BEE261AE37A2}" type="pres">
      <dgm:prSet presAssocID="{0C5A928C-49C4-4FA7-B8E3-F9F06E79D8B1}" presName="Accent2" presStyleCnt="0"/>
      <dgm:spPr/>
    </dgm:pt>
    <dgm:pt modelId="{1C3FCFFF-5E18-4432-9DEB-F2564196F005}" type="pres">
      <dgm:prSet presAssocID="{0C5A928C-49C4-4FA7-B8E3-F9F06E79D8B1}" presName="Accent" presStyleLbl="bgShp" presStyleIdx="1" presStyleCnt="6"/>
      <dgm:spPr/>
    </dgm:pt>
    <dgm:pt modelId="{BEB787AF-EC9D-4599-8EAE-B0F5596386DA}" type="pres">
      <dgm:prSet presAssocID="{0C5A928C-49C4-4FA7-B8E3-F9F06E79D8B1}" presName="Child2" presStyleLbl="node1" presStyleIdx="1" presStyleCnt="6">
        <dgm:presLayoutVars>
          <dgm:chMax val="0"/>
          <dgm:chPref val="0"/>
          <dgm:bulletEnabled val="1"/>
        </dgm:presLayoutVars>
      </dgm:prSet>
      <dgm:spPr/>
    </dgm:pt>
    <dgm:pt modelId="{284A32BA-3BF3-48F5-980D-45AADAC9A7B7}" type="pres">
      <dgm:prSet presAssocID="{648EE8E0-9569-45F3-82C0-1396950913BB}" presName="Accent3" presStyleCnt="0"/>
      <dgm:spPr/>
    </dgm:pt>
    <dgm:pt modelId="{F3A27D9A-0CE1-4290-A0DD-E906BBE038C6}" type="pres">
      <dgm:prSet presAssocID="{648EE8E0-9569-45F3-82C0-1396950913BB}" presName="Accent" presStyleLbl="bgShp" presStyleIdx="2" presStyleCnt="6"/>
      <dgm:spPr/>
    </dgm:pt>
    <dgm:pt modelId="{F497122A-268D-4B62-A22D-CFACE4609C3C}" type="pres">
      <dgm:prSet presAssocID="{648EE8E0-9569-45F3-82C0-1396950913BB}" presName="Child3" presStyleLbl="node1" presStyleIdx="2" presStyleCnt="6">
        <dgm:presLayoutVars>
          <dgm:chMax val="0"/>
          <dgm:chPref val="0"/>
          <dgm:bulletEnabled val="1"/>
        </dgm:presLayoutVars>
      </dgm:prSet>
      <dgm:spPr/>
    </dgm:pt>
    <dgm:pt modelId="{B8C42AD7-644A-4CDB-B734-F4EB5B2C0246}" type="pres">
      <dgm:prSet presAssocID="{96306300-AD92-4B77-839E-BB0CD192AD5C}" presName="Accent4" presStyleCnt="0"/>
      <dgm:spPr/>
    </dgm:pt>
    <dgm:pt modelId="{80D561A1-67D5-45DC-A2D8-4575A6C5718F}" type="pres">
      <dgm:prSet presAssocID="{96306300-AD92-4B77-839E-BB0CD192AD5C}" presName="Accent" presStyleLbl="bgShp" presStyleIdx="3" presStyleCnt="6"/>
      <dgm:spPr/>
    </dgm:pt>
    <dgm:pt modelId="{AAD8A592-7A86-469D-9D76-BCBE8928E8E3}" type="pres">
      <dgm:prSet presAssocID="{96306300-AD92-4B77-839E-BB0CD192AD5C}" presName="Child4" presStyleLbl="node1" presStyleIdx="3" presStyleCnt="6">
        <dgm:presLayoutVars>
          <dgm:chMax val="0"/>
          <dgm:chPref val="0"/>
          <dgm:bulletEnabled val="1"/>
        </dgm:presLayoutVars>
      </dgm:prSet>
      <dgm:spPr/>
    </dgm:pt>
    <dgm:pt modelId="{CDB195E5-EB7B-49DE-AEB9-F619F8248916}" type="pres">
      <dgm:prSet presAssocID="{C84C64F0-F2F9-4D86-B372-3306892E0FFF}" presName="Accent5" presStyleCnt="0"/>
      <dgm:spPr/>
    </dgm:pt>
    <dgm:pt modelId="{9E63D50B-505E-44EF-A698-E3FDA063FDDE}" type="pres">
      <dgm:prSet presAssocID="{C84C64F0-F2F9-4D86-B372-3306892E0FFF}" presName="Accent" presStyleLbl="bgShp" presStyleIdx="4" presStyleCnt="6"/>
      <dgm:spPr/>
    </dgm:pt>
    <dgm:pt modelId="{8D324524-49C4-4BB4-ADD6-A2C6BA9C3E99}" type="pres">
      <dgm:prSet presAssocID="{C84C64F0-F2F9-4D86-B372-3306892E0FFF}" presName="Child5" presStyleLbl="node1" presStyleIdx="4" presStyleCnt="6">
        <dgm:presLayoutVars>
          <dgm:chMax val="0"/>
          <dgm:chPref val="0"/>
          <dgm:bulletEnabled val="1"/>
        </dgm:presLayoutVars>
      </dgm:prSet>
      <dgm:spPr/>
    </dgm:pt>
    <dgm:pt modelId="{BE4C2354-5A48-4ABE-8C6A-5B334CD639AB}" type="pres">
      <dgm:prSet presAssocID="{3CA9018F-D03A-4A37-B56E-0AA77DA23471}" presName="Accent6" presStyleCnt="0"/>
      <dgm:spPr/>
    </dgm:pt>
    <dgm:pt modelId="{83C240C9-69A1-45ED-AC2D-10FCC7AB58F4}" type="pres">
      <dgm:prSet presAssocID="{3CA9018F-D03A-4A37-B56E-0AA77DA23471}" presName="Accent" presStyleLbl="bgShp" presStyleIdx="5" presStyleCnt="6"/>
      <dgm:spPr/>
    </dgm:pt>
    <dgm:pt modelId="{D058E509-2EB8-49A4-BDBB-8256DBA5EFD4}" type="pres">
      <dgm:prSet presAssocID="{3CA9018F-D03A-4A37-B56E-0AA77DA23471}" presName="Child6" presStyleLbl="node1" presStyleIdx="5" presStyleCnt="6">
        <dgm:presLayoutVars>
          <dgm:chMax val="0"/>
          <dgm:chPref val="0"/>
          <dgm:bulletEnabled val="1"/>
        </dgm:presLayoutVars>
      </dgm:prSet>
      <dgm:spPr/>
    </dgm:pt>
  </dgm:ptLst>
  <dgm:cxnLst>
    <dgm:cxn modelId="{8216EF09-4925-4FDB-8AC7-21B5E6DC0853}" type="presOf" srcId="{648EE8E0-9569-45F3-82C0-1396950913BB}" destId="{F497122A-268D-4B62-A22D-CFACE4609C3C}" srcOrd="0" destOrd="0" presId="urn:microsoft.com/office/officeart/2011/layout/HexagonRadial"/>
    <dgm:cxn modelId="{CB94B017-5C00-491F-96CE-90D0E2C5120D}" type="presOf" srcId="{3CA9018F-D03A-4A37-B56E-0AA77DA23471}" destId="{D058E509-2EB8-49A4-BDBB-8256DBA5EFD4}" srcOrd="0" destOrd="0" presId="urn:microsoft.com/office/officeart/2011/layout/HexagonRadial"/>
    <dgm:cxn modelId="{B2933E2B-9112-4266-A478-5F2818E8ABA5}" type="presOf" srcId="{646BF6BC-7868-4DC4-84AA-B9D4F34C33EA}" destId="{93B51A15-204A-456E-B442-7F928873A7B4}" srcOrd="0" destOrd="0" presId="urn:microsoft.com/office/officeart/2011/layout/HexagonRadial"/>
    <dgm:cxn modelId="{BCD95235-FC99-4D70-8180-F2DF0F65C827}" srcId="{DAC14C9F-2311-4B66-9D41-6C4E19EFAB6F}" destId="{C84C64F0-F2F9-4D86-B372-3306892E0FFF}" srcOrd="4" destOrd="0" parTransId="{5A0BF751-074E-4019-8C65-2A66C6A66564}" sibTransId="{4C3AA768-B455-4125-857A-8066F1E0709C}"/>
    <dgm:cxn modelId="{C35D2161-FC98-45E9-B313-FB07595480BE}" srcId="{DAC14C9F-2311-4B66-9D41-6C4E19EFAB6F}" destId="{3CA9018F-D03A-4A37-B56E-0AA77DA23471}" srcOrd="5" destOrd="0" parTransId="{A785C245-512F-43F8-B066-F5C07AD961B3}" sibTransId="{74C0A90E-91D9-4246-A08F-6DAFC250B63F}"/>
    <dgm:cxn modelId="{B4292C85-48C3-4362-AC07-0DC68D21A3DF}" type="presOf" srcId="{DAC14C9F-2311-4B66-9D41-6C4E19EFAB6F}" destId="{23245C9D-1866-432E-8556-3B1E72264CCE}" srcOrd="0" destOrd="0" presId="urn:microsoft.com/office/officeart/2011/layout/HexagonRadial"/>
    <dgm:cxn modelId="{A5EECB88-B27E-421F-9673-B4BAAFF8DA52}" type="presOf" srcId="{C84C64F0-F2F9-4D86-B372-3306892E0FFF}" destId="{8D324524-49C4-4BB4-ADD6-A2C6BA9C3E99}" srcOrd="0" destOrd="0" presId="urn:microsoft.com/office/officeart/2011/layout/HexagonRadial"/>
    <dgm:cxn modelId="{F91DF88E-32A0-4937-8624-B2013ED59CEE}" srcId="{DAC14C9F-2311-4B66-9D41-6C4E19EFAB6F}" destId="{96306300-AD92-4B77-839E-BB0CD192AD5C}" srcOrd="3" destOrd="0" parTransId="{2B9191B8-9A33-4822-A821-48B7E7269BC8}" sibTransId="{6F85D1E7-13C7-484A-A280-C137D835053C}"/>
    <dgm:cxn modelId="{F9E5109B-E9EC-4094-B902-7A96C0042C7C}" srcId="{DAC14C9F-2311-4B66-9D41-6C4E19EFAB6F}" destId="{648EE8E0-9569-45F3-82C0-1396950913BB}" srcOrd="2" destOrd="0" parTransId="{30BE66E9-9CAC-4926-AC69-14BE5DB68444}" sibTransId="{D4D53A16-743B-4FC3-8CA8-976646586DCA}"/>
    <dgm:cxn modelId="{686797A5-1BF6-4BC6-8F17-24B3F0F23269}" srcId="{DAC14C9F-2311-4B66-9D41-6C4E19EFAB6F}" destId="{0C5A928C-49C4-4FA7-B8E3-F9F06E79D8B1}" srcOrd="1" destOrd="0" parTransId="{F3297417-4F6D-43D7-8227-0C395436FB41}" sibTransId="{4B2B144B-71C4-41E5-B5E0-03EE51B7EBF4}"/>
    <dgm:cxn modelId="{83DD34B0-0EA5-47C1-AD33-1F9484ADE873}" srcId="{DAC14C9F-2311-4B66-9D41-6C4E19EFAB6F}" destId="{646BF6BC-7868-4DC4-84AA-B9D4F34C33EA}" srcOrd="0" destOrd="0" parTransId="{D7A38C90-C9BC-40AC-B1CB-D36C10F96DA5}" sibTransId="{065AB928-1A8D-4059-BB80-C8A5A3811FCC}"/>
    <dgm:cxn modelId="{2B0266B0-C755-4195-9D4A-AB12F00DF8CD}" type="presOf" srcId="{0C5A928C-49C4-4FA7-B8E3-F9F06E79D8B1}" destId="{BEB787AF-EC9D-4599-8EAE-B0F5596386DA}" srcOrd="0" destOrd="0" presId="urn:microsoft.com/office/officeart/2011/layout/HexagonRadial"/>
    <dgm:cxn modelId="{42A6DAB3-1747-4926-AA60-CAEE03BAC7D8}" type="presOf" srcId="{6EEE1F6D-BA19-425A-B029-E36D474D6548}" destId="{123AB0BD-6565-47B8-ABA2-4A5283B99EF3}" srcOrd="0" destOrd="0" presId="urn:microsoft.com/office/officeart/2011/layout/HexagonRadial"/>
    <dgm:cxn modelId="{DD7B42C8-2D0A-48A1-9B6C-2A5F3140FE3D}" type="presOf" srcId="{96306300-AD92-4B77-839E-BB0CD192AD5C}" destId="{AAD8A592-7A86-469D-9D76-BCBE8928E8E3}" srcOrd="0" destOrd="0" presId="urn:microsoft.com/office/officeart/2011/layout/HexagonRadial"/>
    <dgm:cxn modelId="{418EC5D4-FAFB-4EC4-9DEC-0CED08D3D2E9}" srcId="{6EEE1F6D-BA19-425A-B029-E36D474D6548}" destId="{DAC14C9F-2311-4B66-9D41-6C4E19EFAB6F}" srcOrd="0" destOrd="0" parTransId="{45AE85C0-1D11-42FA-A3BA-5DE8543AD717}" sibTransId="{76B25A3B-CFB2-477D-BA6D-582DB88AEBD3}"/>
    <dgm:cxn modelId="{B5A3ECC0-DDE0-4228-8EC9-1ED71F3D0FA0}" type="presParOf" srcId="{123AB0BD-6565-47B8-ABA2-4A5283B99EF3}" destId="{23245C9D-1866-432E-8556-3B1E72264CCE}" srcOrd="0" destOrd="0" presId="urn:microsoft.com/office/officeart/2011/layout/HexagonRadial"/>
    <dgm:cxn modelId="{A0AF6DF5-2C0A-4A21-9E94-8618C03967B2}" type="presParOf" srcId="{123AB0BD-6565-47B8-ABA2-4A5283B99EF3}" destId="{621BC294-9060-4EF2-A49E-2244CDADA2BF}" srcOrd="1" destOrd="0" presId="urn:microsoft.com/office/officeart/2011/layout/HexagonRadial"/>
    <dgm:cxn modelId="{4E110053-A7C4-4E19-9674-52FCB12ECE17}" type="presParOf" srcId="{621BC294-9060-4EF2-A49E-2244CDADA2BF}" destId="{92817C40-9383-40D0-A56E-04D7102229D6}" srcOrd="0" destOrd="0" presId="urn:microsoft.com/office/officeart/2011/layout/HexagonRadial"/>
    <dgm:cxn modelId="{786686CD-ED45-4D02-9C50-D59B0CDC4A0F}" type="presParOf" srcId="{123AB0BD-6565-47B8-ABA2-4A5283B99EF3}" destId="{93B51A15-204A-456E-B442-7F928873A7B4}" srcOrd="2" destOrd="0" presId="urn:microsoft.com/office/officeart/2011/layout/HexagonRadial"/>
    <dgm:cxn modelId="{D543EEAE-D7FB-4658-AD4C-3DF1C091EBCF}" type="presParOf" srcId="{123AB0BD-6565-47B8-ABA2-4A5283B99EF3}" destId="{942EC651-2EC9-4F10-806F-BEE261AE37A2}" srcOrd="3" destOrd="0" presId="urn:microsoft.com/office/officeart/2011/layout/HexagonRadial"/>
    <dgm:cxn modelId="{E7F2415E-32D8-42FB-87F8-3E70F3A33982}" type="presParOf" srcId="{942EC651-2EC9-4F10-806F-BEE261AE37A2}" destId="{1C3FCFFF-5E18-4432-9DEB-F2564196F005}" srcOrd="0" destOrd="0" presId="urn:microsoft.com/office/officeart/2011/layout/HexagonRadial"/>
    <dgm:cxn modelId="{74A264F4-0AA5-4773-975B-A655E58B0AB7}" type="presParOf" srcId="{123AB0BD-6565-47B8-ABA2-4A5283B99EF3}" destId="{BEB787AF-EC9D-4599-8EAE-B0F5596386DA}" srcOrd="4" destOrd="0" presId="urn:microsoft.com/office/officeart/2011/layout/HexagonRadial"/>
    <dgm:cxn modelId="{E9517FC6-021A-40FE-8AE2-C28FC4122D3F}" type="presParOf" srcId="{123AB0BD-6565-47B8-ABA2-4A5283B99EF3}" destId="{284A32BA-3BF3-48F5-980D-45AADAC9A7B7}" srcOrd="5" destOrd="0" presId="urn:microsoft.com/office/officeart/2011/layout/HexagonRadial"/>
    <dgm:cxn modelId="{449A2422-9DBA-427C-A0C6-EED540F058F2}" type="presParOf" srcId="{284A32BA-3BF3-48F5-980D-45AADAC9A7B7}" destId="{F3A27D9A-0CE1-4290-A0DD-E906BBE038C6}" srcOrd="0" destOrd="0" presId="urn:microsoft.com/office/officeart/2011/layout/HexagonRadial"/>
    <dgm:cxn modelId="{4828B053-1FFD-426F-A825-1315497A74C3}" type="presParOf" srcId="{123AB0BD-6565-47B8-ABA2-4A5283B99EF3}" destId="{F497122A-268D-4B62-A22D-CFACE4609C3C}" srcOrd="6" destOrd="0" presId="urn:microsoft.com/office/officeart/2011/layout/HexagonRadial"/>
    <dgm:cxn modelId="{5F9F8269-5BA7-4A09-8AA0-18586721002E}" type="presParOf" srcId="{123AB0BD-6565-47B8-ABA2-4A5283B99EF3}" destId="{B8C42AD7-644A-4CDB-B734-F4EB5B2C0246}" srcOrd="7" destOrd="0" presId="urn:microsoft.com/office/officeart/2011/layout/HexagonRadial"/>
    <dgm:cxn modelId="{D342F281-891F-4CBF-B95B-DC469E478BF8}" type="presParOf" srcId="{B8C42AD7-644A-4CDB-B734-F4EB5B2C0246}" destId="{80D561A1-67D5-45DC-A2D8-4575A6C5718F}" srcOrd="0" destOrd="0" presId="urn:microsoft.com/office/officeart/2011/layout/HexagonRadial"/>
    <dgm:cxn modelId="{B7CA7093-7487-4C85-9CDB-50706A742D63}" type="presParOf" srcId="{123AB0BD-6565-47B8-ABA2-4A5283B99EF3}" destId="{AAD8A592-7A86-469D-9D76-BCBE8928E8E3}" srcOrd="8" destOrd="0" presId="urn:microsoft.com/office/officeart/2011/layout/HexagonRadial"/>
    <dgm:cxn modelId="{10D4E6E4-471C-4FF1-AB8A-9B4EE73193C1}" type="presParOf" srcId="{123AB0BD-6565-47B8-ABA2-4A5283B99EF3}" destId="{CDB195E5-EB7B-49DE-AEB9-F619F8248916}" srcOrd="9" destOrd="0" presId="urn:microsoft.com/office/officeart/2011/layout/HexagonRadial"/>
    <dgm:cxn modelId="{F4462223-8274-4FF7-85AD-674E6A703FF2}" type="presParOf" srcId="{CDB195E5-EB7B-49DE-AEB9-F619F8248916}" destId="{9E63D50B-505E-44EF-A698-E3FDA063FDDE}" srcOrd="0" destOrd="0" presId="urn:microsoft.com/office/officeart/2011/layout/HexagonRadial"/>
    <dgm:cxn modelId="{582A9C4C-F68C-4208-803F-D3B2E2AF4C9F}" type="presParOf" srcId="{123AB0BD-6565-47B8-ABA2-4A5283B99EF3}" destId="{8D324524-49C4-4BB4-ADD6-A2C6BA9C3E99}" srcOrd="10" destOrd="0" presId="urn:microsoft.com/office/officeart/2011/layout/HexagonRadial"/>
    <dgm:cxn modelId="{8D52C791-1B7D-41C1-995D-2891A8416E2E}" type="presParOf" srcId="{123AB0BD-6565-47B8-ABA2-4A5283B99EF3}" destId="{BE4C2354-5A48-4ABE-8C6A-5B334CD639AB}" srcOrd="11" destOrd="0" presId="urn:microsoft.com/office/officeart/2011/layout/HexagonRadial"/>
    <dgm:cxn modelId="{FF3CE3A5-9F22-4017-A9DF-9B9811CF14DB}" type="presParOf" srcId="{BE4C2354-5A48-4ABE-8C6A-5B334CD639AB}" destId="{83C240C9-69A1-45ED-AC2D-10FCC7AB58F4}" srcOrd="0" destOrd="0" presId="urn:microsoft.com/office/officeart/2011/layout/HexagonRadial"/>
    <dgm:cxn modelId="{9C0F9DCD-3DAE-4888-96A7-7BB5309DBB63}" type="presParOf" srcId="{123AB0BD-6565-47B8-ABA2-4A5283B99EF3}" destId="{D058E509-2EB8-49A4-BDBB-8256DBA5EFD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4B328-D3A3-4B99-9D11-38BF23580C03}"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GB"/>
        </a:p>
      </dgm:t>
    </dgm:pt>
    <dgm:pt modelId="{DDB71630-B84B-413C-BE1C-3E3E5E454E4D}">
      <dgm:prSet phldrT="[Text]"/>
      <dgm:spPr/>
      <dgm:t>
        <a:bodyPr/>
        <a:lstStyle/>
        <a:p>
          <a:endParaRPr lang="en-GB" dirty="0">
            <a:latin typeface="Arial" panose="020B0604020202020204" pitchFamily="34" charset="0"/>
            <a:cs typeface="Arial" panose="020B0604020202020204" pitchFamily="34" charset="0"/>
          </a:endParaRPr>
        </a:p>
      </dgm:t>
    </dgm:pt>
    <dgm:pt modelId="{42341F58-9A2D-458A-A1FD-67CD56CBBDA4}" type="parTrans" cxnId="{775EEDF3-C1D5-4863-96EC-331A4BECF0AB}">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24FE736F-1731-4299-BCE8-F6BD680C0DE8}" type="sibTrans" cxnId="{775EEDF3-C1D5-4863-96EC-331A4BECF0AB}">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8EE9A57D-BBAE-4420-8207-6E0F65ED8F8E}">
      <dgm:prSet phldrT="[Text]"/>
      <dgm:spPr/>
      <dgm:t>
        <a:bodyPr/>
        <a:lstStyle/>
        <a:p>
          <a:r>
            <a:rPr lang="en-GB" dirty="0">
              <a:latin typeface="Arial" panose="020B0604020202020204" pitchFamily="34" charset="0"/>
              <a:cs typeface="Arial" panose="020B0604020202020204" pitchFamily="34" charset="0"/>
            </a:rPr>
            <a:t>Return on Investment not as planned or promised</a:t>
          </a:r>
        </a:p>
      </dgm:t>
    </dgm:pt>
    <dgm:pt modelId="{D874B260-2C38-4031-B1E7-A5B51BD40B61}" type="parTrans" cxnId="{2D92F461-5FDD-4A25-80F6-9BB98CCD02DD}">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07E75232-16E1-4D9C-A586-D67AF4DC7F60}" type="sibTrans" cxnId="{2D92F461-5FDD-4A25-80F6-9BB98CCD02DD}">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5004F907-FC32-4329-82E9-E3C800BD84E0}">
      <dgm:prSet phldrT="[Text]"/>
      <dgm:spPr/>
      <dgm:t>
        <a:bodyPr/>
        <a:lstStyle/>
        <a:p>
          <a:r>
            <a:rPr lang="en-GB" dirty="0">
              <a:latin typeface="Arial" panose="020B0604020202020204" pitchFamily="34" charset="0"/>
              <a:cs typeface="Arial" panose="020B0604020202020204" pitchFamily="34" charset="0"/>
            </a:rPr>
            <a:t>Inflexible due to size</a:t>
          </a:r>
        </a:p>
      </dgm:t>
    </dgm:pt>
    <dgm:pt modelId="{1278B0C7-2F7E-404C-92E2-C7D81EB1C05F}" type="parTrans" cxnId="{D48D365B-511C-4057-A4B9-2752928E87BB}">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24EAD33C-6BD7-4CA7-922A-857514362468}" type="sibTrans" cxnId="{D48D365B-511C-4057-A4B9-2752928E87BB}">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0A06EF9E-E87B-4AB6-A872-047175F22D12}">
      <dgm:prSet phldrT="[Text]"/>
      <dgm:spPr/>
      <dgm:t>
        <a:bodyPr/>
        <a:lstStyle/>
        <a:p>
          <a:r>
            <a:rPr lang="en-GB" dirty="0">
              <a:latin typeface="Arial" panose="020B0604020202020204" pitchFamily="34" charset="0"/>
              <a:cs typeface="Arial" panose="020B0604020202020204" pitchFamily="34" charset="0"/>
            </a:rPr>
            <a:t>Mostly delayed and over budget</a:t>
          </a:r>
        </a:p>
      </dgm:t>
    </dgm:pt>
    <dgm:pt modelId="{8F11548D-B824-49A9-AEA2-9D0C0693BAE2}" type="parTrans" cxnId="{A520088A-0E40-4E01-A269-1A858073DB88}">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8B4219AF-936B-489D-83D6-1F08158731DE}" type="sibTrans" cxnId="{A520088A-0E40-4E01-A269-1A858073DB88}">
      <dgm:prSet/>
      <dgm:spPr/>
      <dgm:t>
        <a:bodyPr/>
        <a:lstStyle/>
        <a:p>
          <a:endParaRPr lang="en-GB">
            <a:solidFill>
              <a:schemeClr val="bg1"/>
            </a:solidFill>
            <a:latin typeface="Arial" panose="020B0604020202020204" pitchFamily="34" charset="0"/>
            <a:cs typeface="Arial" panose="020B0604020202020204" pitchFamily="34" charset="0"/>
          </a:endParaRPr>
        </a:p>
      </dgm:t>
    </dgm:pt>
    <dgm:pt modelId="{BD9D9075-55F3-45DE-A407-6D5E351DD8DA}">
      <dgm:prSet phldrT="[Text]"/>
      <dgm:spPr/>
      <dgm:t>
        <a:bodyPr/>
        <a:lstStyle/>
        <a:p>
          <a:r>
            <a:rPr lang="en-GB" dirty="0">
              <a:latin typeface="Arial" panose="020B0604020202020204" pitchFamily="34" charset="0"/>
              <a:cs typeface="Arial" panose="020B0604020202020204" pitchFamily="34" charset="0"/>
            </a:rPr>
            <a:t>Technological Advancement</a:t>
          </a:r>
        </a:p>
      </dgm:t>
    </dgm:pt>
    <dgm:pt modelId="{A48BCEF5-256F-465C-B3BC-EF80AB01B683}" type="parTrans" cxnId="{E7875BFF-8B92-42E2-AA9A-803BD415BAA1}">
      <dgm:prSet/>
      <dgm:spPr/>
      <dgm:t>
        <a:bodyPr/>
        <a:lstStyle/>
        <a:p>
          <a:endParaRPr lang="en-GB">
            <a:latin typeface="Arial" panose="020B0604020202020204" pitchFamily="34" charset="0"/>
            <a:cs typeface="Arial" panose="020B0604020202020204" pitchFamily="34" charset="0"/>
          </a:endParaRPr>
        </a:p>
      </dgm:t>
    </dgm:pt>
    <dgm:pt modelId="{06F619F5-E9A8-4832-923D-5A89823E3F29}" type="sibTrans" cxnId="{E7875BFF-8B92-42E2-AA9A-803BD415BAA1}">
      <dgm:prSet/>
      <dgm:spPr/>
      <dgm:t>
        <a:bodyPr/>
        <a:lstStyle/>
        <a:p>
          <a:endParaRPr lang="en-GB">
            <a:latin typeface="Arial" panose="020B0604020202020204" pitchFamily="34" charset="0"/>
            <a:cs typeface="Arial" panose="020B0604020202020204" pitchFamily="34" charset="0"/>
          </a:endParaRPr>
        </a:p>
      </dgm:t>
    </dgm:pt>
    <dgm:pt modelId="{51E95B75-170B-4F94-9B6A-BFE3F417E75A}">
      <dgm:prSet phldrT="[Text]"/>
      <dgm:spPr/>
      <dgm:t>
        <a:bodyPr/>
        <a:lstStyle/>
        <a:p>
          <a:r>
            <a:rPr lang="en-GB" dirty="0">
              <a:latin typeface="Arial" panose="020B0604020202020204" pitchFamily="34" charset="0"/>
              <a:cs typeface="Arial" panose="020B0604020202020204" pitchFamily="34" charset="0"/>
            </a:rPr>
            <a:t>Industry Leading </a:t>
          </a:r>
        </a:p>
      </dgm:t>
    </dgm:pt>
    <dgm:pt modelId="{A2F000E9-229E-4D7F-827B-96A61AE4BFD0}" type="parTrans" cxnId="{53D67951-7760-41D2-A45A-9A3741F39077}">
      <dgm:prSet/>
      <dgm:spPr/>
      <dgm:t>
        <a:bodyPr/>
        <a:lstStyle/>
        <a:p>
          <a:endParaRPr lang="en-GB">
            <a:latin typeface="Arial" panose="020B0604020202020204" pitchFamily="34" charset="0"/>
            <a:cs typeface="Arial" panose="020B0604020202020204" pitchFamily="34" charset="0"/>
          </a:endParaRPr>
        </a:p>
      </dgm:t>
    </dgm:pt>
    <dgm:pt modelId="{756F8083-42D8-4D7A-A6D9-9A7180B335D3}" type="sibTrans" cxnId="{53D67951-7760-41D2-A45A-9A3741F39077}">
      <dgm:prSet/>
      <dgm:spPr/>
      <dgm:t>
        <a:bodyPr/>
        <a:lstStyle/>
        <a:p>
          <a:endParaRPr lang="en-GB">
            <a:latin typeface="Arial" panose="020B0604020202020204" pitchFamily="34" charset="0"/>
            <a:cs typeface="Arial" panose="020B0604020202020204" pitchFamily="34" charset="0"/>
          </a:endParaRPr>
        </a:p>
      </dgm:t>
    </dgm:pt>
    <dgm:pt modelId="{94933C34-2DF4-4F3D-9262-3CE9CB81142B}">
      <dgm:prSet phldrT="[Text]"/>
      <dgm:spPr/>
      <dgm:t>
        <a:bodyPr/>
        <a:lstStyle/>
        <a:p>
          <a:r>
            <a:rPr lang="en-GB" dirty="0">
              <a:latin typeface="Arial" panose="020B0604020202020204" pitchFamily="34" charset="0"/>
              <a:cs typeface="Arial" panose="020B0604020202020204" pitchFamily="34" charset="0"/>
            </a:rPr>
            <a:t>Transformational</a:t>
          </a:r>
        </a:p>
      </dgm:t>
    </dgm:pt>
    <dgm:pt modelId="{6082E8B4-F81F-4CC7-9A7C-57CE5734187F}" type="parTrans" cxnId="{36C8E5AE-23FC-450B-BD9F-0B6A875039B5}">
      <dgm:prSet/>
      <dgm:spPr/>
      <dgm:t>
        <a:bodyPr/>
        <a:lstStyle/>
        <a:p>
          <a:endParaRPr lang="en-GB">
            <a:latin typeface="Arial" panose="020B0604020202020204" pitchFamily="34" charset="0"/>
            <a:cs typeface="Arial" panose="020B0604020202020204" pitchFamily="34" charset="0"/>
          </a:endParaRPr>
        </a:p>
      </dgm:t>
    </dgm:pt>
    <dgm:pt modelId="{D2D487F3-AADC-4A15-9C0D-4AA07E8BCB65}" type="sibTrans" cxnId="{36C8E5AE-23FC-450B-BD9F-0B6A875039B5}">
      <dgm:prSet/>
      <dgm:spPr/>
      <dgm:t>
        <a:bodyPr/>
        <a:lstStyle/>
        <a:p>
          <a:endParaRPr lang="en-GB">
            <a:latin typeface="Arial" panose="020B0604020202020204" pitchFamily="34" charset="0"/>
            <a:cs typeface="Arial" panose="020B0604020202020204" pitchFamily="34" charset="0"/>
          </a:endParaRPr>
        </a:p>
      </dgm:t>
    </dgm:pt>
    <dgm:pt modelId="{2FE25F0D-7D0D-4B84-89C1-986974FA5EB5}">
      <dgm:prSet phldrT="[Text]"/>
      <dgm:spPr/>
      <dgm:t>
        <a:bodyPr/>
        <a:lstStyle/>
        <a:p>
          <a:endParaRPr lang="en-GB" dirty="0">
            <a:latin typeface="Arial" panose="020B0604020202020204" pitchFamily="34" charset="0"/>
            <a:cs typeface="Arial" panose="020B0604020202020204" pitchFamily="34" charset="0"/>
          </a:endParaRPr>
        </a:p>
      </dgm:t>
    </dgm:pt>
    <dgm:pt modelId="{CC70D1CF-5E74-4F0A-A773-186FBEF4FE4B}" type="parTrans" cxnId="{62618269-A64F-4EFF-A094-809F15871702}">
      <dgm:prSet/>
      <dgm:spPr/>
      <dgm:t>
        <a:bodyPr/>
        <a:lstStyle/>
        <a:p>
          <a:endParaRPr lang="en-GB">
            <a:latin typeface="Arial" panose="020B0604020202020204" pitchFamily="34" charset="0"/>
            <a:cs typeface="Arial" panose="020B0604020202020204" pitchFamily="34" charset="0"/>
          </a:endParaRPr>
        </a:p>
      </dgm:t>
    </dgm:pt>
    <dgm:pt modelId="{D4BBD1D3-CE76-4255-AFF2-6D89B5AB9B90}" type="sibTrans" cxnId="{62618269-A64F-4EFF-A094-809F15871702}">
      <dgm:prSet/>
      <dgm:spPr/>
      <dgm:t>
        <a:bodyPr/>
        <a:lstStyle/>
        <a:p>
          <a:endParaRPr lang="en-GB">
            <a:latin typeface="Arial" panose="020B0604020202020204" pitchFamily="34" charset="0"/>
            <a:cs typeface="Arial" panose="020B0604020202020204" pitchFamily="34" charset="0"/>
          </a:endParaRPr>
        </a:p>
      </dgm:t>
    </dgm:pt>
    <dgm:pt modelId="{F83C2FAC-E44B-4D60-8D47-8997EADE7982}">
      <dgm:prSet phldrT="[Text]"/>
      <dgm:spPr/>
      <dgm:t>
        <a:bodyPr/>
        <a:lstStyle/>
        <a:p>
          <a:r>
            <a:rPr lang="en-GB" dirty="0">
              <a:latin typeface="Arial" panose="020B0604020202020204" pitchFamily="34" charset="0"/>
              <a:cs typeface="Arial" panose="020B0604020202020204" pitchFamily="34" charset="0"/>
            </a:rPr>
            <a:t>Public Good </a:t>
          </a:r>
        </a:p>
      </dgm:t>
    </dgm:pt>
    <dgm:pt modelId="{08513D62-6FA2-42A9-BA8E-4DC33CEAB4B2}" type="parTrans" cxnId="{B133D254-91B9-404C-8CDE-3D9E81A5FE40}">
      <dgm:prSet/>
      <dgm:spPr/>
      <dgm:t>
        <a:bodyPr/>
        <a:lstStyle/>
        <a:p>
          <a:endParaRPr lang="en-GB">
            <a:latin typeface="Arial" panose="020B0604020202020204" pitchFamily="34" charset="0"/>
            <a:cs typeface="Arial" panose="020B0604020202020204" pitchFamily="34" charset="0"/>
          </a:endParaRPr>
        </a:p>
      </dgm:t>
    </dgm:pt>
    <dgm:pt modelId="{302AAB76-B2B4-427F-B401-5ED5F3A39445}" type="sibTrans" cxnId="{B133D254-91B9-404C-8CDE-3D9E81A5FE40}">
      <dgm:prSet/>
      <dgm:spPr/>
      <dgm:t>
        <a:bodyPr/>
        <a:lstStyle/>
        <a:p>
          <a:endParaRPr lang="en-GB">
            <a:latin typeface="Arial" panose="020B0604020202020204" pitchFamily="34" charset="0"/>
            <a:cs typeface="Arial" panose="020B0604020202020204" pitchFamily="34" charset="0"/>
          </a:endParaRPr>
        </a:p>
      </dgm:t>
    </dgm:pt>
    <dgm:pt modelId="{D1F9FB32-652B-4E4E-8CDC-8CA4D7E7CFB8}">
      <dgm:prSet phldrT="[Text]"/>
      <dgm:spPr/>
      <dgm:t>
        <a:bodyPr/>
        <a:lstStyle/>
        <a:p>
          <a:r>
            <a:rPr lang="en-GB" dirty="0">
              <a:latin typeface="Arial" panose="020B0604020202020204" pitchFamily="34" charset="0"/>
              <a:cs typeface="Arial" panose="020B0604020202020204" pitchFamily="34" charset="0"/>
            </a:rPr>
            <a:t>Claims &amp; disputes</a:t>
          </a:r>
        </a:p>
      </dgm:t>
    </dgm:pt>
    <dgm:pt modelId="{B868A601-D5A0-4F7E-893A-E39BC40D1A47}" type="parTrans" cxnId="{E24327B1-2C28-4BE1-858D-7C0A570BFF16}">
      <dgm:prSet/>
      <dgm:spPr/>
      <dgm:t>
        <a:bodyPr/>
        <a:lstStyle/>
        <a:p>
          <a:endParaRPr lang="en-GB">
            <a:latin typeface="Arial" panose="020B0604020202020204" pitchFamily="34" charset="0"/>
            <a:cs typeface="Arial" panose="020B0604020202020204" pitchFamily="34" charset="0"/>
          </a:endParaRPr>
        </a:p>
      </dgm:t>
    </dgm:pt>
    <dgm:pt modelId="{891D5B87-9694-4E30-9194-340A6FA338AF}" type="sibTrans" cxnId="{E24327B1-2C28-4BE1-858D-7C0A570BFF16}">
      <dgm:prSet/>
      <dgm:spPr/>
      <dgm:t>
        <a:bodyPr/>
        <a:lstStyle/>
        <a:p>
          <a:endParaRPr lang="en-GB">
            <a:latin typeface="Arial" panose="020B0604020202020204" pitchFamily="34" charset="0"/>
            <a:cs typeface="Arial" panose="020B0604020202020204" pitchFamily="34" charset="0"/>
          </a:endParaRPr>
        </a:p>
      </dgm:t>
    </dgm:pt>
    <dgm:pt modelId="{80F07AC3-B52D-413D-BB4D-BEFCD2DC5AC3}">
      <dgm:prSet phldrT="[Text]"/>
      <dgm:spPr/>
      <dgm:t>
        <a:bodyPr/>
        <a:lstStyle/>
        <a:p>
          <a:r>
            <a:rPr lang="en-GB" dirty="0">
              <a:latin typeface="Arial" panose="020B0604020202020204" pitchFamily="34" charset="0"/>
              <a:cs typeface="Arial" panose="020B0604020202020204" pitchFamily="34" charset="0"/>
            </a:rPr>
            <a:t>Sustainability</a:t>
          </a:r>
        </a:p>
      </dgm:t>
    </dgm:pt>
    <dgm:pt modelId="{5C15DC54-AC84-4CFB-AA6C-C1500A43F041}" type="parTrans" cxnId="{1E0BD55E-0841-4097-89F6-5DA948348EE6}">
      <dgm:prSet/>
      <dgm:spPr/>
      <dgm:t>
        <a:bodyPr/>
        <a:lstStyle/>
        <a:p>
          <a:endParaRPr lang="en-GB"/>
        </a:p>
      </dgm:t>
    </dgm:pt>
    <dgm:pt modelId="{98E11A30-EB2A-421F-A6ED-D65648560DC1}" type="sibTrans" cxnId="{1E0BD55E-0841-4097-89F6-5DA948348EE6}">
      <dgm:prSet/>
      <dgm:spPr/>
      <dgm:t>
        <a:bodyPr/>
        <a:lstStyle/>
        <a:p>
          <a:endParaRPr lang="en-GB"/>
        </a:p>
      </dgm:t>
    </dgm:pt>
    <dgm:pt modelId="{36E12FA5-3CFA-4120-BF7D-7DF0A9766ACC}">
      <dgm:prSet phldrT="[Text]"/>
      <dgm:spPr/>
      <dgm:t>
        <a:bodyPr/>
        <a:lstStyle/>
        <a:p>
          <a:r>
            <a:rPr lang="en-GB" dirty="0">
              <a:latin typeface="Arial" panose="020B0604020202020204" pitchFamily="34" charset="0"/>
              <a:cs typeface="Arial" panose="020B0604020202020204" pitchFamily="34" charset="0"/>
            </a:rPr>
            <a:t>Social Value</a:t>
          </a:r>
        </a:p>
      </dgm:t>
    </dgm:pt>
    <dgm:pt modelId="{9D53C149-48E8-487F-959B-4B366822B7D5}" type="parTrans" cxnId="{FD346D3B-E9E9-4A5E-9C93-DA2A9F8B64B1}">
      <dgm:prSet/>
      <dgm:spPr/>
      <dgm:t>
        <a:bodyPr/>
        <a:lstStyle/>
        <a:p>
          <a:endParaRPr lang="en-GB"/>
        </a:p>
      </dgm:t>
    </dgm:pt>
    <dgm:pt modelId="{49974AAD-14DE-45ED-A38B-C05DC3A2A11C}" type="sibTrans" cxnId="{FD346D3B-E9E9-4A5E-9C93-DA2A9F8B64B1}">
      <dgm:prSet/>
      <dgm:spPr/>
      <dgm:t>
        <a:bodyPr/>
        <a:lstStyle/>
        <a:p>
          <a:endParaRPr lang="en-GB"/>
        </a:p>
      </dgm:t>
    </dgm:pt>
    <dgm:pt modelId="{85D52F80-8ACB-4242-9E50-A86761ADE5E1}">
      <dgm:prSet phldrT="[Text]"/>
      <dgm:spPr/>
      <dgm:t>
        <a:bodyPr/>
        <a:lstStyle/>
        <a:p>
          <a:r>
            <a:rPr lang="en-GB">
              <a:latin typeface="Arial" panose="020B0604020202020204" pitchFamily="34" charset="0"/>
              <a:cs typeface="Arial" panose="020B0604020202020204" pitchFamily="34" charset="0"/>
            </a:rPr>
            <a:t>High Level Economic Objectives</a:t>
          </a:r>
          <a:endParaRPr lang="en-GB" dirty="0">
            <a:latin typeface="Arial" panose="020B0604020202020204" pitchFamily="34" charset="0"/>
            <a:cs typeface="Arial" panose="020B0604020202020204" pitchFamily="34" charset="0"/>
          </a:endParaRPr>
        </a:p>
      </dgm:t>
    </dgm:pt>
    <dgm:pt modelId="{870A63FA-5A44-4E32-BF13-5015DFFD9822}" type="sibTrans" cxnId="{D285CD77-F201-43A4-9D9C-DF0488774D29}">
      <dgm:prSet/>
      <dgm:spPr/>
      <dgm:t>
        <a:bodyPr/>
        <a:lstStyle/>
        <a:p>
          <a:endParaRPr lang="en-GB"/>
        </a:p>
      </dgm:t>
    </dgm:pt>
    <dgm:pt modelId="{8E2C20CE-D9F6-4D4E-BC92-19C25920A495}" type="parTrans" cxnId="{D285CD77-F201-43A4-9D9C-DF0488774D29}">
      <dgm:prSet/>
      <dgm:spPr/>
      <dgm:t>
        <a:bodyPr/>
        <a:lstStyle/>
        <a:p>
          <a:endParaRPr lang="en-GB"/>
        </a:p>
      </dgm:t>
    </dgm:pt>
    <dgm:pt modelId="{228D7A50-7D72-4B26-B27F-66784A7B8299}">
      <dgm:prSet phldrT="[Text]"/>
      <dgm:spPr/>
      <dgm:t>
        <a:bodyPr/>
        <a:lstStyle/>
        <a:p>
          <a:endParaRPr lang="en-GB" dirty="0">
            <a:latin typeface="Arial" panose="020B0604020202020204" pitchFamily="34" charset="0"/>
            <a:cs typeface="Arial" panose="020B0604020202020204" pitchFamily="34" charset="0"/>
          </a:endParaRPr>
        </a:p>
      </dgm:t>
    </dgm:pt>
    <dgm:pt modelId="{391B0566-27CB-48DB-80EB-1A29FB156ECA}" type="parTrans" cxnId="{0E6A5FA8-9852-423F-BBDC-720F1819DE93}">
      <dgm:prSet/>
      <dgm:spPr/>
      <dgm:t>
        <a:bodyPr/>
        <a:lstStyle/>
        <a:p>
          <a:endParaRPr lang="en-GB"/>
        </a:p>
      </dgm:t>
    </dgm:pt>
    <dgm:pt modelId="{CE94F48B-9CDE-480B-9E2E-9F01105ED2D6}" type="sibTrans" cxnId="{0E6A5FA8-9852-423F-BBDC-720F1819DE93}">
      <dgm:prSet/>
      <dgm:spPr/>
      <dgm:t>
        <a:bodyPr/>
        <a:lstStyle/>
        <a:p>
          <a:endParaRPr lang="en-GB"/>
        </a:p>
      </dgm:t>
    </dgm:pt>
    <dgm:pt modelId="{3791DD95-CF97-44A6-9FB4-EB8900F61C6E}" type="pres">
      <dgm:prSet presAssocID="{8384B328-D3A3-4B99-9D11-38BF23580C03}" presName="Name0" presStyleCnt="0">
        <dgm:presLayoutVars>
          <dgm:dir/>
          <dgm:resizeHandles val="exact"/>
        </dgm:presLayoutVars>
      </dgm:prSet>
      <dgm:spPr/>
    </dgm:pt>
    <dgm:pt modelId="{16CA7C81-D299-49D0-AAB9-4C6A92153F1B}" type="pres">
      <dgm:prSet presAssocID="{8384B328-D3A3-4B99-9D11-38BF23580C03}" presName="bkgdShp" presStyleLbl="alignAccFollowNode1" presStyleIdx="0" presStyleCnt="1"/>
      <dgm:spPr/>
    </dgm:pt>
    <dgm:pt modelId="{DA3CE93C-7CBC-430B-99CE-273141DF1E44}" type="pres">
      <dgm:prSet presAssocID="{8384B328-D3A3-4B99-9D11-38BF23580C03}" presName="linComp" presStyleCnt="0"/>
      <dgm:spPr/>
    </dgm:pt>
    <dgm:pt modelId="{94071CB2-05E1-4B4A-8DCF-26180698D499}" type="pres">
      <dgm:prSet presAssocID="{DDB71630-B84B-413C-BE1C-3E3E5E454E4D}" presName="compNode" presStyleCnt="0"/>
      <dgm:spPr/>
    </dgm:pt>
    <dgm:pt modelId="{9816AFC5-3427-4F94-B8DC-85C3489AB53B}" type="pres">
      <dgm:prSet presAssocID="{DDB71630-B84B-413C-BE1C-3E3E5E454E4D}" presName="node" presStyleLbl="node1" presStyleIdx="0" presStyleCnt="2">
        <dgm:presLayoutVars>
          <dgm:bulletEnabled val="1"/>
        </dgm:presLayoutVars>
      </dgm:prSet>
      <dgm:spPr/>
    </dgm:pt>
    <dgm:pt modelId="{F1B94AD7-3046-4D67-B082-D7D566647928}" type="pres">
      <dgm:prSet presAssocID="{DDB71630-B84B-413C-BE1C-3E3E5E454E4D}" presName="invisiNode" presStyleLbl="node1" presStyleIdx="0" presStyleCnt="2"/>
      <dgm:spPr/>
    </dgm:pt>
    <dgm:pt modelId="{75BD7B8F-F4A2-4BBE-986F-D939A7E3D03D}" type="pres">
      <dgm:prSet presAssocID="{DDB71630-B84B-413C-BE1C-3E3E5E454E4D}" presName="imagNode" presStyleLbl="fgImgPlac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pt>
    <dgm:pt modelId="{FFF8AE42-80CB-486E-A8C4-518FBA85888E}" type="pres">
      <dgm:prSet presAssocID="{24FE736F-1731-4299-BCE8-F6BD680C0DE8}" presName="sibTrans" presStyleLbl="sibTrans2D1" presStyleIdx="0" presStyleCnt="0"/>
      <dgm:spPr/>
    </dgm:pt>
    <dgm:pt modelId="{97D4E72C-BA9D-43B2-AAB4-8DF64837A644}" type="pres">
      <dgm:prSet presAssocID="{228D7A50-7D72-4B26-B27F-66784A7B8299}" presName="compNode" presStyleCnt="0"/>
      <dgm:spPr/>
    </dgm:pt>
    <dgm:pt modelId="{49383934-67F0-4989-AFA6-9DECDC8ECD23}" type="pres">
      <dgm:prSet presAssocID="{228D7A50-7D72-4B26-B27F-66784A7B8299}" presName="node" presStyleLbl="node1" presStyleIdx="1" presStyleCnt="2">
        <dgm:presLayoutVars>
          <dgm:bulletEnabled val="1"/>
        </dgm:presLayoutVars>
      </dgm:prSet>
      <dgm:spPr/>
    </dgm:pt>
    <dgm:pt modelId="{6FDF2411-3BA2-4728-93D5-A0F77AFD0653}" type="pres">
      <dgm:prSet presAssocID="{228D7A50-7D72-4B26-B27F-66784A7B8299}" presName="invisiNode" presStyleLbl="node1" presStyleIdx="1" presStyleCnt="2"/>
      <dgm:spPr/>
    </dgm:pt>
    <dgm:pt modelId="{C4034179-1FEE-44B0-B79F-23D60C9983C4}" type="pres">
      <dgm:prSet presAssocID="{228D7A50-7D72-4B26-B27F-66784A7B8299}" presName="imagNode"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pt>
  </dgm:ptLst>
  <dgm:cxnLst>
    <dgm:cxn modelId="{83110503-5432-4CFC-8801-69CDB303D239}" type="presOf" srcId="{2FE25F0D-7D0D-4B84-89C1-986974FA5EB5}" destId="{49383934-67F0-4989-AFA6-9DECDC8ECD23}" srcOrd="0" destOrd="5" presId="urn:microsoft.com/office/officeart/2005/8/layout/pList2"/>
    <dgm:cxn modelId="{C19DB407-4A09-495A-9893-971F9A6EEE77}" type="presOf" srcId="{51E95B75-170B-4F94-9B6A-BFE3F417E75A}" destId="{9816AFC5-3427-4F94-B8DC-85C3489AB53B}" srcOrd="0" destOrd="3" presId="urn:microsoft.com/office/officeart/2005/8/layout/pList2"/>
    <dgm:cxn modelId="{8E09EB19-86CE-4176-9872-DBDB2D84C01F}" type="presOf" srcId="{5004F907-FC32-4329-82E9-E3C800BD84E0}" destId="{49383934-67F0-4989-AFA6-9DECDC8ECD23}" srcOrd="0" destOrd="2" presId="urn:microsoft.com/office/officeart/2005/8/layout/pList2"/>
    <dgm:cxn modelId="{E5F6FA1D-FF34-46F1-9073-B03341671B04}" type="presOf" srcId="{24FE736F-1731-4299-BCE8-F6BD680C0DE8}" destId="{FFF8AE42-80CB-486E-A8C4-518FBA85888E}" srcOrd="0" destOrd="0" presId="urn:microsoft.com/office/officeart/2005/8/layout/pList2"/>
    <dgm:cxn modelId="{1BBD4131-F4B7-4BA9-8F8F-2405954A1F01}" type="presOf" srcId="{0A06EF9E-E87B-4AB6-A872-047175F22D12}" destId="{49383934-67F0-4989-AFA6-9DECDC8ECD23}" srcOrd="0" destOrd="3" presId="urn:microsoft.com/office/officeart/2005/8/layout/pList2"/>
    <dgm:cxn modelId="{37AF0B34-A173-43F0-AAA3-B89CA17B58FB}" type="presOf" srcId="{85D52F80-8ACB-4242-9E50-A86761ADE5E1}" destId="{9816AFC5-3427-4F94-B8DC-85C3489AB53B}" srcOrd="0" destOrd="1" presId="urn:microsoft.com/office/officeart/2005/8/layout/pList2"/>
    <dgm:cxn modelId="{105E3B38-9F5B-4434-87E1-1E84756C0FC7}" type="presOf" srcId="{8EE9A57D-BBAE-4420-8207-6E0F65ED8F8E}" destId="{49383934-67F0-4989-AFA6-9DECDC8ECD23}" srcOrd="0" destOrd="1" presId="urn:microsoft.com/office/officeart/2005/8/layout/pList2"/>
    <dgm:cxn modelId="{FD346D3B-E9E9-4A5E-9C93-DA2A9F8B64B1}" srcId="{DDB71630-B84B-413C-BE1C-3E3E5E454E4D}" destId="{36E12FA5-3CFA-4120-BF7D-7DF0A9766ACC}" srcOrd="5" destOrd="0" parTransId="{9D53C149-48E8-487F-959B-4B366822B7D5}" sibTransId="{49974AAD-14DE-45ED-A38B-C05DC3A2A11C}"/>
    <dgm:cxn modelId="{D48D365B-511C-4057-A4B9-2752928E87BB}" srcId="{228D7A50-7D72-4B26-B27F-66784A7B8299}" destId="{5004F907-FC32-4329-82E9-E3C800BD84E0}" srcOrd="1" destOrd="0" parTransId="{1278B0C7-2F7E-404C-92E2-C7D81EB1C05F}" sibTransId="{24EAD33C-6BD7-4CA7-922A-857514362468}"/>
    <dgm:cxn modelId="{1E0BD55E-0841-4097-89F6-5DA948348EE6}" srcId="{DDB71630-B84B-413C-BE1C-3E3E5E454E4D}" destId="{80F07AC3-B52D-413D-BB4D-BEFCD2DC5AC3}" srcOrd="6" destOrd="0" parTransId="{5C15DC54-AC84-4CFB-AA6C-C1500A43F041}" sibTransId="{98E11A30-EB2A-421F-A6ED-D65648560DC1}"/>
    <dgm:cxn modelId="{2D92F461-5FDD-4A25-80F6-9BB98CCD02DD}" srcId="{228D7A50-7D72-4B26-B27F-66784A7B8299}" destId="{8EE9A57D-BBAE-4420-8207-6E0F65ED8F8E}" srcOrd="0" destOrd="0" parTransId="{D874B260-2C38-4031-B1E7-A5B51BD40B61}" sibTransId="{07E75232-16E1-4D9C-A586-D67AF4DC7F60}"/>
    <dgm:cxn modelId="{5EDBDB42-656D-419A-ADD5-E0FC9311208E}" type="presOf" srcId="{80F07AC3-B52D-413D-BB4D-BEFCD2DC5AC3}" destId="{9816AFC5-3427-4F94-B8DC-85C3489AB53B}" srcOrd="0" destOrd="7" presId="urn:microsoft.com/office/officeart/2005/8/layout/pList2"/>
    <dgm:cxn modelId="{B9D16468-C323-42F3-85C0-173AC19E07FE}" type="presOf" srcId="{36E12FA5-3CFA-4120-BF7D-7DF0A9766ACC}" destId="{9816AFC5-3427-4F94-B8DC-85C3489AB53B}" srcOrd="0" destOrd="6" presId="urn:microsoft.com/office/officeart/2005/8/layout/pList2"/>
    <dgm:cxn modelId="{62618269-A64F-4EFF-A094-809F15871702}" srcId="{228D7A50-7D72-4B26-B27F-66784A7B8299}" destId="{2FE25F0D-7D0D-4B84-89C1-986974FA5EB5}" srcOrd="4" destOrd="0" parTransId="{CC70D1CF-5E74-4F0A-A773-186FBEF4FE4B}" sibTransId="{D4BBD1D3-CE76-4255-AFF2-6D89B5AB9B90}"/>
    <dgm:cxn modelId="{53D67951-7760-41D2-A45A-9A3741F39077}" srcId="{DDB71630-B84B-413C-BE1C-3E3E5E454E4D}" destId="{51E95B75-170B-4F94-9B6A-BFE3F417E75A}" srcOrd="2" destOrd="0" parTransId="{A2F000E9-229E-4D7F-827B-96A61AE4BFD0}" sibTransId="{756F8083-42D8-4D7A-A6D9-9A7180B335D3}"/>
    <dgm:cxn modelId="{B133D254-91B9-404C-8CDE-3D9E81A5FE40}" srcId="{DDB71630-B84B-413C-BE1C-3E3E5E454E4D}" destId="{F83C2FAC-E44B-4D60-8D47-8997EADE7982}" srcOrd="4" destOrd="0" parTransId="{08513D62-6FA2-42A9-BA8E-4DC33CEAB4B2}" sibTransId="{302AAB76-B2B4-427F-B401-5ED5F3A39445}"/>
    <dgm:cxn modelId="{D285CD77-F201-43A4-9D9C-DF0488774D29}" srcId="{DDB71630-B84B-413C-BE1C-3E3E5E454E4D}" destId="{85D52F80-8ACB-4242-9E50-A86761ADE5E1}" srcOrd="0" destOrd="0" parTransId="{8E2C20CE-D9F6-4D4E-BC92-19C25920A495}" sibTransId="{870A63FA-5A44-4E32-BF13-5015DFFD9822}"/>
    <dgm:cxn modelId="{A520088A-0E40-4E01-A269-1A858073DB88}" srcId="{228D7A50-7D72-4B26-B27F-66784A7B8299}" destId="{0A06EF9E-E87B-4AB6-A872-047175F22D12}" srcOrd="2" destOrd="0" parTransId="{8F11548D-B824-49A9-AEA2-9D0C0693BAE2}" sibTransId="{8B4219AF-936B-489D-83D6-1F08158731DE}"/>
    <dgm:cxn modelId="{5BE7A48F-8854-4EAB-A2EF-3EA82C4BC575}" type="presOf" srcId="{D1F9FB32-652B-4E4E-8CDC-8CA4D7E7CFB8}" destId="{49383934-67F0-4989-AFA6-9DECDC8ECD23}" srcOrd="0" destOrd="4" presId="urn:microsoft.com/office/officeart/2005/8/layout/pList2"/>
    <dgm:cxn modelId="{701F5090-3889-4B1B-9C0A-B7BD2739FB60}" type="presOf" srcId="{F83C2FAC-E44B-4D60-8D47-8997EADE7982}" destId="{9816AFC5-3427-4F94-B8DC-85C3489AB53B}" srcOrd="0" destOrd="5" presId="urn:microsoft.com/office/officeart/2005/8/layout/pList2"/>
    <dgm:cxn modelId="{FB156B9D-3DF8-44C0-928E-82E7B9BEEED3}" type="presOf" srcId="{228D7A50-7D72-4B26-B27F-66784A7B8299}" destId="{49383934-67F0-4989-AFA6-9DECDC8ECD23}" srcOrd="0" destOrd="0" presId="urn:microsoft.com/office/officeart/2005/8/layout/pList2"/>
    <dgm:cxn modelId="{0E6A5FA8-9852-423F-BBDC-720F1819DE93}" srcId="{8384B328-D3A3-4B99-9D11-38BF23580C03}" destId="{228D7A50-7D72-4B26-B27F-66784A7B8299}" srcOrd="1" destOrd="0" parTransId="{391B0566-27CB-48DB-80EB-1A29FB156ECA}" sibTransId="{CE94F48B-9CDE-480B-9E2E-9F01105ED2D6}"/>
    <dgm:cxn modelId="{36C8E5AE-23FC-450B-BD9F-0B6A875039B5}" srcId="{DDB71630-B84B-413C-BE1C-3E3E5E454E4D}" destId="{94933C34-2DF4-4F3D-9262-3CE9CB81142B}" srcOrd="3" destOrd="0" parTransId="{6082E8B4-F81F-4CC7-9A7C-57CE5734187F}" sibTransId="{D2D487F3-AADC-4A15-9C0D-4AA07E8BCB65}"/>
    <dgm:cxn modelId="{E24327B1-2C28-4BE1-858D-7C0A570BFF16}" srcId="{228D7A50-7D72-4B26-B27F-66784A7B8299}" destId="{D1F9FB32-652B-4E4E-8CDC-8CA4D7E7CFB8}" srcOrd="3" destOrd="0" parTransId="{B868A601-D5A0-4F7E-893A-E39BC40D1A47}" sibTransId="{891D5B87-9694-4E30-9194-340A6FA338AF}"/>
    <dgm:cxn modelId="{D8CEDACA-C97F-40C0-9155-AF129D648767}" type="presOf" srcId="{DDB71630-B84B-413C-BE1C-3E3E5E454E4D}" destId="{9816AFC5-3427-4F94-B8DC-85C3489AB53B}" srcOrd="0" destOrd="0" presId="urn:microsoft.com/office/officeart/2005/8/layout/pList2"/>
    <dgm:cxn modelId="{8DEC8CD3-38D4-4EB7-A924-4559086A278E}" type="presOf" srcId="{BD9D9075-55F3-45DE-A407-6D5E351DD8DA}" destId="{9816AFC5-3427-4F94-B8DC-85C3489AB53B}" srcOrd="0" destOrd="2" presId="urn:microsoft.com/office/officeart/2005/8/layout/pList2"/>
    <dgm:cxn modelId="{92F87AEA-2E81-4948-BE9D-68F5B3F10ADD}" type="presOf" srcId="{94933C34-2DF4-4F3D-9262-3CE9CB81142B}" destId="{9816AFC5-3427-4F94-B8DC-85C3489AB53B}" srcOrd="0" destOrd="4" presId="urn:microsoft.com/office/officeart/2005/8/layout/pList2"/>
    <dgm:cxn modelId="{649467EE-C7B5-4EE8-99E2-EE6FC84D2192}" type="presOf" srcId="{8384B328-D3A3-4B99-9D11-38BF23580C03}" destId="{3791DD95-CF97-44A6-9FB4-EB8900F61C6E}" srcOrd="0" destOrd="0" presId="urn:microsoft.com/office/officeart/2005/8/layout/pList2"/>
    <dgm:cxn modelId="{775EEDF3-C1D5-4863-96EC-331A4BECF0AB}" srcId="{8384B328-D3A3-4B99-9D11-38BF23580C03}" destId="{DDB71630-B84B-413C-BE1C-3E3E5E454E4D}" srcOrd="0" destOrd="0" parTransId="{42341F58-9A2D-458A-A1FD-67CD56CBBDA4}" sibTransId="{24FE736F-1731-4299-BCE8-F6BD680C0DE8}"/>
    <dgm:cxn modelId="{E7875BFF-8B92-42E2-AA9A-803BD415BAA1}" srcId="{DDB71630-B84B-413C-BE1C-3E3E5E454E4D}" destId="{BD9D9075-55F3-45DE-A407-6D5E351DD8DA}" srcOrd="1" destOrd="0" parTransId="{A48BCEF5-256F-465C-B3BC-EF80AB01B683}" sibTransId="{06F619F5-E9A8-4832-923D-5A89823E3F29}"/>
    <dgm:cxn modelId="{E83B5A45-E0FC-49EF-8E7F-3657A72D4972}" type="presParOf" srcId="{3791DD95-CF97-44A6-9FB4-EB8900F61C6E}" destId="{16CA7C81-D299-49D0-AAB9-4C6A92153F1B}" srcOrd="0" destOrd="0" presId="urn:microsoft.com/office/officeart/2005/8/layout/pList2"/>
    <dgm:cxn modelId="{128A5D1A-D86F-4DF5-A10E-E09443F67EEC}" type="presParOf" srcId="{3791DD95-CF97-44A6-9FB4-EB8900F61C6E}" destId="{DA3CE93C-7CBC-430B-99CE-273141DF1E44}" srcOrd="1" destOrd="0" presId="urn:microsoft.com/office/officeart/2005/8/layout/pList2"/>
    <dgm:cxn modelId="{F9FD35F5-6F9B-44F0-AA31-E54CE349C00F}" type="presParOf" srcId="{DA3CE93C-7CBC-430B-99CE-273141DF1E44}" destId="{94071CB2-05E1-4B4A-8DCF-26180698D499}" srcOrd="0" destOrd="0" presId="urn:microsoft.com/office/officeart/2005/8/layout/pList2"/>
    <dgm:cxn modelId="{F5994C25-D219-4A9A-B7B6-1C861BFF6B5B}" type="presParOf" srcId="{94071CB2-05E1-4B4A-8DCF-26180698D499}" destId="{9816AFC5-3427-4F94-B8DC-85C3489AB53B}" srcOrd="0" destOrd="0" presId="urn:microsoft.com/office/officeart/2005/8/layout/pList2"/>
    <dgm:cxn modelId="{356FB47A-2FFF-47B8-94D0-E7BCFCC0F64D}" type="presParOf" srcId="{94071CB2-05E1-4B4A-8DCF-26180698D499}" destId="{F1B94AD7-3046-4D67-B082-D7D566647928}" srcOrd="1" destOrd="0" presId="urn:microsoft.com/office/officeart/2005/8/layout/pList2"/>
    <dgm:cxn modelId="{A2B74E6D-9BA2-4895-A451-CF3D032CBE9E}" type="presParOf" srcId="{94071CB2-05E1-4B4A-8DCF-26180698D499}" destId="{75BD7B8F-F4A2-4BBE-986F-D939A7E3D03D}" srcOrd="2" destOrd="0" presId="urn:microsoft.com/office/officeart/2005/8/layout/pList2"/>
    <dgm:cxn modelId="{0C846EF6-ABBD-4C12-AF43-01477FD25FC2}" type="presParOf" srcId="{DA3CE93C-7CBC-430B-99CE-273141DF1E44}" destId="{FFF8AE42-80CB-486E-A8C4-518FBA85888E}" srcOrd="1" destOrd="0" presId="urn:microsoft.com/office/officeart/2005/8/layout/pList2"/>
    <dgm:cxn modelId="{35BBFBE9-1F0D-4607-BB0E-BF7821831B04}" type="presParOf" srcId="{DA3CE93C-7CBC-430B-99CE-273141DF1E44}" destId="{97D4E72C-BA9D-43B2-AAB4-8DF64837A644}" srcOrd="2" destOrd="0" presId="urn:microsoft.com/office/officeart/2005/8/layout/pList2"/>
    <dgm:cxn modelId="{2FB2462C-7A86-4CBC-A8EE-A3F0E9E73378}" type="presParOf" srcId="{97D4E72C-BA9D-43B2-AAB4-8DF64837A644}" destId="{49383934-67F0-4989-AFA6-9DECDC8ECD23}" srcOrd="0" destOrd="0" presId="urn:microsoft.com/office/officeart/2005/8/layout/pList2"/>
    <dgm:cxn modelId="{6DB3D58B-0FCA-4264-B031-306D6280246A}" type="presParOf" srcId="{97D4E72C-BA9D-43B2-AAB4-8DF64837A644}" destId="{6FDF2411-3BA2-4728-93D5-A0F77AFD0653}" srcOrd="1" destOrd="0" presId="urn:microsoft.com/office/officeart/2005/8/layout/pList2"/>
    <dgm:cxn modelId="{8913BA93-3B26-4490-9CC5-446D2BBA30DE}" type="presParOf" srcId="{97D4E72C-BA9D-43B2-AAB4-8DF64837A644}" destId="{C4034179-1FEE-44B0-B79F-23D60C9983C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E1F6D-BA19-425A-B029-E36D474D6548}" type="doc">
      <dgm:prSet loTypeId="urn:microsoft.com/office/officeart/2005/8/layout/bProcess4" loCatId="process" qsTypeId="urn:microsoft.com/office/officeart/2005/8/quickstyle/simple1" qsCatId="simple" csTypeId="urn:microsoft.com/office/officeart/2005/8/colors/accent2_3" csCatId="accent2" phldr="1"/>
      <dgm:spPr/>
      <dgm:t>
        <a:bodyPr/>
        <a:lstStyle/>
        <a:p>
          <a:endParaRPr lang="en-GB"/>
        </a:p>
      </dgm:t>
    </dgm:pt>
    <dgm:pt modelId="{DAC14C9F-2311-4B66-9D41-6C4E19EFAB6F}">
      <dgm:prSet phldrT="[Text]" custT="1"/>
      <dgm:spPr/>
      <dgm:t>
        <a:bodyPr/>
        <a:lstStyle/>
        <a:p>
          <a:r>
            <a:rPr lang="en-GB" sz="1600" b="0" i="0" dirty="0">
              <a:latin typeface="Arial" panose="020B0604020202020204" pitchFamily="34" charset="0"/>
              <a:cs typeface="Arial" panose="020B0604020202020204" pitchFamily="34" charset="0"/>
            </a:rPr>
            <a:t>Increasing project and site complexities, Net Zero Targets</a:t>
          </a:r>
          <a:endParaRPr lang="en-GB" sz="1600" dirty="0">
            <a:latin typeface="Arial" panose="020B0604020202020204" pitchFamily="34" charset="0"/>
            <a:cs typeface="Arial" panose="020B0604020202020204" pitchFamily="34" charset="0"/>
          </a:endParaRPr>
        </a:p>
      </dgm:t>
    </dgm:pt>
    <dgm:pt modelId="{45AE85C0-1D11-42FA-A3BA-5DE8543AD717}" type="parTrans" cxnId="{418EC5D4-FAFB-4EC4-9DEC-0CED08D3D2E9}">
      <dgm:prSet/>
      <dgm:spPr/>
      <dgm:t>
        <a:bodyPr/>
        <a:lstStyle/>
        <a:p>
          <a:endParaRPr lang="en-GB" sz="1600">
            <a:latin typeface="Arial" panose="020B0604020202020204" pitchFamily="34" charset="0"/>
            <a:cs typeface="Arial" panose="020B0604020202020204" pitchFamily="34" charset="0"/>
          </a:endParaRPr>
        </a:p>
      </dgm:t>
    </dgm:pt>
    <dgm:pt modelId="{76B25A3B-CFB2-477D-BA6D-582DB88AEBD3}" type="sibTrans" cxnId="{418EC5D4-FAFB-4EC4-9DEC-0CED08D3D2E9}">
      <dgm:prSet/>
      <dgm:spPr/>
      <dgm:t>
        <a:bodyPr/>
        <a:lstStyle/>
        <a:p>
          <a:endParaRPr lang="en-GB" sz="1600">
            <a:latin typeface="Arial" panose="020B0604020202020204" pitchFamily="34" charset="0"/>
            <a:cs typeface="Arial" panose="020B0604020202020204" pitchFamily="34" charset="0"/>
          </a:endParaRPr>
        </a:p>
      </dgm:t>
    </dgm:pt>
    <dgm:pt modelId="{33E06AF1-7FD3-4C41-9B87-9A953A90C14E}">
      <dgm:prSet phldrT="[Text]" custT="1"/>
      <dgm:spPr/>
      <dgm:t>
        <a:bodyPr/>
        <a:lstStyle/>
        <a:p>
          <a:r>
            <a:rPr lang="en-GB" sz="1600" b="0" i="0" dirty="0">
              <a:latin typeface="Arial" panose="020B0604020202020204" pitchFamily="34" charset="0"/>
              <a:cs typeface="Arial" panose="020B0604020202020204" pitchFamily="34" charset="0"/>
            </a:rPr>
            <a:t>Extensive regulation, land fragmentation, and the cyclical nature of public investment</a:t>
          </a:r>
          <a:endParaRPr lang="en-GB" sz="1600" dirty="0">
            <a:latin typeface="Arial" panose="020B0604020202020204" pitchFamily="34" charset="0"/>
            <a:cs typeface="Arial" panose="020B0604020202020204" pitchFamily="34" charset="0"/>
          </a:endParaRPr>
        </a:p>
      </dgm:t>
    </dgm:pt>
    <dgm:pt modelId="{6BB33E21-811C-4314-97E8-36E2CAE2E537}" type="parTrans" cxnId="{08547D21-8E9C-411F-ACAE-D24372ACBF47}">
      <dgm:prSet/>
      <dgm:spPr/>
      <dgm:t>
        <a:bodyPr/>
        <a:lstStyle/>
        <a:p>
          <a:endParaRPr lang="en-GB" sz="1600">
            <a:latin typeface="Arial" panose="020B0604020202020204" pitchFamily="34" charset="0"/>
            <a:cs typeface="Arial" panose="020B0604020202020204" pitchFamily="34" charset="0"/>
          </a:endParaRPr>
        </a:p>
      </dgm:t>
    </dgm:pt>
    <dgm:pt modelId="{34AA225C-DEF3-4B2F-8C56-435481EA5096}" type="sibTrans" cxnId="{08547D21-8E9C-411F-ACAE-D24372ACBF47}">
      <dgm:prSet/>
      <dgm:spPr/>
      <dgm:t>
        <a:bodyPr/>
        <a:lstStyle/>
        <a:p>
          <a:endParaRPr lang="en-GB" sz="1600">
            <a:latin typeface="Arial" panose="020B0604020202020204" pitchFamily="34" charset="0"/>
            <a:cs typeface="Arial" panose="020B0604020202020204" pitchFamily="34" charset="0"/>
          </a:endParaRPr>
        </a:p>
      </dgm:t>
    </dgm:pt>
    <dgm:pt modelId="{2A8AFDBD-9EFF-4B89-BF64-4780DE0DCCBC}">
      <dgm:prSet phldrT="[Text]" custT="1"/>
      <dgm:spPr/>
      <dgm:t>
        <a:bodyPr/>
        <a:lstStyle/>
        <a:p>
          <a:r>
            <a:rPr lang="en-GB" sz="1600" b="0" i="0" dirty="0">
              <a:latin typeface="Arial" panose="020B0604020202020204" pitchFamily="34" charset="0"/>
              <a:cs typeface="Arial" panose="020B0604020202020204" pitchFamily="34" charset="0"/>
            </a:rPr>
            <a:t>Informality and potential for corruption distort the market</a:t>
          </a:r>
          <a:endParaRPr lang="en-GB" sz="1600" dirty="0">
            <a:latin typeface="Arial" panose="020B0604020202020204" pitchFamily="34" charset="0"/>
            <a:cs typeface="Arial" panose="020B0604020202020204" pitchFamily="34" charset="0"/>
          </a:endParaRPr>
        </a:p>
      </dgm:t>
    </dgm:pt>
    <dgm:pt modelId="{E5DBA29F-6337-43E7-9608-762B80E3642F}" type="parTrans" cxnId="{D847B3C1-FEE4-4ABC-89B8-1547F3E22D71}">
      <dgm:prSet/>
      <dgm:spPr/>
      <dgm:t>
        <a:bodyPr/>
        <a:lstStyle/>
        <a:p>
          <a:endParaRPr lang="en-GB" sz="1600">
            <a:latin typeface="Arial" panose="020B0604020202020204" pitchFamily="34" charset="0"/>
            <a:cs typeface="Arial" panose="020B0604020202020204" pitchFamily="34" charset="0"/>
          </a:endParaRPr>
        </a:p>
      </dgm:t>
    </dgm:pt>
    <dgm:pt modelId="{768A00DC-FB09-44AD-A41E-C806040C7803}" type="sibTrans" cxnId="{D847B3C1-FEE4-4ABC-89B8-1547F3E22D71}">
      <dgm:prSet/>
      <dgm:spPr/>
      <dgm:t>
        <a:bodyPr/>
        <a:lstStyle/>
        <a:p>
          <a:endParaRPr lang="en-GB" sz="1600">
            <a:latin typeface="Arial" panose="020B0604020202020204" pitchFamily="34" charset="0"/>
            <a:cs typeface="Arial" panose="020B0604020202020204" pitchFamily="34" charset="0"/>
          </a:endParaRPr>
        </a:p>
      </dgm:t>
    </dgm:pt>
    <dgm:pt modelId="{C621602E-CF1D-47D1-B31D-E337CC334350}">
      <dgm:prSet phldrT="[Text]" custT="1"/>
      <dgm:spPr/>
      <dgm:t>
        <a:bodyPr/>
        <a:lstStyle/>
        <a:p>
          <a:r>
            <a:rPr lang="en-GB" sz="1600" b="0" i="0" dirty="0">
              <a:latin typeface="Arial" panose="020B0604020202020204" pitchFamily="34" charset="0"/>
              <a:cs typeface="Arial" panose="020B0604020202020204" pitchFamily="34" charset="0"/>
            </a:rPr>
            <a:t>Bespoke or suboptimal owner requirements, Carbon Neutral</a:t>
          </a:r>
          <a:endParaRPr lang="en-GB" sz="1600" dirty="0">
            <a:latin typeface="Arial" panose="020B0604020202020204" pitchFamily="34" charset="0"/>
            <a:cs typeface="Arial" panose="020B0604020202020204" pitchFamily="34" charset="0"/>
          </a:endParaRPr>
        </a:p>
      </dgm:t>
    </dgm:pt>
    <dgm:pt modelId="{94105B01-1F15-433F-8029-C7B62980625A}" type="parTrans" cxnId="{9DF44B48-2F16-46F3-8F84-BC7986D1B8F7}">
      <dgm:prSet/>
      <dgm:spPr/>
      <dgm:t>
        <a:bodyPr/>
        <a:lstStyle/>
        <a:p>
          <a:endParaRPr lang="en-GB" sz="1600">
            <a:latin typeface="Arial" panose="020B0604020202020204" pitchFamily="34" charset="0"/>
            <a:cs typeface="Arial" panose="020B0604020202020204" pitchFamily="34" charset="0"/>
          </a:endParaRPr>
        </a:p>
      </dgm:t>
    </dgm:pt>
    <dgm:pt modelId="{D292AF51-B722-4C02-974F-7EE6C7346E04}" type="sibTrans" cxnId="{9DF44B48-2F16-46F3-8F84-BC7986D1B8F7}">
      <dgm:prSet/>
      <dgm:spPr/>
      <dgm:t>
        <a:bodyPr/>
        <a:lstStyle/>
        <a:p>
          <a:endParaRPr lang="en-GB" sz="1600">
            <a:latin typeface="Arial" panose="020B0604020202020204" pitchFamily="34" charset="0"/>
            <a:cs typeface="Arial" panose="020B0604020202020204" pitchFamily="34" charset="0"/>
          </a:endParaRPr>
        </a:p>
      </dgm:t>
    </dgm:pt>
    <dgm:pt modelId="{15728644-95F8-4091-84F5-9537A9282134}">
      <dgm:prSet phldrT="[Text]" custT="1"/>
      <dgm:spPr/>
      <dgm:t>
        <a:bodyPr/>
        <a:lstStyle/>
        <a:p>
          <a:r>
            <a:rPr lang="en-GB" sz="1600" b="0" i="0" dirty="0">
              <a:latin typeface="Arial" panose="020B0604020202020204" pitchFamily="34" charset="0"/>
              <a:cs typeface="Arial" panose="020B0604020202020204" pitchFamily="34" charset="0"/>
            </a:rPr>
            <a:t>Construction is opaque and highly fragmented</a:t>
          </a:r>
          <a:endParaRPr lang="en-GB" sz="1600" dirty="0">
            <a:latin typeface="Arial" panose="020B0604020202020204" pitchFamily="34" charset="0"/>
            <a:cs typeface="Arial" panose="020B0604020202020204" pitchFamily="34" charset="0"/>
          </a:endParaRPr>
        </a:p>
      </dgm:t>
    </dgm:pt>
    <dgm:pt modelId="{3A72CC4F-8B57-4640-BE03-EDE048FE21E2}" type="parTrans" cxnId="{A3B7813B-280F-4066-83DD-0ABEE8218027}">
      <dgm:prSet/>
      <dgm:spPr/>
      <dgm:t>
        <a:bodyPr/>
        <a:lstStyle/>
        <a:p>
          <a:endParaRPr lang="en-GB" sz="1600">
            <a:latin typeface="Arial" panose="020B0604020202020204" pitchFamily="34" charset="0"/>
            <a:cs typeface="Arial" panose="020B0604020202020204" pitchFamily="34" charset="0"/>
          </a:endParaRPr>
        </a:p>
      </dgm:t>
    </dgm:pt>
    <dgm:pt modelId="{774622DC-CE09-464D-A4F1-3D965BE655CF}" type="sibTrans" cxnId="{A3B7813B-280F-4066-83DD-0ABEE8218027}">
      <dgm:prSet/>
      <dgm:spPr/>
      <dgm:t>
        <a:bodyPr/>
        <a:lstStyle/>
        <a:p>
          <a:endParaRPr lang="en-GB" sz="1600">
            <a:latin typeface="Arial" panose="020B0604020202020204" pitchFamily="34" charset="0"/>
            <a:cs typeface="Arial" panose="020B0604020202020204" pitchFamily="34" charset="0"/>
          </a:endParaRPr>
        </a:p>
      </dgm:t>
    </dgm:pt>
    <dgm:pt modelId="{C2B07EEE-3444-4434-8B88-5F91C7DA7DB0}">
      <dgm:prSet phldrT="[Text]" custT="1"/>
      <dgm:spPr/>
      <dgm:t>
        <a:bodyPr/>
        <a:lstStyle/>
        <a:p>
          <a:r>
            <a:rPr lang="en-GB" sz="1600" b="0" i="0" dirty="0">
              <a:latin typeface="Arial" panose="020B0604020202020204" pitchFamily="34" charset="0"/>
              <a:cs typeface="Arial" panose="020B0604020202020204" pitchFamily="34" charset="0"/>
            </a:rPr>
            <a:t>Contractual structures and incentives</a:t>
          </a:r>
          <a:endParaRPr lang="en-GB" sz="1600" dirty="0">
            <a:latin typeface="Arial" panose="020B0604020202020204" pitchFamily="34" charset="0"/>
            <a:cs typeface="Arial" panose="020B0604020202020204" pitchFamily="34" charset="0"/>
          </a:endParaRPr>
        </a:p>
      </dgm:t>
    </dgm:pt>
    <dgm:pt modelId="{F8749267-7556-41D2-817C-79315170A4B1}" type="parTrans" cxnId="{49BC4673-FCC1-470F-9D82-AD95A77B8695}">
      <dgm:prSet/>
      <dgm:spPr/>
      <dgm:t>
        <a:bodyPr/>
        <a:lstStyle/>
        <a:p>
          <a:endParaRPr lang="en-GB" sz="1600">
            <a:latin typeface="Arial" panose="020B0604020202020204" pitchFamily="34" charset="0"/>
            <a:cs typeface="Arial" panose="020B0604020202020204" pitchFamily="34" charset="0"/>
          </a:endParaRPr>
        </a:p>
      </dgm:t>
    </dgm:pt>
    <dgm:pt modelId="{05EBAACA-2EE0-43DC-89FE-8A92F617327F}" type="sibTrans" cxnId="{49BC4673-FCC1-470F-9D82-AD95A77B8695}">
      <dgm:prSet/>
      <dgm:spPr/>
      <dgm:t>
        <a:bodyPr/>
        <a:lstStyle/>
        <a:p>
          <a:endParaRPr lang="en-GB" sz="1600">
            <a:latin typeface="Arial" panose="020B0604020202020204" pitchFamily="34" charset="0"/>
            <a:cs typeface="Arial" panose="020B0604020202020204" pitchFamily="34" charset="0"/>
          </a:endParaRPr>
        </a:p>
      </dgm:t>
    </dgm:pt>
    <dgm:pt modelId="{07B4F5A4-3E24-4DFF-B95E-D1D6CC1ECC43}">
      <dgm:prSet phldrT="[Text]" custT="1"/>
      <dgm:spPr/>
      <dgm:t>
        <a:bodyPr/>
        <a:lstStyle/>
        <a:p>
          <a:r>
            <a:rPr lang="en-GB" sz="1600" b="0" i="0" dirty="0">
              <a:latin typeface="Arial" panose="020B0604020202020204" pitchFamily="34" charset="0"/>
              <a:cs typeface="Arial" panose="020B0604020202020204" pitchFamily="34" charset="0"/>
            </a:rPr>
            <a:t>Industry underinvests in digitization, innovation, and capital</a:t>
          </a:r>
          <a:endParaRPr lang="en-GB" sz="1600" dirty="0">
            <a:latin typeface="Arial" panose="020B0604020202020204" pitchFamily="34" charset="0"/>
            <a:cs typeface="Arial" panose="020B0604020202020204" pitchFamily="34" charset="0"/>
          </a:endParaRPr>
        </a:p>
      </dgm:t>
    </dgm:pt>
    <dgm:pt modelId="{EBB4C9DB-0F7D-490D-8495-19E838B3618E}" type="parTrans" cxnId="{9FAE0F74-62B9-49F6-A18C-9D8DB3AD1634}">
      <dgm:prSet/>
      <dgm:spPr/>
      <dgm:t>
        <a:bodyPr/>
        <a:lstStyle/>
        <a:p>
          <a:endParaRPr lang="en-GB" sz="1600">
            <a:latin typeface="Arial" panose="020B0604020202020204" pitchFamily="34" charset="0"/>
            <a:cs typeface="Arial" panose="020B0604020202020204" pitchFamily="34" charset="0"/>
          </a:endParaRPr>
        </a:p>
      </dgm:t>
    </dgm:pt>
    <dgm:pt modelId="{49A5C0F8-483C-400E-BF4C-DEBCBADFAD00}" type="sibTrans" cxnId="{9FAE0F74-62B9-49F6-A18C-9D8DB3AD1634}">
      <dgm:prSet/>
      <dgm:spPr/>
      <dgm:t>
        <a:bodyPr/>
        <a:lstStyle/>
        <a:p>
          <a:endParaRPr lang="en-GB" sz="1600">
            <a:latin typeface="Arial" panose="020B0604020202020204" pitchFamily="34" charset="0"/>
            <a:cs typeface="Arial" panose="020B0604020202020204" pitchFamily="34" charset="0"/>
          </a:endParaRPr>
        </a:p>
      </dgm:t>
    </dgm:pt>
    <dgm:pt modelId="{F360C844-8525-456D-B31B-F9D30A5DC540}">
      <dgm:prSet phldrT="[Text]" custT="1"/>
      <dgm:spPr/>
      <dgm:t>
        <a:bodyPr/>
        <a:lstStyle/>
        <a:p>
          <a:r>
            <a:rPr lang="en-GB" sz="1600" b="0" i="0" dirty="0">
              <a:latin typeface="Arial" panose="020B0604020202020204" pitchFamily="34" charset="0"/>
              <a:cs typeface="Arial" panose="020B0604020202020204" pitchFamily="34" charset="0"/>
            </a:rPr>
            <a:t>Project management and execution basics Competency and skills at all levels</a:t>
          </a:r>
          <a:endParaRPr lang="en-GB" sz="1600" dirty="0">
            <a:latin typeface="Arial" panose="020B0604020202020204" pitchFamily="34" charset="0"/>
            <a:cs typeface="Arial" panose="020B0604020202020204" pitchFamily="34" charset="0"/>
          </a:endParaRPr>
        </a:p>
      </dgm:t>
    </dgm:pt>
    <dgm:pt modelId="{111A4D43-360A-4BC6-AC15-83A695B535B0}" type="parTrans" cxnId="{7CC5E628-BA76-4CDE-95C2-A01B92E2333B}">
      <dgm:prSet/>
      <dgm:spPr/>
      <dgm:t>
        <a:bodyPr/>
        <a:lstStyle/>
        <a:p>
          <a:endParaRPr lang="en-GB" sz="1600">
            <a:latin typeface="Arial" panose="020B0604020202020204" pitchFamily="34" charset="0"/>
            <a:cs typeface="Arial" panose="020B0604020202020204" pitchFamily="34" charset="0"/>
          </a:endParaRPr>
        </a:p>
      </dgm:t>
    </dgm:pt>
    <dgm:pt modelId="{179FDB0F-8406-4528-9C9C-E6DC32906EAC}" type="sibTrans" cxnId="{7CC5E628-BA76-4CDE-95C2-A01B92E2333B}">
      <dgm:prSet/>
      <dgm:spPr/>
      <dgm:t>
        <a:bodyPr/>
        <a:lstStyle/>
        <a:p>
          <a:endParaRPr lang="en-GB" sz="1600">
            <a:latin typeface="Arial" panose="020B0604020202020204" pitchFamily="34" charset="0"/>
            <a:cs typeface="Arial" panose="020B0604020202020204" pitchFamily="34" charset="0"/>
          </a:endParaRPr>
        </a:p>
      </dgm:t>
    </dgm:pt>
    <dgm:pt modelId="{80F05D75-5D64-4E1E-9400-0B25AC793C3A}">
      <dgm:prSet phldrT="[Text]" custT="1"/>
      <dgm:spPr/>
      <dgm:t>
        <a:bodyPr/>
        <a:lstStyle/>
        <a:p>
          <a:r>
            <a:rPr lang="en-GB" sz="1600" b="0" i="0" dirty="0">
              <a:latin typeface="Arial" panose="020B0604020202020204" pitchFamily="34" charset="0"/>
              <a:cs typeface="Arial" panose="020B0604020202020204" pitchFamily="34" charset="0"/>
            </a:rPr>
            <a:t>Design processes and investment security, Sustainability and Environment</a:t>
          </a:r>
          <a:endParaRPr lang="en-GB" sz="1600" dirty="0">
            <a:latin typeface="Arial" panose="020B0604020202020204" pitchFamily="34" charset="0"/>
            <a:cs typeface="Arial" panose="020B0604020202020204" pitchFamily="34" charset="0"/>
          </a:endParaRPr>
        </a:p>
      </dgm:t>
    </dgm:pt>
    <dgm:pt modelId="{5C15E0BE-03A9-4BA4-B5C5-05934A6F7777}" type="parTrans" cxnId="{C988D593-0EC5-4274-B34B-D2363B7EC6DE}">
      <dgm:prSet/>
      <dgm:spPr/>
      <dgm:t>
        <a:bodyPr/>
        <a:lstStyle/>
        <a:p>
          <a:endParaRPr lang="en-GB" sz="1600">
            <a:latin typeface="Arial" panose="020B0604020202020204" pitchFamily="34" charset="0"/>
            <a:cs typeface="Arial" panose="020B0604020202020204" pitchFamily="34" charset="0"/>
          </a:endParaRPr>
        </a:p>
      </dgm:t>
    </dgm:pt>
    <dgm:pt modelId="{EAE85053-FA07-49D1-BF83-7D8F9D2D392C}" type="sibTrans" cxnId="{C988D593-0EC5-4274-B34B-D2363B7EC6DE}">
      <dgm:prSet/>
      <dgm:spPr/>
      <dgm:t>
        <a:bodyPr/>
        <a:lstStyle/>
        <a:p>
          <a:endParaRPr lang="en-GB" sz="1600">
            <a:latin typeface="Arial" panose="020B0604020202020204" pitchFamily="34" charset="0"/>
            <a:cs typeface="Arial" panose="020B0604020202020204" pitchFamily="34" charset="0"/>
          </a:endParaRPr>
        </a:p>
      </dgm:t>
    </dgm:pt>
    <dgm:pt modelId="{5E12D7A4-7431-4509-8140-BB638D3C71E0}" type="pres">
      <dgm:prSet presAssocID="{6EEE1F6D-BA19-425A-B029-E36D474D6548}" presName="Name0" presStyleCnt="0">
        <dgm:presLayoutVars>
          <dgm:dir/>
          <dgm:resizeHandles/>
        </dgm:presLayoutVars>
      </dgm:prSet>
      <dgm:spPr/>
    </dgm:pt>
    <dgm:pt modelId="{70B2B072-1BF4-46B6-8A6D-5182208ECAD4}" type="pres">
      <dgm:prSet presAssocID="{DAC14C9F-2311-4B66-9D41-6C4E19EFAB6F}" presName="compNode" presStyleCnt="0"/>
      <dgm:spPr/>
    </dgm:pt>
    <dgm:pt modelId="{A1BC1BF9-21DC-4577-8BB3-2CEC192FEFAB}" type="pres">
      <dgm:prSet presAssocID="{DAC14C9F-2311-4B66-9D41-6C4E19EFAB6F}" presName="dummyConnPt" presStyleCnt="0"/>
      <dgm:spPr/>
    </dgm:pt>
    <dgm:pt modelId="{92047B8D-B513-4685-B5B1-44888FF02EBA}" type="pres">
      <dgm:prSet presAssocID="{DAC14C9F-2311-4B66-9D41-6C4E19EFAB6F}" presName="node" presStyleLbl="node1" presStyleIdx="0" presStyleCnt="9">
        <dgm:presLayoutVars>
          <dgm:bulletEnabled val="1"/>
        </dgm:presLayoutVars>
      </dgm:prSet>
      <dgm:spPr/>
    </dgm:pt>
    <dgm:pt modelId="{4BEA9D39-BA85-4A8F-9D61-88B7D05984DA}" type="pres">
      <dgm:prSet presAssocID="{76B25A3B-CFB2-477D-BA6D-582DB88AEBD3}" presName="sibTrans" presStyleLbl="bgSibTrans2D1" presStyleIdx="0" presStyleCnt="8"/>
      <dgm:spPr/>
    </dgm:pt>
    <dgm:pt modelId="{FFDB522A-F6E6-4106-973C-E5102C3A4562}" type="pres">
      <dgm:prSet presAssocID="{33E06AF1-7FD3-4C41-9B87-9A953A90C14E}" presName="compNode" presStyleCnt="0"/>
      <dgm:spPr/>
    </dgm:pt>
    <dgm:pt modelId="{DC2E9326-E5C0-45FB-93AD-BDF60D2A602A}" type="pres">
      <dgm:prSet presAssocID="{33E06AF1-7FD3-4C41-9B87-9A953A90C14E}" presName="dummyConnPt" presStyleCnt="0"/>
      <dgm:spPr/>
    </dgm:pt>
    <dgm:pt modelId="{454A43A7-0D76-4E7A-BA68-C90AC4CF7BDE}" type="pres">
      <dgm:prSet presAssocID="{33E06AF1-7FD3-4C41-9B87-9A953A90C14E}" presName="node" presStyleLbl="node1" presStyleIdx="1" presStyleCnt="9">
        <dgm:presLayoutVars>
          <dgm:bulletEnabled val="1"/>
        </dgm:presLayoutVars>
      </dgm:prSet>
      <dgm:spPr/>
    </dgm:pt>
    <dgm:pt modelId="{03B75956-B689-4301-BCD1-8A5385864652}" type="pres">
      <dgm:prSet presAssocID="{34AA225C-DEF3-4B2F-8C56-435481EA5096}" presName="sibTrans" presStyleLbl="bgSibTrans2D1" presStyleIdx="1" presStyleCnt="8"/>
      <dgm:spPr/>
    </dgm:pt>
    <dgm:pt modelId="{FD448F91-12AB-47E4-91C9-50EBFC9FA517}" type="pres">
      <dgm:prSet presAssocID="{2A8AFDBD-9EFF-4B89-BF64-4780DE0DCCBC}" presName="compNode" presStyleCnt="0"/>
      <dgm:spPr/>
    </dgm:pt>
    <dgm:pt modelId="{2FD9066B-F7EF-44D5-B624-C121FD2FA095}" type="pres">
      <dgm:prSet presAssocID="{2A8AFDBD-9EFF-4B89-BF64-4780DE0DCCBC}" presName="dummyConnPt" presStyleCnt="0"/>
      <dgm:spPr/>
    </dgm:pt>
    <dgm:pt modelId="{4F114B9B-2795-4D07-BB69-4532A05FC360}" type="pres">
      <dgm:prSet presAssocID="{2A8AFDBD-9EFF-4B89-BF64-4780DE0DCCBC}" presName="node" presStyleLbl="node1" presStyleIdx="2" presStyleCnt="9">
        <dgm:presLayoutVars>
          <dgm:bulletEnabled val="1"/>
        </dgm:presLayoutVars>
      </dgm:prSet>
      <dgm:spPr/>
    </dgm:pt>
    <dgm:pt modelId="{9F6804C7-1C99-4A45-AAF4-02B3D3810A65}" type="pres">
      <dgm:prSet presAssocID="{768A00DC-FB09-44AD-A41E-C806040C7803}" presName="sibTrans" presStyleLbl="bgSibTrans2D1" presStyleIdx="2" presStyleCnt="8"/>
      <dgm:spPr/>
    </dgm:pt>
    <dgm:pt modelId="{0121B3AD-0BC1-46EE-91D0-94B3BAE31D5C}" type="pres">
      <dgm:prSet presAssocID="{15728644-95F8-4091-84F5-9537A9282134}" presName="compNode" presStyleCnt="0"/>
      <dgm:spPr/>
    </dgm:pt>
    <dgm:pt modelId="{B0268B3D-0ECC-49C3-A74A-CEC93909A78B}" type="pres">
      <dgm:prSet presAssocID="{15728644-95F8-4091-84F5-9537A9282134}" presName="dummyConnPt" presStyleCnt="0"/>
      <dgm:spPr/>
    </dgm:pt>
    <dgm:pt modelId="{518D609A-C0B2-4C7F-9EF2-59F723DAEB42}" type="pres">
      <dgm:prSet presAssocID="{15728644-95F8-4091-84F5-9537A9282134}" presName="node" presStyleLbl="node1" presStyleIdx="3" presStyleCnt="9">
        <dgm:presLayoutVars>
          <dgm:bulletEnabled val="1"/>
        </dgm:presLayoutVars>
      </dgm:prSet>
      <dgm:spPr/>
    </dgm:pt>
    <dgm:pt modelId="{72AECE64-D2CF-4931-BB61-B88FF9CD9727}" type="pres">
      <dgm:prSet presAssocID="{774622DC-CE09-464D-A4F1-3D965BE655CF}" presName="sibTrans" presStyleLbl="bgSibTrans2D1" presStyleIdx="3" presStyleCnt="8"/>
      <dgm:spPr/>
    </dgm:pt>
    <dgm:pt modelId="{046AD333-26F8-407B-9D71-96003674A1CC}" type="pres">
      <dgm:prSet presAssocID="{C2B07EEE-3444-4434-8B88-5F91C7DA7DB0}" presName="compNode" presStyleCnt="0"/>
      <dgm:spPr/>
    </dgm:pt>
    <dgm:pt modelId="{8ADE0865-CECA-462E-9F69-3761F3F2D1F6}" type="pres">
      <dgm:prSet presAssocID="{C2B07EEE-3444-4434-8B88-5F91C7DA7DB0}" presName="dummyConnPt" presStyleCnt="0"/>
      <dgm:spPr/>
    </dgm:pt>
    <dgm:pt modelId="{3DC2E368-17A5-45FC-9283-A49CC1CBE7B3}" type="pres">
      <dgm:prSet presAssocID="{C2B07EEE-3444-4434-8B88-5F91C7DA7DB0}" presName="node" presStyleLbl="node1" presStyleIdx="4" presStyleCnt="9">
        <dgm:presLayoutVars>
          <dgm:bulletEnabled val="1"/>
        </dgm:presLayoutVars>
      </dgm:prSet>
      <dgm:spPr/>
    </dgm:pt>
    <dgm:pt modelId="{BDFB30F1-5526-474A-8ADA-E73170D48A2A}" type="pres">
      <dgm:prSet presAssocID="{05EBAACA-2EE0-43DC-89FE-8A92F617327F}" presName="sibTrans" presStyleLbl="bgSibTrans2D1" presStyleIdx="4" presStyleCnt="8"/>
      <dgm:spPr/>
    </dgm:pt>
    <dgm:pt modelId="{8BA64B1A-F612-47EF-878A-A5C416C9693D}" type="pres">
      <dgm:prSet presAssocID="{C621602E-CF1D-47D1-B31D-E337CC334350}" presName="compNode" presStyleCnt="0"/>
      <dgm:spPr/>
    </dgm:pt>
    <dgm:pt modelId="{98280381-06DE-4291-B2C1-3DF13199BD45}" type="pres">
      <dgm:prSet presAssocID="{C621602E-CF1D-47D1-B31D-E337CC334350}" presName="dummyConnPt" presStyleCnt="0"/>
      <dgm:spPr/>
    </dgm:pt>
    <dgm:pt modelId="{48787C04-61E5-4610-9702-21E74D114A47}" type="pres">
      <dgm:prSet presAssocID="{C621602E-CF1D-47D1-B31D-E337CC334350}" presName="node" presStyleLbl="node1" presStyleIdx="5" presStyleCnt="9">
        <dgm:presLayoutVars>
          <dgm:bulletEnabled val="1"/>
        </dgm:presLayoutVars>
      </dgm:prSet>
      <dgm:spPr/>
    </dgm:pt>
    <dgm:pt modelId="{060AB1F5-F7D1-4B3E-B6D5-C5E3BA51730D}" type="pres">
      <dgm:prSet presAssocID="{D292AF51-B722-4C02-974F-7EE6C7346E04}" presName="sibTrans" presStyleLbl="bgSibTrans2D1" presStyleIdx="5" presStyleCnt="8"/>
      <dgm:spPr/>
    </dgm:pt>
    <dgm:pt modelId="{179032B0-1507-4ABA-A693-0FB2782CBF27}" type="pres">
      <dgm:prSet presAssocID="{80F05D75-5D64-4E1E-9400-0B25AC793C3A}" presName="compNode" presStyleCnt="0"/>
      <dgm:spPr/>
    </dgm:pt>
    <dgm:pt modelId="{084F4943-CD0B-4AE4-9C65-AE225C37655E}" type="pres">
      <dgm:prSet presAssocID="{80F05D75-5D64-4E1E-9400-0B25AC793C3A}" presName="dummyConnPt" presStyleCnt="0"/>
      <dgm:spPr/>
    </dgm:pt>
    <dgm:pt modelId="{F327770A-AD6D-48DF-B22A-8FFD173A0F45}" type="pres">
      <dgm:prSet presAssocID="{80F05D75-5D64-4E1E-9400-0B25AC793C3A}" presName="node" presStyleLbl="node1" presStyleIdx="6" presStyleCnt="9">
        <dgm:presLayoutVars>
          <dgm:bulletEnabled val="1"/>
        </dgm:presLayoutVars>
      </dgm:prSet>
      <dgm:spPr/>
    </dgm:pt>
    <dgm:pt modelId="{148F858D-8A87-4E56-A972-3438BAF0446E}" type="pres">
      <dgm:prSet presAssocID="{EAE85053-FA07-49D1-BF83-7D8F9D2D392C}" presName="sibTrans" presStyleLbl="bgSibTrans2D1" presStyleIdx="6" presStyleCnt="8"/>
      <dgm:spPr/>
    </dgm:pt>
    <dgm:pt modelId="{CC9BE66E-4D10-452E-B25C-2022769C6177}" type="pres">
      <dgm:prSet presAssocID="{F360C844-8525-456D-B31B-F9D30A5DC540}" presName="compNode" presStyleCnt="0"/>
      <dgm:spPr/>
    </dgm:pt>
    <dgm:pt modelId="{FE94607D-C74F-4AF9-B0F3-EE9355CFF01C}" type="pres">
      <dgm:prSet presAssocID="{F360C844-8525-456D-B31B-F9D30A5DC540}" presName="dummyConnPt" presStyleCnt="0"/>
      <dgm:spPr/>
    </dgm:pt>
    <dgm:pt modelId="{58C1448D-56F5-4D83-A0A6-E5BF301914FC}" type="pres">
      <dgm:prSet presAssocID="{F360C844-8525-456D-B31B-F9D30A5DC540}" presName="node" presStyleLbl="node1" presStyleIdx="7" presStyleCnt="9">
        <dgm:presLayoutVars>
          <dgm:bulletEnabled val="1"/>
        </dgm:presLayoutVars>
      </dgm:prSet>
      <dgm:spPr/>
    </dgm:pt>
    <dgm:pt modelId="{170D91D7-D8E9-4071-BE17-16B248E93468}" type="pres">
      <dgm:prSet presAssocID="{179FDB0F-8406-4528-9C9C-E6DC32906EAC}" presName="sibTrans" presStyleLbl="bgSibTrans2D1" presStyleIdx="7" presStyleCnt="8"/>
      <dgm:spPr/>
    </dgm:pt>
    <dgm:pt modelId="{489FB598-A4F4-4F73-8593-5D74A1522B61}" type="pres">
      <dgm:prSet presAssocID="{07B4F5A4-3E24-4DFF-B95E-D1D6CC1ECC43}" presName="compNode" presStyleCnt="0"/>
      <dgm:spPr/>
    </dgm:pt>
    <dgm:pt modelId="{31E70034-AFCC-4003-8D46-1B0E9DED2BC9}" type="pres">
      <dgm:prSet presAssocID="{07B4F5A4-3E24-4DFF-B95E-D1D6CC1ECC43}" presName="dummyConnPt" presStyleCnt="0"/>
      <dgm:spPr/>
    </dgm:pt>
    <dgm:pt modelId="{C0690606-3052-485A-8EE7-7AFE17D5A1A8}" type="pres">
      <dgm:prSet presAssocID="{07B4F5A4-3E24-4DFF-B95E-D1D6CC1ECC43}" presName="node" presStyleLbl="node1" presStyleIdx="8" presStyleCnt="9">
        <dgm:presLayoutVars>
          <dgm:bulletEnabled val="1"/>
        </dgm:presLayoutVars>
      </dgm:prSet>
      <dgm:spPr/>
    </dgm:pt>
  </dgm:ptLst>
  <dgm:cxnLst>
    <dgm:cxn modelId="{AD16BA01-74F1-488F-A278-291D5539B560}" type="presOf" srcId="{EAE85053-FA07-49D1-BF83-7D8F9D2D392C}" destId="{148F858D-8A87-4E56-A972-3438BAF0446E}" srcOrd="0" destOrd="0" presId="urn:microsoft.com/office/officeart/2005/8/layout/bProcess4"/>
    <dgm:cxn modelId="{D6B34F0B-9889-4B27-BE54-9A135A013F23}" type="presOf" srcId="{DAC14C9F-2311-4B66-9D41-6C4E19EFAB6F}" destId="{92047B8D-B513-4685-B5B1-44888FF02EBA}" srcOrd="0" destOrd="0" presId="urn:microsoft.com/office/officeart/2005/8/layout/bProcess4"/>
    <dgm:cxn modelId="{B52A1C1D-8FE7-48B5-A59C-6E593E24887D}" type="presOf" srcId="{774622DC-CE09-464D-A4F1-3D965BE655CF}" destId="{72AECE64-D2CF-4931-BB61-B88FF9CD9727}" srcOrd="0" destOrd="0" presId="urn:microsoft.com/office/officeart/2005/8/layout/bProcess4"/>
    <dgm:cxn modelId="{08547D21-8E9C-411F-ACAE-D24372ACBF47}" srcId="{6EEE1F6D-BA19-425A-B029-E36D474D6548}" destId="{33E06AF1-7FD3-4C41-9B87-9A953A90C14E}" srcOrd="1" destOrd="0" parTransId="{6BB33E21-811C-4314-97E8-36E2CAE2E537}" sibTransId="{34AA225C-DEF3-4B2F-8C56-435481EA5096}"/>
    <dgm:cxn modelId="{C7F5A127-77DF-4E6B-B3C9-6794F6F1A17D}" type="presOf" srcId="{05EBAACA-2EE0-43DC-89FE-8A92F617327F}" destId="{BDFB30F1-5526-474A-8ADA-E73170D48A2A}" srcOrd="0" destOrd="0" presId="urn:microsoft.com/office/officeart/2005/8/layout/bProcess4"/>
    <dgm:cxn modelId="{7CC5E628-BA76-4CDE-95C2-A01B92E2333B}" srcId="{6EEE1F6D-BA19-425A-B029-E36D474D6548}" destId="{F360C844-8525-456D-B31B-F9D30A5DC540}" srcOrd="7" destOrd="0" parTransId="{111A4D43-360A-4BC6-AC15-83A695B535B0}" sibTransId="{179FDB0F-8406-4528-9C9C-E6DC32906EAC}"/>
    <dgm:cxn modelId="{A3B7813B-280F-4066-83DD-0ABEE8218027}" srcId="{6EEE1F6D-BA19-425A-B029-E36D474D6548}" destId="{15728644-95F8-4091-84F5-9537A9282134}" srcOrd="3" destOrd="0" parTransId="{3A72CC4F-8B57-4640-BE03-EDE048FE21E2}" sibTransId="{774622DC-CE09-464D-A4F1-3D965BE655CF}"/>
    <dgm:cxn modelId="{DFDDC95C-BF0C-4B0A-AC71-5D937E347CF3}" type="presOf" srcId="{07B4F5A4-3E24-4DFF-B95E-D1D6CC1ECC43}" destId="{C0690606-3052-485A-8EE7-7AFE17D5A1A8}" srcOrd="0" destOrd="0" presId="urn:microsoft.com/office/officeart/2005/8/layout/bProcess4"/>
    <dgm:cxn modelId="{A679DF5F-9577-4FB6-9B30-CDFA9DCEA0F2}" type="presOf" srcId="{15728644-95F8-4091-84F5-9537A9282134}" destId="{518D609A-C0B2-4C7F-9EF2-59F723DAEB42}" srcOrd="0" destOrd="0" presId="urn:microsoft.com/office/officeart/2005/8/layout/bProcess4"/>
    <dgm:cxn modelId="{BB852960-EB11-490E-B6DA-FD4D8960DBEC}" type="presOf" srcId="{33E06AF1-7FD3-4C41-9B87-9A953A90C14E}" destId="{454A43A7-0D76-4E7A-BA68-C90AC4CF7BDE}" srcOrd="0" destOrd="0" presId="urn:microsoft.com/office/officeart/2005/8/layout/bProcess4"/>
    <dgm:cxn modelId="{B2381967-CD68-49E0-9B4A-6014CC51C1C2}" type="presOf" srcId="{80F05D75-5D64-4E1E-9400-0B25AC793C3A}" destId="{F327770A-AD6D-48DF-B22A-8FFD173A0F45}" srcOrd="0" destOrd="0" presId="urn:microsoft.com/office/officeart/2005/8/layout/bProcess4"/>
    <dgm:cxn modelId="{9DF44B48-2F16-46F3-8F84-BC7986D1B8F7}" srcId="{6EEE1F6D-BA19-425A-B029-E36D474D6548}" destId="{C621602E-CF1D-47D1-B31D-E337CC334350}" srcOrd="5" destOrd="0" parTransId="{94105B01-1F15-433F-8029-C7B62980625A}" sibTransId="{D292AF51-B722-4C02-974F-7EE6C7346E04}"/>
    <dgm:cxn modelId="{6DF3E972-D056-45E7-AB8B-EF0E95940011}" type="presOf" srcId="{D292AF51-B722-4C02-974F-7EE6C7346E04}" destId="{060AB1F5-F7D1-4B3E-B6D5-C5E3BA51730D}" srcOrd="0" destOrd="0" presId="urn:microsoft.com/office/officeart/2005/8/layout/bProcess4"/>
    <dgm:cxn modelId="{49BC4673-FCC1-470F-9D82-AD95A77B8695}" srcId="{6EEE1F6D-BA19-425A-B029-E36D474D6548}" destId="{C2B07EEE-3444-4434-8B88-5F91C7DA7DB0}" srcOrd="4" destOrd="0" parTransId="{F8749267-7556-41D2-817C-79315170A4B1}" sibTransId="{05EBAACA-2EE0-43DC-89FE-8A92F617327F}"/>
    <dgm:cxn modelId="{9FAE0F74-62B9-49F6-A18C-9D8DB3AD1634}" srcId="{6EEE1F6D-BA19-425A-B029-E36D474D6548}" destId="{07B4F5A4-3E24-4DFF-B95E-D1D6CC1ECC43}" srcOrd="8" destOrd="0" parTransId="{EBB4C9DB-0F7D-490D-8495-19E838B3618E}" sibTransId="{49A5C0F8-483C-400E-BF4C-DEBCBADFAD00}"/>
    <dgm:cxn modelId="{343B8B74-9CA4-4B7C-9C05-46BD1E6CFCBF}" type="presOf" srcId="{76B25A3B-CFB2-477D-BA6D-582DB88AEBD3}" destId="{4BEA9D39-BA85-4A8F-9D61-88B7D05984DA}" srcOrd="0" destOrd="0" presId="urn:microsoft.com/office/officeart/2005/8/layout/bProcess4"/>
    <dgm:cxn modelId="{C988D593-0EC5-4274-B34B-D2363B7EC6DE}" srcId="{6EEE1F6D-BA19-425A-B029-E36D474D6548}" destId="{80F05D75-5D64-4E1E-9400-0B25AC793C3A}" srcOrd="6" destOrd="0" parTransId="{5C15E0BE-03A9-4BA4-B5C5-05934A6F7777}" sibTransId="{EAE85053-FA07-49D1-BF83-7D8F9D2D392C}"/>
    <dgm:cxn modelId="{1377DCA6-EF9E-41F6-947D-D7991D04EE43}" type="presOf" srcId="{2A8AFDBD-9EFF-4B89-BF64-4780DE0DCCBC}" destId="{4F114B9B-2795-4D07-BB69-4532A05FC360}" srcOrd="0" destOrd="0" presId="urn:microsoft.com/office/officeart/2005/8/layout/bProcess4"/>
    <dgm:cxn modelId="{64CBF7AB-362B-4AF0-BB1D-5259F152FDC4}" type="presOf" srcId="{6EEE1F6D-BA19-425A-B029-E36D474D6548}" destId="{5E12D7A4-7431-4509-8140-BB638D3C71E0}" srcOrd="0" destOrd="0" presId="urn:microsoft.com/office/officeart/2005/8/layout/bProcess4"/>
    <dgm:cxn modelId="{D847B3C1-FEE4-4ABC-89B8-1547F3E22D71}" srcId="{6EEE1F6D-BA19-425A-B029-E36D474D6548}" destId="{2A8AFDBD-9EFF-4B89-BF64-4780DE0DCCBC}" srcOrd="2" destOrd="0" parTransId="{E5DBA29F-6337-43E7-9608-762B80E3642F}" sibTransId="{768A00DC-FB09-44AD-A41E-C806040C7803}"/>
    <dgm:cxn modelId="{418EC5D4-FAFB-4EC4-9DEC-0CED08D3D2E9}" srcId="{6EEE1F6D-BA19-425A-B029-E36D474D6548}" destId="{DAC14C9F-2311-4B66-9D41-6C4E19EFAB6F}" srcOrd="0" destOrd="0" parTransId="{45AE85C0-1D11-42FA-A3BA-5DE8543AD717}" sibTransId="{76B25A3B-CFB2-477D-BA6D-582DB88AEBD3}"/>
    <dgm:cxn modelId="{C105A3DD-B1E9-4CC7-AE60-258029D8C91D}" type="presOf" srcId="{C621602E-CF1D-47D1-B31D-E337CC334350}" destId="{48787C04-61E5-4610-9702-21E74D114A47}" srcOrd="0" destOrd="0" presId="urn:microsoft.com/office/officeart/2005/8/layout/bProcess4"/>
    <dgm:cxn modelId="{156452E6-6B4E-4341-9BB3-061F2A354429}" type="presOf" srcId="{179FDB0F-8406-4528-9C9C-E6DC32906EAC}" destId="{170D91D7-D8E9-4071-BE17-16B248E93468}" srcOrd="0" destOrd="0" presId="urn:microsoft.com/office/officeart/2005/8/layout/bProcess4"/>
    <dgm:cxn modelId="{E3BB3FEF-C560-4F39-8FC0-213462268E03}" type="presOf" srcId="{F360C844-8525-456D-B31B-F9D30A5DC540}" destId="{58C1448D-56F5-4D83-A0A6-E5BF301914FC}" srcOrd="0" destOrd="0" presId="urn:microsoft.com/office/officeart/2005/8/layout/bProcess4"/>
    <dgm:cxn modelId="{BD9301F0-9BEF-4F9F-93E7-8001F2AC030B}" type="presOf" srcId="{C2B07EEE-3444-4434-8B88-5F91C7DA7DB0}" destId="{3DC2E368-17A5-45FC-9283-A49CC1CBE7B3}" srcOrd="0" destOrd="0" presId="urn:microsoft.com/office/officeart/2005/8/layout/bProcess4"/>
    <dgm:cxn modelId="{860122FA-E2D6-485D-9888-2AA7C17DC400}" type="presOf" srcId="{768A00DC-FB09-44AD-A41E-C806040C7803}" destId="{9F6804C7-1C99-4A45-AAF4-02B3D3810A65}" srcOrd="0" destOrd="0" presId="urn:microsoft.com/office/officeart/2005/8/layout/bProcess4"/>
    <dgm:cxn modelId="{C6B269FA-36C5-4439-BA62-478B6CEE0A53}" type="presOf" srcId="{34AA225C-DEF3-4B2F-8C56-435481EA5096}" destId="{03B75956-B689-4301-BCD1-8A5385864652}" srcOrd="0" destOrd="0" presId="urn:microsoft.com/office/officeart/2005/8/layout/bProcess4"/>
    <dgm:cxn modelId="{21C06306-F346-40BF-9A1A-C3DB9F88D4B2}" type="presParOf" srcId="{5E12D7A4-7431-4509-8140-BB638D3C71E0}" destId="{70B2B072-1BF4-46B6-8A6D-5182208ECAD4}" srcOrd="0" destOrd="0" presId="urn:microsoft.com/office/officeart/2005/8/layout/bProcess4"/>
    <dgm:cxn modelId="{65F0725E-572A-4C94-96E8-9ADF59E69BD3}" type="presParOf" srcId="{70B2B072-1BF4-46B6-8A6D-5182208ECAD4}" destId="{A1BC1BF9-21DC-4577-8BB3-2CEC192FEFAB}" srcOrd="0" destOrd="0" presId="urn:microsoft.com/office/officeart/2005/8/layout/bProcess4"/>
    <dgm:cxn modelId="{8CA7266B-51B1-4573-92AD-11DA849A7432}" type="presParOf" srcId="{70B2B072-1BF4-46B6-8A6D-5182208ECAD4}" destId="{92047B8D-B513-4685-B5B1-44888FF02EBA}" srcOrd="1" destOrd="0" presId="urn:microsoft.com/office/officeart/2005/8/layout/bProcess4"/>
    <dgm:cxn modelId="{56AB9809-AB1F-4F22-97C2-6ED541922DE7}" type="presParOf" srcId="{5E12D7A4-7431-4509-8140-BB638D3C71E0}" destId="{4BEA9D39-BA85-4A8F-9D61-88B7D05984DA}" srcOrd="1" destOrd="0" presId="urn:microsoft.com/office/officeart/2005/8/layout/bProcess4"/>
    <dgm:cxn modelId="{D08C4A21-E626-4D6C-86EA-CE00D2016ED1}" type="presParOf" srcId="{5E12D7A4-7431-4509-8140-BB638D3C71E0}" destId="{FFDB522A-F6E6-4106-973C-E5102C3A4562}" srcOrd="2" destOrd="0" presId="urn:microsoft.com/office/officeart/2005/8/layout/bProcess4"/>
    <dgm:cxn modelId="{D8613A53-5771-4DEB-974B-E1CBDF6981B3}" type="presParOf" srcId="{FFDB522A-F6E6-4106-973C-E5102C3A4562}" destId="{DC2E9326-E5C0-45FB-93AD-BDF60D2A602A}" srcOrd="0" destOrd="0" presId="urn:microsoft.com/office/officeart/2005/8/layout/bProcess4"/>
    <dgm:cxn modelId="{25A23B3E-22CC-4F4A-993C-8E769888B7CF}" type="presParOf" srcId="{FFDB522A-F6E6-4106-973C-E5102C3A4562}" destId="{454A43A7-0D76-4E7A-BA68-C90AC4CF7BDE}" srcOrd="1" destOrd="0" presId="urn:microsoft.com/office/officeart/2005/8/layout/bProcess4"/>
    <dgm:cxn modelId="{80635CEB-7E78-43CA-B7DB-5A53385C6F16}" type="presParOf" srcId="{5E12D7A4-7431-4509-8140-BB638D3C71E0}" destId="{03B75956-B689-4301-BCD1-8A5385864652}" srcOrd="3" destOrd="0" presId="urn:microsoft.com/office/officeart/2005/8/layout/bProcess4"/>
    <dgm:cxn modelId="{92E8AF69-B9F2-4DAE-8530-27AAC0EC0D5E}" type="presParOf" srcId="{5E12D7A4-7431-4509-8140-BB638D3C71E0}" destId="{FD448F91-12AB-47E4-91C9-50EBFC9FA517}" srcOrd="4" destOrd="0" presId="urn:microsoft.com/office/officeart/2005/8/layout/bProcess4"/>
    <dgm:cxn modelId="{CFF0698B-420E-4DCD-9B6C-E44E0C391C27}" type="presParOf" srcId="{FD448F91-12AB-47E4-91C9-50EBFC9FA517}" destId="{2FD9066B-F7EF-44D5-B624-C121FD2FA095}" srcOrd="0" destOrd="0" presId="urn:microsoft.com/office/officeart/2005/8/layout/bProcess4"/>
    <dgm:cxn modelId="{70787784-5307-4354-8F1D-E7D1C32D9025}" type="presParOf" srcId="{FD448F91-12AB-47E4-91C9-50EBFC9FA517}" destId="{4F114B9B-2795-4D07-BB69-4532A05FC360}" srcOrd="1" destOrd="0" presId="urn:microsoft.com/office/officeart/2005/8/layout/bProcess4"/>
    <dgm:cxn modelId="{26E41856-95B6-4F5B-A392-EF7567BE2646}" type="presParOf" srcId="{5E12D7A4-7431-4509-8140-BB638D3C71E0}" destId="{9F6804C7-1C99-4A45-AAF4-02B3D3810A65}" srcOrd="5" destOrd="0" presId="urn:microsoft.com/office/officeart/2005/8/layout/bProcess4"/>
    <dgm:cxn modelId="{ABCC680B-A9D6-4BBD-A874-D089C56A1783}" type="presParOf" srcId="{5E12D7A4-7431-4509-8140-BB638D3C71E0}" destId="{0121B3AD-0BC1-46EE-91D0-94B3BAE31D5C}" srcOrd="6" destOrd="0" presId="urn:microsoft.com/office/officeart/2005/8/layout/bProcess4"/>
    <dgm:cxn modelId="{54872322-23DF-4082-9894-DC06FC9B7CA5}" type="presParOf" srcId="{0121B3AD-0BC1-46EE-91D0-94B3BAE31D5C}" destId="{B0268B3D-0ECC-49C3-A74A-CEC93909A78B}" srcOrd="0" destOrd="0" presId="urn:microsoft.com/office/officeart/2005/8/layout/bProcess4"/>
    <dgm:cxn modelId="{A685B892-02D9-4C7A-980E-B2656F9D4D19}" type="presParOf" srcId="{0121B3AD-0BC1-46EE-91D0-94B3BAE31D5C}" destId="{518D609A-C0B2-4C7F-9EF2-59F723DAEB42}" srcOrd="1" destOrd="0" presId="urn:microsoft.com/office/officeart/2005/8/layout/bProcess4"/>
    <dgm:cxn modelId="{4384D944-2292-441C-9BA3-D5C42BE98D9E}" type="presParOf" srcId="{5E12D7A4-7431-4509-8140-BB638D3C71E0}" destId="{72AECE64-D2CF-4931-BB61-B88FF9CD9727}" srcOrd="7" destOrd="0" presId="urn:microsoft.com/office/officeart/2005/8/layout/bProcess4"/>
    <dgm:cxn modelId="{A6D1B33B-597A-42B3-969A-997B5D56F481}" type="presParOf" srcId="{5E12D7A4-7431-4509-8140-BB638D3C71E0}" destId="{046AD333-26F8-407B-9D71-96003674A1CC}" srcOrd="8" destOrd="0" presId="urn:microsoft.com/office/officeart/2005/8/layout/bProcess4"/>
    <dgm:cxn modelId="{D413F38B-5AE3-4A00-9248-8E6F4B50D724}" type="presParOf" srcId="{046AD333-26F8-407B-9D71-96003674A1CC}" destId="{8ADE0865-CECA-462E-9F69-3761F3F2D1F6}" srcOrd="0" destOrd="0" presId="urn:microsoft.com/office/officeart/2005/8/layout/bProcess4"/>
    <dgm:cxn modelId="{6D43AA99-00F0-40A2-93DF-E1E1A3B29AC2}" type="presParOf" srcId="{046AD333-26F8-407B-9D71-96003674A1CC}" destId="{3DC2E368-17A5-45FC-9283-A49CC1CBE7B3}" srcOrd="1" destOrd="0" presId="urn:microsoft.com/office/officeart/2005/8/layout/bProcess4"/>
    <dgm:cxn modelId="{BB2B7D10-00F2-4ABB-8D3F-12FDCA3C876A}" type="presParOf" srcId="{5E12D7A4-7431-4509-8140-BB638D3C71E0}" destId="{BDFB30F1-5526-474A-8ADA-E73170D48A2A}" srcOrd="9" destOrd="0" presId="urn:microsoft.com/office/officeart/2005/8/layout/bProcess4"/>
    <dgm:cxn modelId="{4CB5F441-8954-4C9A-B629-69425E6D8EC3}" type="presParOf" srcId="{5E12D7A4-7431-4509-8140-BB638D3C71E0}" destId="{8BA64B1A-F612-47EF-878A-A5C416C9693D}" srcOrd="10" destOrd="0" presId="urn:microsoft.com/office/officeart/2005/8/layout/bProcess4"/>
    <dgm:cxn modelId="{30198F33-B684-475B-9F76-947332F64042}" type="presParOf" srcId="{8BA64B1A-F612-47EF-878A-A5C416C9693D}" destId="{98280381-06DE-4291-B2C1-3DF13199BD45}" srcOrd="0" destOrd="0" presId="urn:microsoft.com/office/officeart/2005/8/layout/bProcess4"/>
    <dgm:cxn modelId="{C688DC76-68F7-4394-8D4A-79662BF0E41D}" type="presParOf" srcId="{8BA64B1A-F612-47EF-878A-A5C416C9693D}" destId="{48787C04-61E5-4610-9702-21E74D114A47}" srcOrd="1" destOrd="0" presId="urn:microsoft.com/office/officeart/2005/8/layout/bProcess4"/>
    <dgm:cxn modelId="{A1D15D09-0603-4A35-A3D0-5C7A01994F00}" type="presParOf" srcId="{5E12D7A4-7431-4509-8140-BB638D3C71E0}" destId="{060AB1F5-F7D1-4B3E-B6D5-C5E3BA51730D}" srcOrd="11" destOrd="0" presId="urn:microsoft.com/office/officeart/2005/8/layout/bProcess4"/>
    <dgm:cxn modelId="{16DA93E1-4D3C-4927-92DE-FD1E3378E571}" type="presParOf" srcId="{5E12D7A4-7431-4509-8140-BB638D3C71E0}" destId="{179032B0-1507-4ABA-A693-0FB2782CBF27}" srcOrd="12" destOrd="0" presId="urn:microsoft.com/office/officeart/2005/8/layout/bProcess4"/>
    <dgm:cxn modelId="{A33DC321-D7C8-4D61-91E7-5954C5F29E72}" type="presParOf" srcId="{179032B0-1507-4ABA-A693-0FB2782CBF27}" destId="{084F4943-CD0B-4AE4-9C65-AE225C37655E}" srcOrd="0" destOrd="0" presId="urn:microsoft.com/office/officeart/2005/8/layout/bProcess4"/>
    <dgm:cxn modelId="{424F294E-02E5-4A4D-999E-41BB2776FD10}" type="presParOf" srcId="{179032B0-1507-4ABA-A693-0FB2782CBF27}" destId="{F327770A-AD6D-48DF-B22A-8FFD173A0F45}" srcOrd="1" destOrd="0" presId="urn:microsoft.com/office/officeart/2005/8/layout/bProcess4"/>
    <dgm:cxn modelId="{09C36656-82F0-4EED-99DE-C33EF21139BD}" type="presParOf" srcId="{5E12D7A4-7431-4509-8140-BB638D3C71E0}" destId="{148F858D-8A87-4E56-A972-3438BAF0446E}" srcOrd="13" destOrd="0" presId="urn:microsoft.com/office/officeart/2005/8/layout/bProcess4"/>
    <dgm:cxn modelId="{1735AECD-1010-48E1-9867-C977E009E6EF}" type="presParOf" srcId="{5E12D7A4-7431-4509-8140-BB638D3C71E0}" destId="{CC9BE66E-4D10-452E-B25C-2022769C6177}" srcOrd="14" destOrd="0" presId="urn:microsoft.com/office/officeart/2005/8/layout/bProcess4"/>
    <dgm:cxn modelId="{56965D44-F0E2-4A2D-A31C-A8517BBF4F25}" type="presParOf" srcId="{CC9BE66E-4D10-452E-B25C-2022769C6177}" destId="{FE94607D-C74F-4AF9-B0F3-EE9355CFF01C}" srcOrd="0" destOrd="0" presId="urn:microsoft.com/office/officeart/2005/8/layout/bProcess4"/>
    <dgm:cxn modelId="{A6CB447C-EDB1-49C8-8260-306B25388B3B}" type="presParOf" srcId="{CC9BE66E-4D10-452E-B25C-2022769C6177}" destId="{58C1448D-56F5-4D83-A0A6-E5BF301914FC}" srcOrd="1" destOrd="0" presId="urn:microsoft.com/office/officeart/2005/8/layout/bProcess4"/>
    <dgm:cxn modelId="{EAD40D45-C18A-4ADC-B48D-F5CDBBF4E4B3}" type="presParOf" srcId="{5E12D7A4-7431-4509-8140-BB638D3C71E0}" destId="{170D91D7-D8E9-4071-BE17-16B248E93468}" srcOrd="15" destOrd="0" presId="urn:microsoft.com/office/officeart/2005/8/layout/bProcess4"/>
    <dgm:cxn modelId="{244E42D9-E4AB-44A3-8E9B-2D0C6A5B2296}" type="presParOf" srcId="{5E12D7A4-7431-4509-8140-BB638D3C71E0}" destId="{489FB598-A4F4-4F73-8593-5D74A1522B61}" srcOrd="16" destOrd="0" presId="urn:microsoft.com/office/officeart/2005/8/layout/bProcess4"/>
    <dgm:cxn modelId="{0EEE7142-46B7-4B7F-B7B0-20732E3F7CC4}" type="presParOf" srcId="{489FB598-A4F4-4F73-8593-5D74A1522B61}" destId="{31E70034-AFCC-4003-8D46-1B0E9DED2BC9}" srcOrd="0" destOrd="0" presId="urn:microsoft.com/office/officeart/2005/8/layout/bProcess4"/>
    <dgm:cxn modelId="{05185049-E34A-4830-8016-C3926413B5CB}" type="presParOf" srcId="{489FB598-A4F4-4F73-8593-5D74A1522B61}" destId="{C0690606-3052-485A-8EE7-7AFE17D5A1A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A58632-658B-483E-A9EA-49F2CBC10748}" type="doc">
      <dgm:prSet loTypeId="urn:microsoft.com/office/officeart/2005/8/layout/process1" loCatId="process" qsTypeId="urn:microsoft.com/office/officeart/2005/8/quickstyle/simple4" qsCatId="simple" csTypeId="urn:microsoft.com/office/officeart/2005/8/colors/accent1_4" csCatId="accent1" phldr="1"/>
      <dgm:spPr/>
      <dgm:t>
        <a:bodyPr/>
        <a:lstStyle/>
        <a:p>
          <a:endParaRPr lang="en-GB"/>
        </a:p>
      </dgm:t>
    </dgm:pt>
    <dgm:pt modelId="{1C9B268F-64FE-4444-9236-B2DCFC093CBE}">
      <dgm:prSet phldrT="[Text]"/>
      <dgm:spPr/>
      <dgm:t>
        <a:bodyPr/>
        <a:lstStyle/>
        <a:p>
          <a:pPr algn="ctr"/>
          <a:r>
            <a:rPr lang="en-GB" b="1" dirty="0">
              <a:latin typeface="Arial" panose="020B0604020202020204" pitchFamily="34" charset="0"/>
              <a:cs typeface="Arial" panose="020B0604020202020204" pitchFamily="34" charset="0"/>
            </a:rPr>
            <a:t>Workforce</a:t>
          </a:r>
        </a:p>
        <a:p>
          <a:pPr algn="ctr"/>
          <a:r>
            <a:rPr lang="en-GB" dirty="0">
              <a:latin typeface="Arial" panose="020B0604020202020204" pitchFamily="34" charset="0"/>
              <a:cs typeface="Arial" panose="020B0604020202020204" pitchFamily="34" charset="0"/>
            </a:rPr>
            <a:t>Health &amp; Wellbeing, welfare protection especially of those living in affected territories</a:t>
          </a:r>
        </a:p>
      </dgm:t>
    </dgm:pt>
    <dgm:pt modelId="{592061B8-FFFC-46CA-826C-3754D3D52137}" type="parTrans" cxnId="{E2675466-054E-465D-B6C8-2E257A2796DB}">
      <dgm:prSet/>
      <dgm:spPr/>
      <dgm:t>
        <a:bodyPr/>
        <a:lstStyle/>
        <a:p>
          <a:endParaRPr lang="en-GB">
            <a:latin typeface="Arial" panose="020B0604020202020204" pitchFamily="34" charset="0"/>
            <a:cs typeface="Arial" panose="020B0604020202020204" pitchFamily="34" charset="0"/>
          </a:endParaRPr>
        </a:p>
      </dgm:t>
    </dgm:pt>
    <dgm:pt modelId="{6982F916-1CB2-4C86-A102-CB258A64865F}" type="sibTrans" cxnId="{E2675466-054E-465D-B6C8-2E257A2796DB}">
      <dgm:prSet/>
      <dgm:spPr/>
      <dgm:t>
        <a:bodyPr/>
        <a:lstStyle/>
        <a:p>
          <a:endParaRPr lang="en-GB">
            <a:latin typeface="Arial" panose="020B0604020202020204" pitchFamily="34" charset="0"/>
            <a:cs typeface="Arial" panose="020B0604020202020204" pitchFamily="34" charset="0"/>
          </a:endParaRPr>
        </a:p>
      </dgm:t>
    </dgm:pt>
    <dgm:pt modelId="{8C560AC8-6279-4DE2-A6E9-0ED46EDE3DE9}">
      <dgm:prSet phldrT="[Text]"/>
      <dgm:spPr/>
      <dgm:t>
        <a:bodyPr/>
        <a:lstStyle/>
        <a:p>
          <a:r>
            <a:rPr lang="en-GB" b="1" dirty="0">
              <a:latin typeface="Arial" panose="020B0604020202020204" pitchFamily="34" charset="0"/>
              <a:cs typeface="Arial" panose="020B0604020202020204" pitchFamily="34" charset="0"/>
            </a:rPr>
            <a:t>Operations</a:t>
          </a:r>
        </a:p>
        <a:p>
          <a:r>
            <a:rPr lang="en-GB" dirty="0">
              <a:latin typeface="Arial" panose="020B0604020202020204" pitchFamily="34" charset="0"/>
              <a:cs typeface="Arial" panose="020B0604020202020204" pitchFamily="34" charset="0"/>
            </a:rPr>
            <a:t>Reduced resilience in key functions, infrastructure and services, or locations  become unavailable</a:t>
          </a:r>
        </a:p>
      </dgm:t>
    </dgm:pt>
    <dgm:pt modelId="{1654575E-BBD8-41AD-BAF2-8E9F9E69A38D}" type="parTrans" cxnId="{2759C992-A26A-42C6-9DB1-80C0A1BC0F50}">
      <dgm:prSet/>
      <dgm:spPr/>
      <dgm:t>
        <a:bodyPr/>
        <a:lstStyle/>
        <a:p>
          <a:endParaRPr lang="en-GB">
            <a:latin typeface="Arial" panose="020B0604020202020204" pitchFamily="34" charset="0"/>
            <a:cs typeface="Arial" panose="020B0604020202020204" pitchFamily="34" charset="0"/>
          </a:endParaRPr>
        </a:p>
      </dgm:t>
    </dgm:pt>
    <dgm:pt modelId="{DDE046A2-99F8-40D6-BE5A-BB481BC1B7F3}" type="sibTrans" cxnId="{2759C992-A26A-42C6-9DB1-80C0A1BC0F50}">
      <dgm:prSet/>
      <dgm:spPr/>
      <dgm:t>
        <a:bodyPr/>
        <a:lstStyle/>
        <a:p>
          <a:endParaRPr lang="en-GB">
            <a:latin typeface="Arial" panose="020B0604020202020204" pitchFamily="34" charset="0"/>
            <a:cs typeface="Arial" panose="020B0604020202020204" pitchFamily="34" charset="0"/>
          </a:endParaRPr>
        </a:p>
      </dgm:t>
    </dgm:pt>
    <dgm:pt modelId="{833E48EF-230A-45CD-AEDC-9E3F2CC7C02A}">
      <dgm:prSet phldrT="[Text]"/>
      <dgm:spPr/>
      <dgm:t>
        <a:bodyPr/>
        <a:lstStyle/>
        <a:p>
          <a:r>
            <a:rPr lang="en-GB" b="1" dirty="0">
              <a:latin typeface="Arial" panose="020B0604020202020204" pitchFamily="34" charset="0"/>
              <a:cs typeface="Arial" panose="020B0604020202020204" pitchFamily="34" charset="0"/>
            </a:rPr>
            <a:t>Disputes</a:t>
          </a:r>
        </a:p>
        <a:p>
          <a:r>
            <a:rPr lang="en-GB" dirty="0">
              <a:latin typeface="Arial" panose="020B0604020202020204" pitchFamily="34" charset="0"/>
              <a:cs typeface="Arial" panose="020B0604020202020204" pitchFamily="34" charset="0"/>
            </a:rPr>
            <a:t>Claims causation elements and lessons learnt </a:t>
          </a:r>
        </a:p>
      </dgm:t>
    </dgm:pt>
    <dgm:pt modelId="{47829809-4D28-40ED-9D6A-0FA5BB22916C}" type="parTrans" cxnId="{E074D4EA-80E4-4CF1-B036-571E8B62748A}">
      <dgm:prSet/>
      <dgm:spPr/>
      <dgm:t>
        <a:bodyPr/>
        <a:lstStyle/>
        <a:p>
          <a:endParaRPr lang="en-GB">
            <a:latin typeface="Arial" panose="020B0604020202020204" pitchFamily="34" charset="0"/>
            <a:cs typeface="Arial" panose="020B0604020202020204" pitchFamily="34" charset="0"/>
          </a:endParaRPr>
        </a:p>
      </dgm:t>
    </dgm:pt>
    <dgm:pt modelId="{C786B6E6-7D19-4555-914A-BBEA2E89C853}" type="sibTrans" cxnId="{E074D4EA-80E4-4CF1-B036-571E8B62748A}">
      <dgm:prSet/>
      <dgm:spPr/>
      <dgm:t>
        <a:bodyPr/>
        <a:lstStyle/>
        <a:p>
          <a:endParaRPr lang="en-GB">
            <a:latin typeface="Arial" panose="020B0604020202020204" pitchFamily="34" charset="0"/>
            <a:cs typeface="Arial" panose="020B0604020202020204" pitchFamily="34" charset="0"/>
          </a:endParaRPr>
        </a:p>
      </dgm:t>
    </dgm:pt>
    <dgm:pt modelId="{23D9BA90-030C-4618-B79B-8E1D4B0D660E}">
      <dgm:prSet phldrT="[Text]"/>
      <dgm:spPr/>
      <dgm:t>
        <a:bodyPr/>
        <a:lstStyle/>
        <a:p>
          <a:r>
            <a:rPr lang="en-GB" b="1" dirty="0">
              <a:latin typeface="Arial" panose="020B0604020202020204" pitchFamily="34" charset="0"/>
              <a:cs typeface="Arial" panose="020B0604020202020204" pitchFamily="34" charset="0"/>
            </a:rPr>
            <a:t>Supply Chain</a:t>
          </a:r>
        </a:p>
        <a:p>
          <a:r>
            <a:rPr lang="en-GB" dirty="0">
              <a:latin typeface="Arial" panose="020B0604020202020204" pitchFamily="34" charset="0"/>
              <a:cs typeface="Arial" panose="020B0604020202020204" pitchFamily="34" charset="0"/>
            </a:rPr>
            <a:t>Pandemic  disputes, MAPS, shortage, logistics, war.</a:t>
          </a:r>
        </a:p>
      </dgm:t>
    </dgm:pt>
    <dgm:pt modelId="{CE858C3E-E864-40A7-ADC9-A8EC34A8AA00}" type="parTrans" cxnId="{8D1DE53F-685B-4A54-9F17-C4927310DFBF}">
      <dgm:prSet/>
      <dgm:spPr/>
      <dgm:t>
        <a:bodyPr/>
        <a:lstStyle/>
        <a:p>
          <a:endParaRPr lang="en-GB">
            <a:latin typeface="Arial" panose="020B0604020202020204" pitchFamily="34" charset="0"/>
            <a:cs typeface="Arial" panose="020B0604020202020204" pitchFamily="34" charset="0"/>
          </a:endParaRPr>
        </a:p>
      </dgm:t>
    </dgm:pt>
    <dgm:pt modelId="{6BC1B225-AD99-41CF-81EB-CF516F90A5EE}" type="sibTrans" cxnId="{8D1DE53F-685B-4A54-9F17-C4927310DFBF}">
      <dgm:prSet/>
      <dgm:spPr/>
      <dgm:t>
        <a:bodyPr/>
        <a:lstStyle/>
        <a:p>
          <a:endParaRPr lang="en-GB">
            <a:latin typeface="Arial" panose="020B0604020202020204" pitchFamily="34" charset="0"/>
            <a:cs typeface="Arial" panose="020B0604020202020204" pitchFamily="34" charset="0"/>
          </a:endParaRPr>
        </a:p>
      </dgm:t>
    </dgm:pt>
    <dgm:pt modelId="{9D432260-7ECE-42F7-8D85-5CBD818DF97A}">
      <dgm:prSet phldrT="[Text]"/>
      <dgm:spPr/>
      <dgm:t>
        <a:bodyPr/>
        <a:lstStyle/>
        <a:p>
          <a:r>
            <a:rPr lang="en-GB" b="1" dirty="0">
              <a:latin typeface="Arial" panose="020B0604020202020204" pitchFamily="34" charset="0"/>
              <a:cs typeface="Arial" panose="020B0604020202020204" pitchFamily="34" charset="0"/>
            </a:rPr>
            <a:t>Sales</a:t>
          </a:r>
        </a:p>
        <a:p>
          <a:r>
            <a:rPr lang="en-GB" dirty="0">
              <a:latin typeface="Arial" panose="020B0604020202020204" pitchFamily="34" charset="0"/>
              <a:cs typeface="Arial" panose="020B0604020202020204" pitchFamily="34" charset="0"/>
            </a:rPr>
            <a:t>Decline in sales leading to cash flow and covenant issues</a:t>
          </a:r>
        </a:p>
        <a:p>
          <a:r>
            <a:rPr lang="en-GB" dirty="0">
              <a:latin typeface="Arial" panose="020B0604020202020204" pitchFamily="34" charset="0"/>
              <a:cs typeface="Arial" panose="020B0604020202020204" pitchFamily="34" charset="0"/>
            </a:rPr>
            <a:t>Inflation</a:t>
          </a:r>
        </a:p>
      </dgm:t>
    </dgm:pt>
    <dgm:pt modelId="{F02CFF75-4C4B-42FC-90F1-3F3824EA7B7E}" type="parTrans" cxnId="{C4E72B29-12EF-462F-8C77-04D09E05D941}">
      <dgm:prSet/>
      <dgm:spPr/>
      <dgm:t>
        <a:bodyPr/>
        <a:lstStyle/>
        <a:p>
          <a:endParaRPr lang="en-GB">
            <a:latin typeface="Arial" panose="020B0604020202020204" pitchFamily="34" charset="0"/>
            <a:cs typeface="Arial" panose="020B0604020202020204" pitchFamily="34" charset="0"/>
          </a:endParaRPr>
        </a:p>
      </dgm:t>
    </dgm:pt>
    <dgm:pt modelId="{4C0998C8-A278-479F-B55B-B4649E8BE552}" type="sibTrans" cxnId="{C4E72B29-12EF-462F-8C77-04D09E05D941}">
      <dgm:prSet/>
      <dgm:spPr/>
      <dgm:t>
        <a:bodyPr/>
        <a:lstStyle/>
        <a:p>
          <a:endParaRPr lang="en-GB">
            <a:latin typeface="Arial" panose="020B0604020202020204" pitchFamily="34" charset="0"/>
            <a:cs typeface="Arial" panose="020B0604020202020204" pitchFamily="34" charset="0"/>
          </a:endParaRPr>
        </a:p>
      </dgm:t>
    </dgm:pt>
    <dgm:pt modelId="{4987E13D-A991-44E0-BDD1-839FC8F4BB26}">
      <dgm:prSet phldrT="[Text]"/>
      <dgm:spPr/>
      <dgm:t>
        <a:bodyPr/>
        <a:lstStyle/>
        <a:p>
          <a:r>
            <a:rPr lang="en-GB" b="1" dirty="0">
              <a:latin typeface="Arial" panose="020B0604020202020204" pitchFamily="34" charset="0"/>
              <a:cs typeface="Arial" panose="020B0604020202020204" pitchFamily="34" charset="0"/>
            </a:rPr>
            <a:t>Regulation</a:t>
          </a:r>
        </a:p>
        <a:p>
          <a:r>
            <a:rPr lang="en-GB" dirty="0">
              <a:latin typeface="Arial" panose="020B0604020202020204" pitchFamily="34" charset="0"/>
              <a:cs typeface="Arial" panose="020B0604020202020204" pitchFamily="34" charset="0"/>
            </a:rPr>
            <a:t>ESG Compliance challenges in certain sectors</a:t>
          </a:r>
        </a:p>
      </dgm:t>
    </dgm:pt>
    <dgm:pt modelId="{B8A97B74-553E-40A1-A14B-017410AD0D67}" type="parTrans" cxnId="{F6D8BF83-DE49-42FC-BD59-F0A334AE9511}">
      <dgm:prSet/>
      <dgm:spPr/>
      <dgm:t>
        <a:bodyPr/>
        <a:lstStyle/>
        <a:p>
          <a:endParaRPr lang="en-GB">
            <a:latin typeface="Arial" panose="020B0604020202020204" pitchFamily="34" charset="0"/>
            <a:cs typeface="Arial" panose="020B0604020202020204" pitchFamily="34" charset="0"/>
          </a:endParaRPr>
        </a:p>
      </dgm:t>
    </dgm:pt>
    <dgm:pt modelId="{E431A0FB-1F68-4409-A9B5-75B18CCE03F9}" type="sibTrans" cxnId="{F6D8BF83-DE49-42FC-BD59-F0A334AE9511}">
      <dgm:prSet/>
      <dgm:spPr/>
      <dgm:t>
        <a:bodyPr/>
        <a:lstStyle/>
        <a:p>
          <a:endParaRPr lang="en-GB">
            <a:latin typeface="Arial" panose="020B0604020202020204" pitchFamily="34" charset="0"/>
            <a:cs typeface="Arial" panose="020B0604020202020204" pitchFamily="34" charset="0"/>
          </a:endParaRPr>
        </a:p>
      </dgm:t>
    </dgm:pt>
    <dgm:pt modelId="{1C6ABFF8-4898-483F-8E6D-BC07620E0798}" type="pres">
      <dgm:prSet presAssocID="{A4A58632-658B-483E-A9EA-49F2CBC10748}" presName="Name0" presStyleCnt="0">
        <dgm:presLayoutVars>
          <dgm:dir/>
          <dgm:resizeHandles val="exact"/>
        </dgm:presLayoutVars>
      </dgm:prSet>
      <dgm:spPr/>
    </dgm:pt>
    <dgm:pt modelId="{6EBC1E74-6FF2-47E6-AE4F-E1054E5053C5}" type="pres">
      <dgm:prSet presAssocID="{1C9B268F-64FE-4444-9236-B2DCFC093CBE}" presName="node" presStyleLbl="node1" presStyleIdx="0" presStyleCnt="6">
        <dgm:presLayoutVars>
          <dgm:bulletEnabled val="1"/>
        </dgm:presLayoutVars>
      </dgm:prSet>
      <dgm:spPr/>
    </dgm:pt>
    <dgm:pt modelId="{C00942D4-27D9-44A1-A5B9-2E314939A234}" type="pres">
      <dgm:prSet presAssocID="{6982F916-1CB2-4C86-A102-CB258A64865F}" presName="sibTrans" presStyleLbl="sibTrans2D1" presStyleIdx="0" presStyleCnt="5"/>
      <dgm:spPr/>
    </dgm:pt>
    <dgm:pt modelId="{ECB6525B-2386-45E7-9C7C-CE51552F8812}" type="pres">
      <dgm:prSet presAssocID="{6982F916-1CB2-4C86-A102-CB258A64865F}" presName="connectorText" presStyleLbl="sibTrans2D1" presStyleIdx="0" presStyleCnt="5"/>
      <dgm:spPr/>
    </dgm:pt>
    <dgm:pt modelId="{05857F35-1023-4621-99CA-124002D20DB4}" type="pres">
      <dgm:prSet presAssocID="{8C560AC8-6279-4DE2-A6E9-0ED46EDE3DE9}" presName="node" presStyleLbl="node1" presStyleIdx="1" presStyleCnt="6">
        <dgm:presLayoutVars>
          <dgm:bulletEnabled val="1"/>
        </dgm:presLayoutVars>
      </dgm:prSet>
      <dgm:spPr/>
    </dgm:pt>
    <dgm:pt modelId="{A2B42F88-10F5-4B48-AB25-739D60F8EDF2}" type="pres">
      <dgm:prSet presAssocID="{DDE046A2-99F8-40D6-BE5A-BB481BC1B7F3}" presName="sibTrans" presStyleLbl="sibTrans2D1" presStyleIdx="1" presStyleCnt="5"/>
      <dgm:spPr/>
    </dgm:pt>
    <dgm:pt modelId="{C901D9A2-5FCA-4787-AF39-18FF8AB8A822}" type="pres">
      <dgm:prSet presAssocID="{DDE046A2-99F8-40D6-BE5A-BB481BC1B7F3}" presName="connectorText" presStyleLbl="sibTrans2D1" presStyleIdx="1" presStyleCnt="5"/>
      <dgm:spPr/>
    </dgm:pt>
    <dgm:pt modelId="{CD0D43A7-E6FF-4642-A7F1-0C75A542510C}" type="pres">
      <dgm:prSet presAssocID="{833E48EF-230A-45CD-AEDC-9E3F2CC7C02A}" presName="node" presStyleLbl="node1" presStyleIdx="2" presStyleCnt="6">
        <dgm:presLayoutVars>
          <dgm:bulletEnabled val="1"/>
        </dgm:presLayoutVars>
      </dgm:prSet>
      <dgm:spPr/>
    </dgm:pt>
    <dgm:pt modelId="{AA815F50-BB4A-4B53-991F-CADCA86B7A7A}" type="pres">
      <dgm:prSet presAssocID="{C786B6E6-7D19-4555-914A-BBEA2E89C853}" presName="sibTrans" presStyleLbl="sibTrans2D1" presStyleIdx="2" presStyleCnt="5"/>
      <dgm:spPr/>
    </dgm:pt>
    <dgm:pt modelId="{CB8B0847-60E0-40CA-B426-450F1898FDC6}" type="pres">
      <dgm:prSet presAssocID="{C786B6E6-7D19-4555-914A-BBEA2E89C853}" presName="connectorText" presStyleLbl="sibTrans2D1" presStyleIdx="2" presStyleCnt="5"/>
      <dgm:spPr/>
    </dgm:pt>
    <dgm:pt modelId="{2557B498-7570-445A-8D2E-280771C3F6CC}" type="pres">
      <dgm:prSet presAssocID="{23D9BA90-030C-4618-B79B-8E1D4B0D660E}" presName="node" presStyleLbl="node1" presStyleIdx="3" presStyleCnt="6">
        <dgm:presLayoutVars>
          <dgm:bulletEnabled val="1"/>
        </dgm:presLayoutVars>
      </dgm:prSet>
      <dgm:spPr/>
    </dgm:pt>
    <dgm:pt modelId="{3FFB6439-DEC3-4A70-BA45-771F1D7F976E}" type="pres">
      <dgm:prSet presAssocID="{6BC1B225-AD99-41CF-81EB-CF516F90A5EE}" presName="sibTrans" presStyleLbl="sibTrans2D1" presStyleIdx="3" presStyleCnt="5"/>
      <dgm:spPr/>
    </dgm:pt>
    <dgm:pt modelId="{41CABD5D-26F1-4CCB-8E5F-F111B6F9DF06}" type="pres">
      <dgm:prSet presAssocID="{6BC1B225-AD99-41CF-81EB-CF516F90A5EE}" presName="connectorText" presStyleLbl="sibTrans2D1" presStyleIdx="3" presStyleCnt="5"/>
      <dgm:spPr/>
    </dgm:pt>
    <dgm:pt modelId="{9236C8CB-1FEE-4747-953D-00BF31777F46}" type="pres">
      <dgm:prSet presAssocID="{9D432260-7ECE-42F7-8D85-5CBD818DF97A}" presName="node" presStyleLbl="node1" presStyleIdx="4" presStyleCnt="6">
        <dgm:presLayoutVars>
          <dgm:bulletEnabled val="1"/>
        </dgm:presLayoutVars>
      </dgm:prSet>
      <dgm:spPr/>
    </dgm:pt>
    <dgm:pt modelId="{094512B4-BDDD-44D0-97CF-F96861C2FEA8}" type="pres">
      <dgm:prSet presAssocID="{4C0998C8-A278-479F-B55B-B4649E8BE552}" presName="sibTrans" presStyleLbl="sibTrans2D1" presStyleIdx="4" presStyleCnt="5"/>
      <dgm:spPr/>
    </dgm:pt>
    <dgm:pt modelId="{8AD6E509-EFCE-49FF-B2DD-0BF4CFCEC51B}" type="pres">
      <dgm:prSet presAssocID="{4C0998C8-A278-479F-B55B-B4649E8BE552}" presName="connectorText" presStyleLbl="sibTrans2D1" presStyleIdx="4" presStyleCnt="5"/>
      <dgm:spPr/>
    </dgm:pt>
    <dgm:pt modelId="{CC4E087F-464D-42CE-93DF-D3296D98F5AC}" type="pres">
      <dgm:prSet presAssocID="{4987E13D-A991-44E0-BDD1-839FC8F4BB26}" presName="node" presStyleLbl="node1" presStyleIdx="5" presStyleCnt="6">
        <dgm:presLayoutVars>
          <dgm:bulletEnabled val="1"/>
        </dgm:presLayoutVars>
      </dgm:prSet>
      <dgm:spPr/>
    </dgm:pt>
  </dgm:ptLst>
  <dgm:cxnLst>
    <dgm:cxn modelId="{F5513102-84EB-4705-97B4-31525A6F7F1C}" type="presOf" srcId="{4987E13D-A991-44E0-BDD1-839FC8F4BB26}" destId="{CC4E087F-464D-42CE-93DF-D3296D98F5AC}" srcOrd="0" destOrd="0" presId="urn:microsoft.com/office/officeart/2005/8/layout/process1"/>
    <dgm:cxn modelId="{AC844E14-C38C-482E-8B48-0951A7B219B5}" type="presOf" srcId="{6982F916-1CB2-4C86-A102-CB258A64865F}" destId="{ECB6525B-2386-45E7-9C7C-CE51552F8812}" srcOrd="1" destOrd="0" presId="urn:microsoft.com/office/officeart/2005/8/layout/process1"/>
    <dgm:cxn modelId="{50ABCD1C-27B1-43F4-AC15-FC40EDF7842A}" type="presOf" srcId="{8C560AC8-6279-4DE2-A6E9-0ED46EDE3DE9}" destId="{05857F35-1023-4621-99CA-124002D20DB4}" srcOrd="0" destOrd="0" presId="urn:microsoft.com/office/officeart/2005/8/layout/process1"/>
    <dgm:cxn modelId="{8148E61F-DB53-4CB3-B43D-30E4534311F1}" type="presOf" srcId="{A4A58632-658B-483E-A9EA-49F2CBC10748}" destId="{1C6ABFF8-4898-483F-8E6D-BC07620E0798}" srcOrd="0" destOrd="0" presId="urn:microsoft.com/office/officeart/2005/8/layout/process1"/>
    <dgm:cxn modelId="{C4E72B29-12EF-462F-8C77-04D09E05D941}" srcId="{A4A58632-658B-483E-A9EA-49F2CBC10748}" destId="{9D432260-7ECE-42F7-8D85-5CBD818DF97A}" srcOrd="4" destOrd="0" parTransId="{F02CFF75-4C4B-42FC-90F1-3F3824EA7B7E}" sibTransId="{4C0998C8-A278-479F-B55B-B4649E8BE552}"/>
    <dgm:cxn modelId="{8D1DE53F-685B-4A54-9F17-C4927310DFBF}" srcId="{A4A58632-658B-483E-A9EA-49F2CBC10748}" destId="{23D9BA90-030C-4618-B79B-8E1D4B0D660E}" srcOrd="3" destOrd="0" parTransId="{CE858C3E-E864-40A7-ADC9-A8EC34A8AA00}" sibTransId="{6BC1B225-AD99-41CF-81EB-CF516F90A5EE}"/>
    <dgm:cxn modelId="{E2675466-054E-465D-B6C8-2E257A2796DB}" srcId="{A4A58632-658B-483E-A9EA-49F2CBC10748}" destId="{1C9B268F-64FE-4444-9236-B2DCFC093CBE}" srcOrd="0" destOrd="0" parTransId="{592061B8-FFFC-46CA-826C-3754D3D52137}" sibTransId="{6982F916-1CB2-4C86-A102-CB258A64865F}"/>
    <dgm:cxn modelId="{5B3F604A-B4AF-43E1-BBAD-071B68AC4654}" type="presOf" srcId="{4C0998C8-A278-479F-B55B-B4649E8BE552}" destId="{094512B4-BDDD-44D0-97CF-F96861C2FEA8}" srcOrd="0" destOrd="0" presId="urn:microsoft.com/office/officeart/2005/8/layout/process1"/>
    <dgm:cxn modelId="{DADDA76A-A741-48BB-A49A-E20716E8096F}" type="presOf" srcId="{DDE046A2-99F8-40D6-BE5A-BB481BC1B7F3}" destId="{C901D9A2-5FCA-4787-AF39-18FF8AB8A822}" srcOrd="1" destOrd="0" presId="urn:microsoft.com/office/officeart/2005/8/layout/process1"/>
    <dgm:cxn modelId="{C7D26156-FA65-4B00-812B-45E2AFB52A73}" type="presOf" srcId="{C786B6E6-7D19-4555-914A-BBEA2E89C853}" destId="{CB8B0847-60E0-40CA-B426-450F1898FDC6}" srcOrd="1" destOrd="0" presId="urn:microsoft.com/office/officeart/2005/8/layout/process1"/>
    <dgm:cxn modelId="{D1654556-FEFF-454C-A1CD-3E463340BA11}" type="presOf" srcId="{833E48EF-230A-45CD-AEDC-9E3F2CC7C02A}" destId="{CD0D43A7-E6FF-4642-A7F1-0C75A542510C}" srcOrd="0" destOrd="0" presId="urn:microsoft.com/office/officeart/2005/8/layout/process1"/>
    <dgm:cxn modelId="{F6D8BF83-DE49-42FC-BD59-F0A334AE9511}" srcId="{A4A58632-658B-483E-A9EA-49F2CBC10748}" destId="{4987E13D-A991-44E0-BDD1-839FC8F4BB26}" srcOrd="5" destOrd="0" parTransId="{B8A97B74-553E-40A1-A14B-017410AD0D67}" sibTransId="{E431A0FB-1F68-4409-A9B5-75B18CCE03F9}"/>
    <dgm:cxn modelId="{340B7091-D158-4547-BFD1-0193CAC1EA30}" type="presOf" srcId="{6BC1B225-AD99-41CF-81EB-CF516F90A5EE}" destId="{41CABD5D-26F1-4CCB-8E5F-F111B6F9DF06}" srcOrd="1" destOrd="0" presId="urn:microsoft.com/office/officeart/2005/8/layout/process1"/>
    <dgm:cxn modelId="{633FC991-DF85-433E-B91B-F53851E2FC98}" type="presOf" srcId="{DDE046A2-99F8-40D6-BE5A-BB481BC1B7F3}" destId="{A2B42F88-10F5-4B48-AB25-739D60F8EDF2}" srcOrd="0" destOrd="0" presId="urn:microsoft.com/office/officeart/2005/8/layout/process1"/>
    <dgm:cxn modelId="{2759C992-A26A-42C6-9DB1-80C0A1BC0F50}" srcId="{A4A58632-658B-483E-A9EA-49F2CBC10748}" destId="{8C560AC8-6279-4DE2-A6E9-0ED46EDE3DE9}" srcOrd="1" destOrd="0" parTransId="{1654575E-BBD8-41AD-BAF2-8E9F9E69A38D}" sibTransId="{DDE046A2-99F8-40D6-BE5A-BB481BC1B7F3}"/>
    <dgm:cxn modelId="{926BA2B0-AB93-4E30-ACA3-484701C99429}" type="presOf" srcId="{4C0998C8-A278-479F-B55B-B4649E8BE552}" destId="{8AD6E509-EFCE-49FF-B2DD-0BF4CFCEC51B}" srcOrd="1" destOrd="0" presId="urn:microsoft.com/office/officeart/2005/8/layout/process1"/>
    <dgm:cxn modelId="{4218B9C7-88C8-4AA5-8C89-288EA8BC9E32}" type="presOf" srcId="{6982F916-1CB2-4C86-A102-CB258A64865F}" destId="{C00942D4-27D9-44A1-A5B9-2E314939A234}" srcOrd="0" destOrd="0" presId="urn:microsoft.com/office/officeart/2005/8/layout/process1"/>
    <dgm:cxn modelId="{8EED9AD7-5BB0-42E2-B870-70A8C4CFC16E}" type="presOf" srcId="{23D9BA90-030C-4618-B79B-8E1D4B0D660E}" destId="{2557B498-7570-445A-8D2E-280771C3F6CC}" srcOrd="0" destOrd="0" presId="urn:microsoft.com/office/officeart/2005/8/layout/process1"/>
    <dgm:cxn modelId="{5D695BE7-4FAD-4BCB-BBF6-48C3D3D2E6B4}" type="presOf" srcId="{6BC1B225-AD99-41CF-81EB-CF516F90A5EE}" destId="{3FFB6439-DEC3-4A70-BA45-771F1D7F976E}" srcOrd="0" destOrd="0" presId="urn:microsoft.com/office/officeart/2005/8/layout/process1"/>
    <dgm:cxn modelId="{AB8BC7EA-99E0-4CF6-9F03-715A8F899A97}" type="presOf" srcId="{1C9B268F-64FE-4444-9236-B2DCFC093CBE}" destId="{6EBC1E74-6FF2-47E6-AE4F-E1054E5053C5}" srcOrd="0" destOrd="0" presId="urn:microsoft.com/office/officeart/2005/8/layout/process1"/>
    <dgm:cxn modelId="{E074D4EA-80E4-4CF1-B036-571E8B62748A}" srcId="{A4A58632-658B-483E-A9EA-49F2CBC10748}" destId="{833E48EF-230A-45CD-AEDC-9E3F2CC7C02A}" srcOrd="2" destOrd="0" parTransId="{47829809-4D28-40ED-9D6A-0FA5BB22916C}" sibTransId="{C786B6E6-7D19-4555-914A-BBEA2E89C853}"/>
    <dgm:cxn modelId="{76AFABEE-B5B9-4004-BBFA-447DB80DC921}" type="presOf" srcId="{9D432260-7ECE-42F7-8D85-5CBD818DF97A}" destId="{9236C8CB-1FEE-4747-953D-00BF31777F46}" srcOrd="0" destOrd="0" presId="urn:microsoft.com/office/officeart/2005/8/layout/process1"/>
    <dgm:cxn modelId="{8DC18EFF-AB9C-4BFD-AD21-AC1CC3F32A26}" type="presOf" srcId="{C786B6E6-7D19-4555-914A-BBEA2E89C853}" destId="{AA815F50-BB4A-4B53-991F-CADCA86B7A7A}" srcOrd="0" destOrd="0" presId="urn:microsoft.com/office/officeart/2005/8/layout/process1"/>
    <dgm:cxn modelId="{BF86919C-6723-45B5-A2C5-464F735FDCBF}" type="presParOf" srcId="{1C6ABFF8-4898-483F-8E6D-BC07620E0798}" destId="{6EBC1E74-6FF2-47E6-AE4F-E1054E5053C5}" srcOrd="0" destOrd="0" presId="urn:microsoft.com/office/officeart/2005/8/layout/process1"/>
    <dgm:cxn modelId="{DD004F61-D19F-45B7-99DD-4ED7D979BC5B}" type="presParOf" srcId="{1C6ABFF8-4898-483F-8E6D-BC07620E0798}" destId="{C00942D4-27D9-44A1-A5B9-2E314939A234}" srcOrd="1" destOrd="0" presId="urn:microsoft.com/office/officeart/2005/8/layout/process1"/>
    <dgm:cxn modelId="{E50DE651-E742-4F8E-B42E-227EC5A2D26A}" type="presParOf" srcId="{C00942D4-27D9-44A1-A5B9-2E314939A234}" destId="{ECB6525B-2386-45E7-9C7C-CE51552F8812}" srcOrd="0" destOrd="0" presId="urn:microsoft.com/office/officeart/2005/8/layout/process1"/>
    <dgm:cxn modelId="{1546CE55-C687-4E4A-A5D7-2FAA89BF8ADC}" type="presParOf" srcId="{1C6ABFF8-4898-483F-8E6D-BC07620E0798}" destId="{05857F35-1023-4621-99CA-124002D20DB4}" srcOrd="2" destOrd="0" presId="urn:microsoft.com/office/officeart/2005/8/layout/process1"/>
    <dgm:cxn modelId="{F5662826-E319-4D07-847B-F7DB4F2AA83F}" type="presParOf" srcId="{1C6ABFF8-4898-483F-8E6D-BC07620E0798}" destId="{A2B42F88-10F5-4B48-AB25-739D60F8EDF2}" srcOrd="3" destOrd="0" presId="urn:microsoft.com/office/officeart/2005/8/layout/process1"/>
    <dgm:cxn modelId="{B73406CE-250B-4048-946C-4ACD7C49A308}" type="presParOf" srcId="{A2B42F88-10F5-4B48-AB25-739D60F8EDF2}" destId="{C901D9A2-5FCA-4787-AF39-18FF8AB8A822}" srcOrd="0" destOrd="0" presId="urn:microsoft.com/office/officeart/2005/8/layout/process1"/>
    <dgm:cxn modelId="{679009BF-F5D8-4075-AADF-7E65D04A52A4}" type="presParOf" srcId="{1C6ABFF8-4898-483F-8E6D-BC07620E0798}" destId="{CD0D43A7-E6FF-4642-A7F1-0C75A542510C}" srcOrd="4" destOrd="0" presId="urn:microsoft.com/office/officeart/2005/8/layout/process1"/>
    <dgm:cxn modelId="{6434CC3A-BD75-42C8-B843-11A69A600F74}" type="presParOf" srcId="{1C6ABFF8-4898-483F-8E6D-BC07620E0798}" destId="{AA815F50-BB4A-4B53-991F-CADCA86B7A7A}" srcOrd="5" destOrd="0" presId="urn:microsoft.com/office/officeart/2005/8/layout/process1"/>
    <dgm:cxn modelId="{03C6295E-A6F6-40A9-9863-E8AC0555534D}" type="presParOf" srcId="{AA815F50-BB4A-4B53-991F-CADCA86B7A7A}" destId="{CB8B0847-60E0-40CA-B426-450F1898FDC6}" srcOrd="0" destOrd="0" presId="urn:microsoft.com/office/officeart/2005/8/layout/process1"/>
    <dgm:cxn modelId="{55E144FC-B11A-4E78-B7F8-659BACDD94DE}" type="presParOf" srcId="{1C6ABFF8-4898-483F-8E6D-BC07620E0798}" destId="{2557B498-7570-445A-8D2E-280771C3F6CC}" srcOrd="6" destOrd="0" presId="urn:microsoft.com/office/officeart/2005/8/layout/process1"/>
    <dgm:cxn modelId="{302C156B-D29B-4C7B-8415-235056A0EBF0}" type="presParOf" srcId="{1C6ABFF8-4898-483F-8E6D-BC07620E0798}" destId="{3FFB6439-DEC3-4A70-BA45-771F1D7F976E}" srcOrd="7" destOrd="0" presId="urn:microsoft.com/office/officeart/2005/8/layout/process1"/>
    <dgm:cxn modelId="{AD1FDA30-803B-4CB5-9942-E8828E56E8E9}" type="presParOf" srcId="{3FFB6439-DEC3-4A70-BA45-771F1D7F976E}" destId="{41CABD5D-26F1-4CCB-8E5F-F111B6F9DF06}" srcOrd="0" destOrd="0" presId="urn:microsoft.com/office/officeart/2005/8/layout/process1"/>
    <dgm:cxn modelId="{188C0639-D8A1-4134-B304-CEE5CE634639}" type="presParOf" srcId="{1C6ABFF8-4898-483F-8E6D-BC07620E0798}" destId="{9236C8CB-1FEE-4747-953D-00BF31777F46}" srcOrd="8" destOrd="0" presId="urn:microsoft.com/office/officeart/2005/8/layout/process1"/>
    <dgm:cxn modelId="{85E0C943-0507-409C-A094-14AD6C9DE24F}" type="presParOf" srcId="{1C6ABFF8-4898-483F-8E6D-BC07620E0798}" destId="{094512B4-BDDD-44D0-97CF-F96861C2FEA8}" srcOrd="9" destOrd="0" presId="urn:microsoft.com/office/officeart/2005/8/layout/process1"/>
    <dgm:cxn modelId="{7DE3ACE4-47A0-4D6C-A944-CD68E262585C}" type="presParOf" srcId="{094512B4-BDDD-44D0-97CF-F96861C2FEA8}" destId="{8AD6E509-EFCE-49FF-B2DD-0BF4CFCEC51B}" srcOrd="0" destOrd="0" presId="urn:microsoft.com/office/officeart/2005/8/layout/process1"/>
    <dgm:cxn modelId="{ED0FB76D-CD41-42C4-924F-DD6B9F857B67}" type="presParOf" srcId="{1C6ABFF8-4898-483F-8E6D-BC07620E0798}" destId="{CC4E087F-464D-42CE-93DF-D3296D98F5A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FD51E-5C8C-4E01-BCE3-86E98A31EF4D}" type="doc">
      <dgm:prSet loTypeId="urn:microsoft.com/office/officeart/2005/8/layout/chevron1" loCatId="process" qsTypeId="urn:microsoft.com/office/officeart/2005/8/quickstyle/simple2" qsCatId="simple" csTypeId="urn:microsoft.com/office/officeart/2005/8/colors/colorful3" csCatId="colorful" phldr="1"/>
      <dgm:spPr/>
    </dgm:pt>
    <dgm:pt modelId="{216ED3AC-BE02-4941-B7A7-31BC4F497AF0}">
      <dgm:prSet phldrT="[Text]" custT="1"/>
      <dgm:spPr/>
      <dgm:t>
        <a:bodyPr/>
        <a:lstStyle/>
        <a:p>
          <a:r>
            <a:rPr lang="en-GB" sz="2200" b="1" dirty="0">
              <a:latin typeface="Arial" panose="020B0604020202020204" pitchFamily="34" charset="0"/>
              <a:cs typeface="Arial" panose="020B0604020202020204" pitchFamily="34" charset="0"/>
            </a:rPr>
            <a:t>Projects under procurement </a:t>
          </a:r>
        </a:p>
      </dgm:t>
    </dgm:pt>
    <dgm:pt modelId="{FBFA17C1-8DFE-4088-8612-CE1E308F9A32}" type="parTrans" cxnId="{5AE6F80F-2FC0-4174-A524-AF52A3AD2A64}">
      <dgm:prSet/>
      <dgm:spPr/>
      <dgm:t>
        <a:bodyPr/>
        <a:lstStyle/>
        <a:p>
          <a:endParaRPr lang="en-GB" sz="2200" b="1">
            <a:latin typeface="Arial" panose="020B0604020202020204" pitchFamily="34" charset="0"/>
            <a:cs typeface="Arial" panose="020B0604020202020204" pitchFamily="34" charset="0"/>
          </a:endParaRPr>
        </a:p>
      </dgm:t>
    </dgm:pt>
    <dgm:pt modelId="{46C2506D-2132-4692-96DE-8CDE620932BD}" type="sibTrans" cxnId="{5AE6F80F-2FC0-4174-A524-AF52A3AD2A64}">
      <dgm:prSet/>
      <dgm:spPr/>
      <dgm:t>
        <a:bodyPr/>
        <a:lstStyle/>
        <a:p>
          <a:endParaRPr lang="en-GB" sz="2200" b="1">
            <a:latin typeface="Arial" panose="020B0604020202020204" pitchFamily="34" charset="0"/>
            <a:cs typeface="Arial" panose="020B0604020202020204" pitchFamily="34" charset="0"/>
          </a:endParaRPr>
        </a:p>
      </dgm:t>
    </dgm:pt>
    <dgm:pt modelId="{A6A58298-0BEE-4B3F-A5C1-E8A865BD1B0E}">
      <dgm:prSet phldrT="[Text]" custT="1"/>
      <dgm:spPr/>
      <dgm:t>
        <a:bodyPr/>
        <a:lstStyle/>
        <a:p>
          <a:r>
            <a:rPr lang="en-GB" sz="2200" b="1" i="0" dirty="0">
              <a:latin typeface="Arial" panose="020B0604020202020204" pitchFamily="34" charset="0"/>
              <a:cs typeface="Arial" panose="020B0604020202020204" pitchFamily="34" charset="0"/>
            </a:rPr>
            <a:t>Projects under construction</a:t>
          </a:r>
          <a:endParaRPr lang="en-GB" sz="2200" b="1" dirty="0">
            <a:latin typeface="Arial" panose="020B0604020202020204" pitchFamily="34" charset="0"/>
            <a:cs typeface="Arial" panose="020B0604020202020204" pitchFamily="34" charset="0"/>
          </a:endParaRPr>
        </a:p>
      </dgm:t>
    </dgm:pt>
    <dgm:pt modelId="{030EC139-380B-4489-8978-F3D9F24C285B}" type="parTrans" cxnId="{529A74A3-4D54-4A0F-8935-0EF62A23B209}">
      <dgm:prSet/>
      <dgm:spPr/>
      <dgm:t>
        <a:bodyPr/>
        <a:lstStyle/>
        <a:p>
          <a:endParaRPr lang="en-GB" sz="2200" b="1">
            <a:latin typeface="Arial" panose="020B0604020202020204" pitchFamily="34" charset="0"/>
            <a:cs typeface="Arial" panose="020B0604020202020204" pitchFamily="34" charset="0"/>
          </a:endParaRPr>
        </a:p>
      </dgm:t>
    </dgm:pt>
    <dgm:pt modelId="{7EEFFCAF-CA32-4CC1-AD30-1B9E8934314D}" type="sibTrans" cxnId="{529A74A3-4D54-4A0F-8935-0EF62A23B209}">
      <dgm:prSet/>
      <dgm:spPr/>
      <dgm:t>
        <a:bodyPr/>
        <a:lstStyle/>
        <a:p>
          <a:endParaRPr lang="en-GB" sz="2200" b="1">
            <a:latin typeface="Arial" panose="020B0604020202020204" pitchFamily="34" charset="0"/>
            <a:cs typeface="Arial" panose="020B0604020202020204" pitchFamily="34" charset="0"/>
          </a:endParaRPr>
        </a:p>
      </dgm:t>
    </dgm:pt>
    <dgm:pt modelId="{ABCA5B2F-162D-4D8C-BB90-2DC101286A4E}">
      <dgm:prSet phldrT="[Text]" custT="1"/>
      <dgm:spPr/>
      <dgm:t>
        <a:bodyPr/>
        <a:lstStyle/>
        <a:p>
          <a:r>
            <a:rPr lang="en-GB" sz="2200" b="1" i="0" dirty="0">
              <a:latin typeface="Arial" panose="020B0604020202020204" pitchFamily="34" charset="0"/>
              <a:cs typeface="Arial" panose="020B0604020202020204" pitchFamily="34" charset="0"/>
            </a:rPr>
            <a:t>Assets in operations </a:t>
          </a:r>
          <a:endParaRPr lang="en-GB" sz="2200" b="1" dirty="0">
            <a:latin typeface="Arial" panose="020B0604020202020204" pitchFamily="34" charset="0"/>
            <a:cs typeface="Arial" panose="020B0604020202020204" pitchFamily="34" charset="0"/>
          </a:endParaRPr>
        </a:p>
      </dgm:t>
    </dgm:pt>
    <dgm:pt modelId="{A2B2661C-FEAC-46AB-83B6-AFFA8136912E}" type="parTrans" cxnId="{7A779D69-5F93-4CFB-971F-FDFAD6245769}">
      <dgm:prSet/>
      <dgm:spPr/>
      <dgm:t>
        <a:bodyPr/>
        <a:lstStyle/>
        <a:p>
          <a:endParaRPr lang="en-GB" sz="2200" b="1">
            <a:latin typeface="Arial" panose="020B0604020202020204" pitchFamily="34" charset="0"/>
            <a:cs typeface="Arial" panose="020B0604020202020204" pitchFamily="34" charset="0"/>
          </a:endParaRPr>
        </a:p>
      </dgm:t>
    </dgm:pt>
    <dgm:pt modelId="{F17FC445-040A-41C9-8969-F445162A14DE}" type="sibTrans" cxnId="{7A779D69-5F93-4CFB-971F-FDFAD6245769}">
      <dgm:prSet/>
      <dgm:spPr/>
      <dgm:t>
        <a:bodyPr/>
        <a:lstStyle/>
        <a:p>
          <a:endParaRPr lang="en-GB" sz="2200" b="1">
            <a:latin typeface="Arial" panose="020B0604020202020204" pitchFamily="34" charset="0"/>
            <a:cs typeface="Arial" panose="020B0604020202020204" pitchFamily="34" charset="0"/>
          </a:endParaRPr>
        </a:p>
      </dgm:t>
    </dgm:pt>
    <dgm:pt modelId="{C8BCA694-0EB2-407F-A1C0-71FB1FA3AD3B}" type="pres">
      <dgm:prSet presAssocID="{C5BFD51E-5C8C-4E01-BCE3-86E98A31EF4D}" presName="Name0" presStyleCnt="0">
        <dgm:presLayoutVars>
          <dgm:dir/>
          <dgm:animLvl val="lvl"/>
          <dgm:resizeHandles val="exact"/>
        </dgm:presLayoutVars>
      </dgm:prSet>
      <dgm:spPr/>
    </dgm:pt>
    <dgm:pt modelId="{A90895BD-0918-4047-A265-6273E1A49DDF}" type="pres">
      <dgm:prSet presAssocID="{216ED3AC-BE02-4941-B7A7-31BC4F497AF0}" presName="parTxOnly" presStyleLbl="node1" presStyleIdx="0" presStyleCnt="3">
        <dgm:presLayoutVars>
          <dgm:chMax val="0"/>
          <dgm:chPref val="0"/>
          <dgm:bulletEnabled val="1"/>
        </dgm:presLayoutVars>
      </dgm:prSet>
      <dgm:spPr/>
    </dgm:pt>
    <dgm:pt modelId="{69E2A6D0-8B6C-442F-8A33-058DAE33AFA2}" type="pres">
      <dgm:prSet presAssocID="{46C2506D-2132-4692-96DE-8CDE620932BD}" presName="parTxOnlySpace" presStyleCnt="0"/>
      <dgm:spPr/>
    </dgm:pt>
    <dgm:pt modelId="{A21E8E08-10CA-4D3B-9E75-82E7AD5E64B3}" type="pres">
      <dgm:prSet presAssocID="{A6A58298-0BEE-4B3F-A5C1-E8A865BD1B0E}" presName="parTxOnly" presStyleLbl="node1" presStyleIdx="1" presStyleCnt="3">
        <dgm:presLayoutVars>
          <dgm:chMax val="0"/>
          <dgm:chPref val="0"/>
          <dgm:bulletEnabled val="1"/>
        </dgm:presLayoutVars>
      </dgm:prSet>
      <dgm:spPr/>
    </dgm:pt>
    <dgm:pt modelId="{B4694BDF-2C2A-45E2-9AF1-054963EFC122}" type="pres">
      <dgm:prSet presAssocID="{7EEFFCAF-CA32-4CC1-AD30-1B9E8934314D}" presName="parTxOnlySpace" presStyleCnt="0"/>
      <dgm:spPr/>
    </dgm:pt>
    <dgm:pt modelId="{F8D769A8-1E4D-40E1-9C36-11E7F611FB26}" type="pres">
      <dgm:prSet presAssocID="{ABCA5B2F-162D-4D8C-BB90-2DC101286A4E}" presName="parTxOnly" presStyleLbl="node1" presStyleIdx="2" presStyleCnt="3">
        <dgm:presLayoutVars>
          <dgm:chMax val="0"/>
          <dgm:chPref val="0"/>
          <dgm:bulletEnabled val="1"/>
        </dgm:presLayoutVars>
      </dgm:prSet>
      <dgm:spPr/>
    </dgm:pt>
  </dgm:ptLst>
  <dgm:cxnLst>
    <dgm:cxn modelId="{5AE6F80F-2FC0-4174-A524-AF52A3AD2A64}" srcId="{C5BFD51E-5C8C-4E01-BCE3-86E98A31EF4D}" destId="{216ED3AC-BE02-4941-B7A7-31BC4F497AF0}" srcOrd="0" destOrd="0" parTransId="{FBFA17C1-8DFE-4088-8612-CE1E308F9A32}" sibTransId="{46C2506D-2132-4692-96DE-8CDE620932BD}"/>
    <dgm:cxn modelId="{2FAE3012-2FC8-4F5C-8FD3-5B4FDF23E2B5}" type="presOf" srcId="{ABCA5B2F-162D-4D8C-BB90-2DC101286A4E}" destId="{F8D769A8-1E4D-40E1-9C36-11E7F611FB26}" srcOrd="0" destOrd="0" presId="urn:microsoft.com/office/officeart/2005/8/layout/chevron1"/>
    <dgm:cxn modelId="{94520430-EE38-4920-BC7A-3965B0188AF8}" type="presOf" srcId="{A6A58298-0BEE-4B3F-A5C1-E8A865BD1B0E}" destId="{A21E8E08-10CA-4D3B-9E75-82E7AD5E64B3}" srcOrd="0" destOrd="0" presId="urn:microsoft.com/office/officeart/2005/8/layout/chevron1"/>
    <dgm:cxn modelId="{FD510862-4C8A-43CB-8C21-0B0BBC0DABE0}" type="presOf" srcId="{216ED3AC-BE02-4941-B7A7-31BC4F497AF0}" destId="{A90895BD-0918-4047-A265-6273E1A49DDF}" srcOrd="0" destOrd="0" presId="urn:microsoft.com/office/officeart/2005/8/layout/chevron1"/>
    <dgm:cxn modelId="{7A779D69-5F93-4CFB-971F-FDFAD6245769}" srcId="{C5BFD51E-5C8C-4E01-BCE3-86E98A31EF4D}" destId="{ABCA5B2F-162D-4D8C-BB90-2DC101286A4E}" srcOrd="2" destOrd="0" parTransId="{A2B2661C-FEAC-46AB-83B6-AFFA8136912E}" sibTransId="{F17FC445-040A-41C9-8969-F445162A14DE}"/>
    <dgm:cxn modelId="{529A74A3-4D54-4A0F-8935-0EF62A23B209}" srcId="{C5BFD51E-5C8C-4E01-BCE3-86E98A31EF4D}" destId="{A6A58298-0BEE-4B3F-A5C1-E8A865BD1B0E}" srcOrd="1" destOrd="0" parTransId="{030EC139-380B-4489-8978-F3D9F24C285B}" sibTransId="{7EEFFCAF-CA32-4CC1-AD30-1B9E8934314D}"/>
    <dgm:cxn modelId="{1528BDEA-37FE-404A-B9EE-E8EB3637ECB7}" type="presOf" srcId="{C5BFD51E-5C8C-4E01-BCE3-86E98A31EF4D}" destId="{C8BCA694-0EB2-407F-A1C0-71FB1FA3AD3B}" srcOrd="0" destOrd="0" presId="urn:microsoft.com/office/officeart/2005/8/layout/chevron1"/>
    <dgm:cxn modelId="{063FDB2E-4B78-49DD-9AF3-B2A02001633D}" type="presParOf" srcId="{C8BCA694-0EB2-407F-A1C0-71FB1FA3AD3B}" destId="{A90895BD-0918-4047-A265-6273E1A49DDF}" srcOrd="0" destOrd="0" presId="urn:microsoft.com/office/officeart/2005/8/layout/chevron1"/>
    <dgm:cxn modelId="{C3AE873D-B9DC-4FD0-863E-21125FEB1BF5}" type="presParOf" srcId="{C8BCA694-0EB2-407F-A1C0-71FB1FA3AD3B}" destId="{69E2A6D0-8B6C-442F-8A33-058DAE33AFA2}" srcOrd="1" destOrd="0" presId="urn:microsoft.com/office/officeart/2005/8/layout/chevron1"/>
    <dgm:cxn modelId="{16DAD9EC-0D96-4F5B-87DD-5D4904C7F808}" type="presParOf" srcId="{C8BCA694-0EB2-407F-A1C0-71FB1FA3AD3B}" destId="{A21E8E08-10CA-4D3B-9E75-82E7AD5E64B3}" srcOrd="2" destOrd="0" presId="urn:microsoft.com/office/officeart/2005/8/layout/chevron1"/>
    <dgm:cxn modelId="{97B58AA3-AA2B-4F73-B304-25FE477D4452}" type="presParOf" srcId="{C8BCA694-0EB2-407F-A1C0-71FB1FA3AD3B}" destId="{B4694BDF-2C2A-45E2-9AF1-054963EFC122}" srcOrd="3" destOrd="0" presId="urn:microsoft.com/office/officeart/2005/8/layout/chevron1"/>
    <dgm:cxn modelId="{0CAF0E3A-EF27-474B-B4BF-D0AF8C5DBECD}" type="presParOf" srcId="{C8BCA694-0EB2-407F-A1C0-71FB1FA3AD3B}" destId="{F8D769A8-1E4D-40E1-9C36-11E7F611FB2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995AB4-74E3-4124-A9F0-99085FF18705}" type="doc">
      <dgm:prSet loTypeId="urn:microsoft.com/office/officeart/2005/8/layout/hierarchy4" loCatId="list" qsTypeId="urn:microsoft.com/office/officeart/2005/8/quickstyle/simple1" qsCatId="simple" csTypeId="urn:microsoft.com/office/officeart/2005/8/colors/accent2_5" csCatId="accent2" phldr="1"/>
      <dgm:spPr/>
      <dgm:t>
        <a:bodyPr/>
        <a:lstStyle/>
        <a:p>
          <a:endParaRPr lang="en-GB"/>
        </a:p>
      </dgm:t>
    </dgm:pt>
    <dgm:pt modelId="{9FF7CD0B-5915-4740-8FB0-140B5D52A821}">
      <dgm:prSet phldrT="[Text]" custT="1"/>
      <dgm:spPr/>
      <dgm:t>
        <a:bodyPr/>
        <a:lstStyle/>
        <a:p>
          <a:r>
            <a:rPr lang="en-GB" sz="1200" b="0" i="0" dirty="0">
              <a:latin typeface="Arial" panose="020B0604020202020204" pitchFamily="34" charset="0"/>
              <a:cs typeface="Arial" panose="020B0604020202020204" pitchFamily="34" charset="0"/>
            </a:rPr>
            <a:t>Goals &amp; Objectives of the Project</a:t>
          </a:r>
        </a:p>
        <a:p>
          <a:r>
            <a:rPr lang="en-GB" sz="1200" b="0" i="0" dirty="0">
              <a:latin typeface="Arial" panose="020B0604020202020204" pitchFamily="34" charset="0"/>
              <a:cs typeface="Arial" panose="020B0604020202020204" pitchFamily="34" charset="0"/>
            </a:rPr>
            <a:t>(Execution Plan)</a:t>
          </a:r>
          <a:endParaRPr lang="en-GB" sz="1200" dirty="0">
            <a:latin typeface="Arial" panose="020B0604020202020204" pitchFamily="34" charset="0"/>
            <a:cs typeface="Arial" panose="020B0604020202020204" pitchFamily="34" charset="0"/>
          </a:endParaRPr>
        </a:p>
      </dgm:t>
    </dgm:pt>
    <dgm:pt modelId="{62398AF1-F497-4521-831C-6EE52C3D063C}" type="parTrans" cxnId="{77B39E7F-4A5D-44A3-B468-FC860A59F4CD}">
      <dgm:prSet/>
      <dgm:spPr/>
      <dgm:t>
        <a:bodyPr/>
        <a:lstStyle/>
        <a:p>
          <a:endParaRPr lang="en-GB" sz="1200">
            <a:latin typeface="Arial" panose="020B0604020202020204" pitchFamily="34" charset="0"/>
            <a:cs typeface="Arial" panose="020B0604020202020204" pitchFamily="34" charset="0"/>
          </a:endParaRPr>
        </a:p>
      </dgm:t>
    </dgm:pt>
    <dgm:pt modelId="{913BEB11-137F-4191-B178-0D95F8323542}" type="sibTrans" cxnId="{77B39E7F-4A5D-44A3-B468-FC860A59F4CD}">
      <dgm:prSet/>
      <dgm:spPr/>
      <dgm:t>
        <a:bodyPr/>
        <a:lstStyle/>
        <a:p>
          <a:endParaRPr lang="en-GB" sz="1200">
            <a:latin typeface="Arial" panose="020B0604020202020204" pitchFamily="34" charset="0"/>
            <a:cs typeface="Arial" panose="020B0604020202020204" pitchFamily="34" charset="0"/>
          </a:endParaRPr>
        </a:p>
      </dgm:t>
    </dgm:pt>
    <dgm:pt modelId="{0C01ED34-B156-45C5-8AC7-747B3F3F87A7}">
      <dgm:prSet phldrT="[Text]" custT="1"/>
      <dgm:spPr/>
      <dgm:t>
        <a:bodyPr/>
        <a:lstStyle/>
        <a:p>
          <a:r>
            <a:rPr lang="en-GB" sz="1200" b="0" i="0" dirty="0">
              <a:latin typeface="Arial" panose="020B0604020202020204" pitchFamily="34" charset="0"/>
              <a:cs typeface="Arial" panose="020B0604020202020204" pitchFamily="34" charset="0"/>
            </a:rPr>
            <a:t>Realistic Cost Plan &amp; Program development. Total cost of ownership</a:t>
          </a:r>
          <a:endParaRPr lang="en-GB" sz="1200" dirty="0">
            <a:latin typeface="Arial" panose="020B0604020202020204" pitchFamily="34" charset="0"/>
            <a:cs typeface="Arial" panose="020B0604020202020204" pitchFamily="34" charset="0"/>
          </a:endParaRPr>
        </a:p>
      </dgm:t>
    </dgm:pt>
    <dgm:pt modelId="{CDCD1C5E-20DB-4F76-A9B7-7B9DFC6B3A4C}" type="parTrans" cxnId="{2E638262-9F16-4C89-994B-CB5ED6CFA7AC}">
      <dgm:prSet/>
      <dgm:spPr/>
      <dgm:t>
        <a:bodyPr/>
        <a:lstStyle/>
        <a:p>
          <a:endParaRPr lang="en-GB" sz="1200">
            <a:latin typeface="Arial" panose="020B0604020202020204" pitchFamily="34" charset="0"/>
            <a:cs typeface="Arial" panose="020B0604020202020204" pitchFamily="34" charset="0"/>
          </a:endParaRPr>
        </a:p>
      </dgm:t>
    </dgm:pt>
    <dgm:pt modelId="{2D8A1979-D893-431B-94EE-9D07D6615FD4}" type="sibTrans" cxnId="{2E638262-9F16-4C89-994B-CB5ED6CFA7AC}">
      <dgm:prSet/>
      <dgm:spPr/>
      <dgm:t>
        <a:bodyPr/>
        <a:lstStyle/>
        <a:p>
          <a:endParaRPr lang="en-GB" sz="1200">
            <a:latin typeface="Arial" panose="020B0604020202020204" pitchFamily="34" charset="0"/>
            <a:cs typeface="Arial" panose="020B0604020202020204" pitchFamily="34" charset="0"/>
          </a:endParaRPr>
        </a:p>
      </dgm:t>
    </dgm:pt>
    <dgm:pt modelId="{098CF4BA-D53C-4E29-9B78-B464233D9D96}">
      <dgm:prSet phldrT="[Text]" custT="1"/>
      <dgm:spPr/>
      <dgm:t>
        <a:bodyPr/>
        <a:lstStyle/>
        <a:p>
          <a:r>
            <a:rPr lang="en-GB" sz="1200" b="0" i="0" dirty="0">
              <a:latin typeface="Arial" panose="020B0604020202020204" pitchFamily="34" charset="0"/>
              <a:cs typeface="Arial" panose="020B0604020202020204" pitchFamily="34" charset="0"/>
            </a:rPr>
            <a:t>Diverse teams, upskilling, training &amp; behavioural cultural development. Inspirational leadership.</a:t>
          </a:r>
          <a:endParaRPr lang="en-GB" sz="1200" dirty="0">
            <a:latin typeface="Arial" panose="020B0604020202020204" pitchFamily="34" charset="0"/>
            <a:cs typeface="Arial" panose="020B0604020202020204" pitchFamily="34" charset="0"/>
          </a:endParaRPr>
        </a:p>
      </dgm:t>
    </dgm:pt>
    <dgm:pt modelId="{9CAFAE5E-2D99-4D78-BC21-3579283CE93C}" type="parTrans" cxnId="{E2148B1B-CCDA-43B5-B3A1-292F81A6266C}">
      <dgm:prSet/>
      <dgm:spPr/>
      <dgm:t>
        <a:bodyPr/>
        <a:lstStyle/>
        <a:p>
          <a:endParaRPr lang="en-GB" sz="1200">
            <a:latin typeface="Arial" panose="020B0604020202020204" pitchFamily="34" charset="0"/>
            <a:cs typeface="Arial" panose="020B0604020202020204" pitchFamily="34" charset="0"/>
          </a:endParaRPr>
        </a:p>
      </dgm:t>
    </dgm:pt>
    <dgm:pt modelId="{C7FE4257-4C3D-4918-B5A2-11300E7665E6}" type="sibTrans" cxnId="{E2148B1B-CCDA-43B5-B3A1-292F81A6266C}">
      <dgm:prSet/>
      <dgm:spPr/>
      <dgm:t>
        <a:bodyPr/>
        <a:lstStyle/>
        <a:p>
          <a:endParaRPr lang="en-GB" sz="1200">
            <a:latin typeface="Arial" panose="020B0604020202020204" pitchFamily="34" charset="0"/>
            <a:cs typeface="Arial" panose="020B0604020202020204" pitchFamily="34" charset="0"/>
          </a:endParaRPr>
        </a:p>
      </dgm:t>
    </dgm:pt>
    <dgm:pt modelId="{C2D74C29-E020-4824-BB94-3CE065E2DD97}">
      <dgm:prSet phldrT="[Text]" custT="1"/>
      <dgm:spPr/>
      <dgm:t>
        <a:bodyPr/>
        <a:lstStyle/>
        <a:p>
          <a:r>
            <a:rPr lang="en-GB" sz="1200" b="0" i="0" dirty="0">
              <a:latin typeface="Arial" panose="020B0604020202020204" pitchFamily="34" charset="0"/>
              <a:cs typeface="Arial" panose="020B0604020202020204" pitchFamily="34" charset="0"/>
            </a:rPr>
            <a:t>Open &amp; honest conversations with all stakeholders. </a:t>
          </a:r>
          <a:endParaRPr lang="en-GB" sz="1200" dirty="0">
            <a:latin typeface="Arial" panose="020B0604020202020204" pitchFamily="34" charset="0"/>
            <a:cs typeface="Arial" panose="020B0604020202020204" pitchFamily="34" charset="0"/>
          </a:endParaRPr>
        </a:p>
      </dgm:t>
    </dgm:pt>
    <dgm:pt modelId="{9872BC94-76AE-4097-BFE0-1724E1769094}" type="parTrans" cxnId="{1D9A214E-DB88-466C-9212-65C007C57070}">
      <dgm:prSet/>
      <dgm:spPr/>
      <dgm:t>
        <a:bodyPr/>
        <a:lstStyle/>
        <a:p>
          <a:endParaRPr lang="en-GB" sz="1200">
            <a:latin typeface="Arial" panose="020B0604020202020204" pitchFamily="34" charset="0"/>
            <a:cs typeface="Arial" panose="020B0604020202020204" pitchFamily="34" charset="0"/>
          </a:endParaRPr>
        </a:p>
      </dgm:t>
    </dgm:pt>
    <dgm:pt modelId="{D6197D9D-FA9F-4D07-9DE9-A83515437C41}" type="sibTrans" cxnId="{1D9A214E-DB88-466C-9212-65C007C57070}">
      <dgm:prSet/>
      <dgm:spPr/>
      <dgm:t>
        <a:bodyPr/>
        <a:lstStyle/>
        <a:p>
          <a:endParaRPr lang="en-GB" sz="1200">
            <a:latin typeface="Arial" panose="020B0604020202020204" pitchFamily="34" charset="0"/>
            <a:cs typeface="Arial" panose="020B0604020202020204" pitchFamily="34" charset="0"/>
          </a:endParaRPr>
        </a:p>
      </dgm:t>
    </dgm:pt>
    <dgm:pt modelId="{8AD6043A-18AC-406E-9B67-46952A0BB431}">
      <dgm:prSet phldrT="[Text]" custT="1"/>
      <dgm:spPr/>
      <dgm:t>
        <a:bodyPr/>
        <a:lstStyle/>
        <a:p>
          <a:r>
            <a:rPr lang="en-GB" sz="1200" b="0" i="0" dirty="0">
              <a:latin typeface="Arial" panose="020B0604020202020204" pitchFamily="34" charset="0"/>
              <a:cs typeface="Arial" panose="020B0604020202020204" pitchFamily="34" charset="0"/>
            </a:rPr>
            <a:t>Effective contract administration, governance and assurance. </a:t>
          </a:r>
          <a:endParaRPr lang="en-GB" sz="1200" dirty="0">
            <a:latin typeface="Arial" panose="020B0604020202020204" pitchFamily="34" charset="0"/>
            <a:cs typeface="Arial" panose="020B0604020202020204" pitchFamily="34" charset="0"/>
          </a:endParaRPr>
        </a:p>
      </dgm:t>
    </dgm:pt>
    <dgm:pt modelId="{B89622DD-81EF-4A6A-AE02-60D78389CF67}" type="parTrans" cxnId="{D1DA1CB2-9115-4BA5-9BDC-E6E14AD4803C}">
      <dgm:prSet/>
      <dgm:spPr/>
      <dgm:t>
        <a:bodyPr/>
        <a:lstStyle/>
        <a:p>
          <a:endParaRPr lang="en-GB" sz="1200">
            <a:latin typeface="Arial" panose="020B0604020202020204" pitchFamily="34" charset="0"/>
            <a:cs typeface="Arial" panose="020B0604020202020204" pitchFamily="34" charset="0"/>
          </a:endParaRPr>
        </a:p>
      </dgm:t>
    </dgm:pt>
    <dgm:pt modelId="{73D027B1-7822-48D9-BA5A-775C48E78DA9}" type="sibTrans" cxnId="{D1DA1CB2-9115-4BA5-9BDC-E6E14AD4803C}">
      <dgm:prSet/>
      <dgm:spPr/>
      <dgm:t>
        <a:bodyPr/>
        <a:lstStyle/>
        <a:p>
          <a:endParaRPr lang="en-GB" sz="1200">
            <a:latin typeface="Arial" panose="020B0604020202020204" pitchFamily="34" charset="0"/>
            <a:cs typeface="Arial" panose="020B0604020202020204" pitchFamily="34" charset="0"/>
          </a:endParaRPr>
        </a:p>
      </dgm:t>
    </dgm:pt>
    <dgm:pt modelId="{6C3ABCC5-3BBC-4FA8-8376-B48F51918238}">
      <dgm:prSet phldrT="[Text]" custT="1"/>
      <dgm:spPr/>
      <dgm:t>
        <a:bodyPr/>
        <a:lstStyle/>
        <a:p>
          <a:r>
            <a:rPr lang="en-GB" sz="1200" dirty="0">
              <a:latin typeface="Arial" panose="020B0604020202020204" pitchFamily="34" charset="0"/>
              <a:cs typeface="Arial" panose="020B0604020202020204" pitchFamily="34" charset="0"/>
            </a:rPr>
            <a:t>Relationship management / partnering / collaboration / conflict avoidance</a:t>
          </a:r>
        </a:p>
      </dgm:t>
    </dgm:pt>
    <dgm:pt modelId="{08F63400-44B0-44AC-B012-8DB47D3E4652}" type="parTrans" cxnId="{D107E3F5-C0E2-4B0F-8CC4-70E4D3282A12}">
      <dgm:prSet/>
      <dgm:spPr/>
      <dgm:t>
        <a:bodyPr/>
        <a:lstStyle/>
        <a:p>
          <a:endParaRPr lang="en-GB" sz="1200">
            <a:latin typeface="Arial" panose="020B0604020202020204" pitchFamily="34" charset="0"/>
            <a:cs typeface="Arial" panose="020B0604020202020204" pitchFamily="34" charset="0"/>
          </a:endParaRPr>
        </a:p>
      </dgm:t>
    </dgm:pt>
    <dgm:pt modelId="{94CB27CF-7284-4A94-B6D9-DF4A3D287B39}" type="sibTrans" cxnId="{D107E3F5-C0E2-4B0F-8CC4-70E4D3282A12}">
      <dgm:prSet/>
      <dgm:spPr/>
      <dgm:t>
        <a:bodyPr/>
        <a:lstStyle/>
        <a:p>
          <a:endParaRPr lang="en-GB" sz="1200">
            <a:latin typeface="Arial" panose="020B0604020202020204" pitchFamily="34" charset="0"/>
            <a:cs typeface="Arial" panose="020B0604020202020204" pitchFamily="34" charset="0"/>
          </a:endParaRPr>
        </a:p>
      </dgm:t>
    </dgm:pt>
    <dgm:pt modelId="{328A3840-917F-4CC2-BF0C-F171458CAA28}">
      <dgm:prSet phldrT="[Text]" custT="1"/>
      <dgm:spPr/>
      <dgm:t>
        <a:bodyPr/>
        <a:lstStyle/>
        <a:p>
          <a:r>
            <a:rPr lang="en-GB" sz="1200" dirty="0">
              <a:latin typeface="Arial" panose="020B0604020202020204" pitchFamily="34" charset="0"/>
              <a:cs typeface="Arial" panose="020B0604020202020204" pitchFamily="34" charset="0"/>
            </a:rPr>
            <a:t>Benchmarking , knowledge transfer / Added value generations. BIM</a:t>
          </a:r>
        </a:p>
      </dgm:t>
    </dgm:pt>
    <dgm:pt modelId="{88511E67-AEFF-4980-9EFD-847167A7315A}" type="parTrans" cxnId="{BD904733-496A-4EA6-9E77-B5A7438B96B2}">
      <dgm:prSet/>
      <dgm:spPr/>
      <dgm:t>
        <a:bodyPr/>
        <a:lstStyle/>
        <a:p>
          <a:endParaRPr lang="en-GB"/>
        </a:p>
      </dgm:t>
    </dgm:pt>
    <dgm:pt modelId="{FEE45125-F918-4D89-BB4E-7FE73DF33CE5}" type="sibTrans" cxnId="{BD904733-496A-4EA6-9E77-B5A7438B96B2}">
      <dgm:prSet/>
      <dgm:spPr/>
      <dgm:t>
        <a:bodyPr/>
        <a:lstStyle/>
        <a:p>
          <a:endParaRPr lang="en-GB"/>
        </a:p>
      </dgm:t>
    </dgm:pt>
    <dgm:pt modelId="{5419CC59-0FD8-4307-95A4-CB0B37C58479}">
      <dgm:prSet phldrT="[Text]" custT="1"/>
      <dgm:spPr/>
      <dgm:t>
        <a:bodyPr/>
        <a:lstStyle/>
        <a:p>
          <a:r>
            <a:rPr lang="en-GB" sz="1200" b="0" i="0" dirty="0">
              <a:latin typeface="Arial" panose="020B0604020202020204" pitchFamily="34" charset="0"/>
              <a:cs typeface="Arial" panose="020B0604020202020204" pitchFamily="34" charset="0"/>
            </a:rPr>
            <a:t>Proactive risk &amp; opportunity management. Total cost of ownership.</a:t>
          </a:r>
          <a:endParaRPr lang="en-GB" sz="1200" dirty="0">
            <a:latin typeface="Arial" panose="020B0604020202020204" pitchFamily="34" charset="0"/>
            <a:cs typeface="Arial" panose="020B0604020202020204" pitchFamily="34" charset="0"/>
          </a:endParaRPr>
        </a:p>
      </dgm:t>
    </dgm:pt>
    <dgm:pt modelId="{E5FF86D4-E933-4E1B-9438-5FCDD5B11E3C}" type="parTrans" cxnId="{88D26D01-DCA2-444B-82C4-528E5B400935}">
      <dgm:prSet/>
      <dgm:spPr/>
      <dgm:t>
        <a:bodyPr/>
        <a:lstStyle/>
        <a:p>
          <a:endParaRPr lang="en-GB"/>
        </a:p>
      </dgm:t>
    </dgm:pt>
    <dgm:pt modelId="{9FCB485B-98CF-4609-96D3-C08DC4A2289C}" type="sibTrans" cxnId="{88D26D01-DCA2-444B-82C4-528E5B400935}">
      <dgm:prSet/>
      <dgm:spPr/>
      <dgm:t>
        <a:bodyPr/>
        <a:lstStyle/>
        <a:p>
          <a:endParaRPr lang="en-GB"/>
        </a:p>
      </dgm:t>
    </dgm:pt>
    <dgm:pt modelId="{76519656-DE4D-42D4-AB1D-F4A04C0715E2}" type="pres">
      <dgm:prSet presAssocID="{07995AB4-74E3-4124-A9F0-99085FF18705}" presName="Name0" presStyleCnt="0">
        <dgm:presLayoutVars>
          <dgm:chPref val="1"/>
          <dgm:dir/>
          <dgm:animOne val="branch"/>
          <dgm:animLvl val="lvl"/>
          <dgm:resizeHandles/>
        </dgm:presLayoutVars>
      </dgm:prSet>
      <dgm:spPr/>
    </dgm:pt>
    <dgm:pt modelId="{8B219E5A-AA8B-4E7E-8E71-351045091071}" type="pres">
      <dgm:prSet presAssocID="{9FF7CD0B-5915-4740-8FB0-140B5D52A821}" presName="vertOne" presStyleCnt="0"/>
      <dgm:spPr/>
    </dgm:pt>
    <dgm:pt modelId="{7DF48401-DBFE-4A2F-AABF-62DA7E62F0E7}" type="pres">
      <dgm:prSet presAssocID="{9FF7CD0B-5915-4740-8FB0-140B5D52A821}" presName="txOne" presStyleLbl="node0" presStyleIdx="0" presStyleCnt="8">
        <dgm:presLayoutVars>
          <dgm:chPref val="3"/>
        </dgm:presLayoutVars>
      </dgm:prSet>
      <dgm:spPr/>
    </dgm:pt>
    <dgm:pt modelId="{F4761CC8-32B4-4D41-A689-A2B5F228B659}" type="pres">
      <dgm:prSet presAssocID="{9FF7CD0B-5915-4740-8FB0-140B5D52A821}" presName="horzOne" presStyleCnt="0"/>
      <dgm:spPr/>
    </dgm:pt>
    <dgm:pt modelId="{3997406A-C347-42AD-A763-9F253995AB80}" type="pres">
      <dgm:prSet presAssocID="{913BEB11-137F-4191-B178-0D95F8323542}" presName="sibSpaceOne" presStyleCnt="0"/>
      <dgm:spPr/>
    </dgm:pt>
    <dgm:pt modelId="{016CF3AA-EC1D-485F-86A3-E778BAB03B05}" type="pres">
      <dgm:prSet presAssocID="{0C01ED34-B156-45C5-8AC7-747B3F3F87A7}" presName="vertOne" presStyleCnt="0"/>
      <dgm:spPr/>
    </dgm:pt>
    <dgm:pt modelId="{3B0B7519-1B52-45ED-97B3-A05113F4B693}" type="pres">
      <dgm:prSet presAssocID="{0C01ED34-B156-45C5-8AC7-747B3F3F87A7}" presName="txOne" presStyleLbl="node0" presStyleIdx="1" presStyleCnt="8">
        <dgm:presLayoutVars>
          <dgm:chPref val="3"/>
        </dgm:presLayoutVars>
      </dgm:prSet>
      <dgm:spPr/>
    </dgm:pt>
    <dgm:pt modelId="{D2634444-8034-4DA2-9D35-5BC0556D5A1F}" type="pres">
      <dgm:prSet presAssocID="{0C01ED34-B156-45C5-8AC7-747B3F3F87A7}" presName="horzOne" presStyleCnt="0"/>
      <dgm:spPr/>
    </dgm:pt>
    <dgm:pt modelId="{9F8B8095-55DD-46C9-B4D4-342B571B9F9D}" type="pres">
      <dgm:prSet presAssocID="{2D8A1979-D893-431B-94EE-9D07D6615FD4}" presName="sibSpaceOne" presStyleCnt="0"/>
      <dgm:spPr/>
    </dgm:pt>
    <dgm:pt modelId="{251C8553-59A1-4409-8C5A-A375068038E3}" type="pres">
      <dgm:prSet presAssocID="{098CF4BA-D53C-4E29-9B78-B464233D9D96}" presName="vertOne" presStyleCnt="0"/>
      <dgm:spPr/>
    </dgm:pt>
    <dgm:pt modelId="{0DC060B0-F59F-4033-9BCF-06E3A791103E}" type="pres">
      <dgm:prSet presAssocID="{098CF4BA-D53C-4E29-9B78-B464233D9D96}" presName="txOne" presStyleLbl="node0" presStyleIdx="2" presStyleCnt="8">
        <dgm:presLayoutVars>
          <dgm:chPref val="3"/>
        </dgm:presLayoutVars>
      </dgm:prSet>
      <dgm:spPr/>
    </dgm:pt>
    <dgm:pt modelId="{C79A1A6B-BCCF-40CA-BC25-A6AF4BAFFA79}" type="pres">
      <dgm:prSet presAssocID="{098CF4BA-D53C-4E29-9B78-B464233D9D96}" presName="horzOne" presStyleCnt="0"/>
      <dgm:spPr/>
    </dgm:pt>
    <dgm:pt modelId="{262870DC-F699-47B8-B4D3-D83D6671F76F}" type="pres">
      <dgm:prSet presAssocID="{C7FE4257-4C3D-4918-B5A2-11300E7665E6}" presName="sibSpaceOne" presStyleCnt="0"/>
      <dgm:spPr/>
    </dgm:pt>
    <dgm:pt modelId="{17451F0B-0BB0-434A-BC34-0D3B3250516B}" type="pres">
      <dgm:prSet presAssocID="{C2D74C29-E020-4824-BB94-3CE065E2DD97}" presName="vertOne" presStyleCnt="0"/>
      <dgm:spPr/>
    </dgm:pt>
    <dgm:pt modelId="{7AFDB64F-6FEC-423D-8434-002489860B5D}" type="pres">
      <dgm:prSet presAssocID="{C2D74C29-E020-4824-BB94-3CE065E2DD97}" presName="txOne" presStyleLbl="node0" presStyleIdx="3" presStyleCnt="8">
        <dgm:presLayoutVars>
          <dgm:chPref val="3"/>
        </dgm:presLayoutVars>
      </dgm:prSet>
      <dgm:spPr/>
    </dgm:pt>
    <dgm:pt modelId="{A3AC6C4A-A370-4077-8F47-C13D3E176F93}" type="pres">
      <dgm:prSet presAssocID="{C2D74C29-E020-4824-BB94-3CE065E2DD97}" presName="horzOne" presStyleCnt="0"/>
      <dgm:spPr/>
    </dgm:pt>
    <dgm:pt modelId="{6D3ADEEF-35E7-46F8-9AA4-950B7B1671C4}" type="pres">
      <dgm:prSet presAssocID="{D6197D9D-FA9F-4D07-9DE9-A83515437C41}" presName="sibSpaceOne" presStyleCnt="0"/>
      <dgm:spPr/>
    </dgm:pt>
    <dgm:pt modelId="{2DF99E4F-5E9A-4BCE-BBC2-5EA72645B8DE}" type="pres">
      <dgm:prSet presAssocID="{8AD6043A-18AC-406E-9B67-46952A0BB431}" presName="vertOne" presStyleCnt="0"/>
      <dgm:spPr/>
    </dgm:pt>
    <dgm:pt modelId="{3AB25F36-B0A3-471B-8255-ECCD5C53C3B8}" type="pres">
      <dgm:prSet presAssocID="{8AD6043A-18AC-406E-9B67-46952A0BB431}" presName="txOne" presStyleLbl="node0" presStyleIdx="4" presStyleCnt="8">
        <dgm:presLayoutVars>
          <dgm:chPref val="3"/>
        </dgm:presLayoutVars>
      </dgm:prSet>
      <dgm:spPr/>
    </dgm:pt>
    <dgm:pt modelId="{5B0D43FE-E7D5-4AAC-A0C3-BA002E29F79F}" type="pres">
      <dgm:prSet presAssocID="{8AD6043A-18AC-406E-9B67-46952A0BB431}" presName="horzOne" presStyleCnt="0"/>
      <dgm:spPr/>
    </dgm:pt>
    <dgm:pt modelId="{76EB3C90-7632-4443-9FFD-C570A603D8F2}" type="pres">
      <dgm:prSet presAssocID="{73D027B1-7822-48D9-BA5A-775C48E78DA9}" presName="sibSpaceOne" presStyleCnt="0"/>
      <dgm:spPr/>
    </dgm:pt>
    <dgm:pt modelId="{D0D0CAF4-6E73-4F61-A6A5-91A47D4205B0}" type="pres">
      <dgm:prSet presAssocID="{5419CC59-0FD8-4307-95A4-CB0B37C58479}" presName="vertOne" presStyleCnt="0"/>
      <dgm:spPr/>
    </dgm:pt>
    <dgm:pt modelId="{3B0249EB-8201-41E2-AEC0-21F1DB860176}" type="pres">
      <dgm:prSet presAssocID="{5419CC59-0FD8-4307-95A4-CB0B37C58479}" presName="txOne" presStyleLbl="node0" presStyleIdx="5" presStyleCnt="8">
        <dgm:presLayoutVars>
          <dgm:chPref val="3"/>
        </dgm:presLayoutVars>
      </dgm:prSet>
      <dgm:spPr/>
    </dgm:pt>
    <dgm:pt modelId="{A20F7337-42E6-46F7-9581-1F34CE3E6A15}" type="pres">
      <dgm:prSet presAssocID="{5419CC59-0FD8-4307-95A4-CB0B37C58479}" presName="horzOne" presStyleCnt="0"/>
      <dgm:spPr/>
    </dgm:pt>
    <dgm:pt modelId="{19F51D30-7B2D-48D2-B76D-2E056D50259D}" type="pres">
      <dgm:prSet presAssocID="{9FCB485B-98CF-4609-96D3-C08DC4A2289C}" presName="sibSpaceOne" presStyleCnt="0"/>
      <dgm:spPr/>
    </dgm:pt>
    <dgm:pt modelId="{530A906F-8F5D-4FD1-98EF-7907A5D7F9E5}" type="pres">
      <dgm:prSet presAssocID="{6C3ABCC5-3BBC-4FA8-8376-B48F51918238}" presName="vertOne" presStyleCnt="0"/>
      <dgm:spPr/>
    </dgm:pt>
    <dgm:pt modelId="{7531E962-EAA6-4399-8C70-6E391A6B900D}" type="pres">
      <dgm:prSet presAssocID="{6C3ABCC5-3BBC-4FA8-8376-B48F51918238}" presName="txOne" presStyleLbl="node0" presStyleIdx="6" presStyleCnt="8">
        <dgm:presLayoutVars>
          <dgm:chPref val="3"/>
        </dgm:presLayoutVars>
      </dgm:prSet>
      <dgm:spPr/>
    </dgm:pt>
    <dgm:pt modelId="{68D0FCC9-D681-4AE9-B1CA-9BDCC8F591A4}" type="pres">
      <dgm:prSet presAssocID="{6C3ABCC5-3BBC-4FA8-8376-B48F51918238}" presName="horzOne" presStyleCnt="0"/>
      <dgm:spPr/>
    </dgm:pt>
    <dgm:pt modelId="{93448F54-300C-4CDB-A6BC-F4C71722ABFE}" type="pres">
      <dgm:prSet presAssocID="{94CB27CF-7284-4A94-B6D9-DF4A3D287B39}" presName="sibSpaceOne" presStyleCnt="0"/>
      <dgm:spPr/>
    </dgm:pt>
    <dgm:pt modelId="{27A5E203-5C76-468D-9D0E-8E4E37261754}" type="pres">
      <dgm:prSet presAssocID="{328A3840-917F-4CC2-BF0C-F171458CAA28}" presName="vertOne" presStyleCnt="0"/>
      <dgm:spPr/>
    </dgm:pt>
    <dgm:pt modelId="{FE907CBA-774C-4B20-915D-E08E821889DC}" type="pres">
      <dgm:prSet presAssocID="{328A3840-917F-4CC2-BF0C-F171458CAA28}" presName="txOne" presStyleLbl="node0" presStyleIdx="7" presStyleCnt="8">
        <dgm:presLayoutVars>
          <dgm:chPref val="3"/>
        </dgm:presLayoutVars>
      </dgm:prSet>
      <dgm:spPr/>
    </dgm:pt>
    <dgm:pt modelId="{BF9D17CE-2E5B-44DC-8675-CBB7A78A620A}" type="pres">
      <dgm:prSet presAssocID="{328A3840-917F-4CC2-BF0C-F171458CAA28}" presName="horzOne" presStyleCnt="0"/>
      <dgm:spPr/>
    </dgm:pt>
  </dgm:ptLst>
  <dgm:cxnLst>
    <dgm:cxn modelId="{88D26D01-DCA2-444B-82C4-528E5B400935}" srcId="{07995AB4-74E3-4124-A9F0-99085FF18705}" destId="{5419CC59-0FD8-4307-95A4-CB0B37C58479}" srcOrd="5" destOrd="0" parTransId="{E5FF86D4-E933-4E1B-9438-5FCDD5B11E3C}" sibTransId="{9FCB485B-98CF-4609-96D3-C08DC4A2289C}"/>
    <dgm:cxn modelId="{E2148B1B-CCDA-43B5-B3A1-292F81A6266C}" srcId="{07995AB4-74E3-4124-A9F0-99085FF18705}" destId="{098CF4BA-D53C-4E29-9B78-B464233D9D96}" srcOrd="2" destOrd="0" parTransId="{9CAFAE5E-2D99-4D78-BC21-3579283CE93C}" sibTransId="{C7FE4257-4C3D-4918-B5A2-11300E7665E6}"/>
    <dgm:cxn modelId="{BD904733-496A-4EA6-9E77-B5A7438B96B2}" srcId="{07995AB4-74E3-4124-A9F0-99085FF18705}" destId="{328A3840-917F-4CC2-BF0C-F171458CAA28}" srcOrd="7" destOrd="0" parTransId="{88511E67-AEFF-4980-9EFD-847167A7315A}" sibTransId="{FEE45125-F918-4D89-BB4E-7FE73DF33CE5}"/>
    <dgm:cxn modelId="{2E638262-9F16-4C89-994B-CB5ED6CFA7AC}" srcId="{07995AB4-74E3-4124-A9F0-99085FF18705}" destId="{0C01ED34-B156-45C5-8AC7-747B3F3F87A7}" srcOrd="1" destOrd="0" parTransId="{CDCD1C5E-20DB-4F76-A9B7-7B9DFC6B3A4C}" sibTransId="{2D8A1979-D893-431B-94EE-9D07D6615FD4}"/>
    <dgm:cxn modelId="{65563E68-5CD4-415B-B2C8-B2404596020D}" type="presOf" srcId="{8AD6043A-18AC-406E-9B67-46952A0BB431}" destId="{3AB25F36-B0A3-471B-8255-ECCD5C53C3B8}" srcOrd="0" destOrd="0" presId="urn:microsoft.com/office/officeart/2005/8/layout/hierarchy4"/>
    <dgm:cxn modelId="{1D9A214E-DB88-466C-9212-65C007C57070}" srcId="{07995AB4-74E3-4124-A9F0-99085FF18705}" destId="{C2D74C29-E020-4824-BB94-3CE065E2DD97}" srcOrd="3" destOrd="0" parTransId="{9872BC94-76AE-4097-BFE0-1724E1769094}" sibTransId="{D6197D9D-FA9F-4D07-9DE9-A83515437C41}"/>
    <dgm:cxn modelId="{DC89EA72-2AC6-4AFF-A93D-255D582DE4DD}" type="presOf" srcId="{6C3ABCC5-3BBC-4FA8-8376-B48F51918238}" destId="{7531E962-EAA6-4399-8C70-6E391A6B900D}" srcOrd="0" destOrd="0" presId="urn:microsoft.com/office/officeart/2005/8/layout/hierarchy4"/>
    <dgm:cxn modelId="{77B39E7F-4A5D-44A3-B468-FC860A59F4CD}" srcId="{07995AB4-74E3-4124-A9F0-99085FF18705}" destId="{9FF7CD0B-5915-4740-8FB0-140B5D52A821}" srcOrd="0" destOrd="0" parTransId="{62398AF1-F497-4521-831C-6EE52C3D063C}" sibTransId="{913BEB11-137F-4191-B178-0D95F8323542}"/>
    <dgm:cxn modelId="{06FC6982-1525-4EF7-93A7-92508901B24D}" type="presOf" srcId="{328A3840-917F-4CC2-BF0C-F171458CAA28}" destId="{FE907CBA-774C-4B20-915D-E08E821889DC}" srcOrd="0" destOrd="0" presId="urn:microsoft.com/office/officeart/2005/8/layout/hierarchy4"/>
    <dgm:cxn modelId="{70021CA7-8721-4059-B67F-74CA9A5190FD}" type="presOf" srcId="{9FF7CD0B-5915-4740-8FB0-140B5D52A821}" destId="{7DF48401-DBFE-4A2F-AABF-62DA7E62F0E7}" srcOrd="0" destOrd="0" presId="urn:microsoft.com/office/officeart/2005/8/layout/hierarchy4"/>
    <dgm:cxn modelId="{4279DEAF-1C4A-4BDA-982C-118F1B058488}" type="presOf" srcId="{C2D74C29-E020-4824-BB94-3CE065E2DD97}" destId="{7AFDB64F-6FEC-423D-8434-002489860B5D}" srcOrd="0" destOrd="0" presId="urn:microsoft.com/office/officeart/2005/8/layout/hierarchy4"/>
    <dgm:cxn modelId="{D1DA1CB2-9115-4BA5-9BDC-E6E14AD4803C}" srcId="{07995AB4-74E3-4124-A9F0-99085FF18705}" destId="{8AD6043A-18AC-406E-9B67-46952A0BB431}" srcOrd="4" destOrd="0" parTransId="{B89622DD-81EF-4A6A-AE02-60D78389CF67}" sibTransId="{73D027B1-7822-48D9-BA5A-775C48E78DA9}"/>
    <dgm:cxn modelId="{AD873AB7-A96A-49AC-A32C-3932143128B7}" type="presOf" srcId="{07995AB4-74E3-4124-A9F0-99085FF18705}" destId="{76519656-DE4D-42D4-AB1D-F4A04C0715E2}" srcOrd="0" destOrd="0" presId="urn:microsoft.com/office/officeart/2005/8/layout/hierarchy4"/>
    <dgm:cxn modelId="{C8DEEAB7-0DAB-4017-A9DE-ACC9040D60EB}" type="presOf" srcId="{5419CC59-0FD8-4307-95A4-CB0B37C58479}" destId="{3B0249EB-8201-41E2-AEC0-21F1DB860176}" srcOrd="0" destOrd="0" presId="urn:microsoft.com/office/officeart/2005/8/layout/hierarchy4"/>
    <dgm:cxn modelId="{8017F9D9-6A07-4E3F-94C1-6F53C8D55179}" type="presOf" srcId="{098CF4BA-D53C-4E29-9B78-B464233D9D96}" destId="{0DC060B0-F59F-4033-9BCF-06E3A791103E}" srcOrd="0" destOrd="0" presId="urn:microsoft.com/office/officeart/2005/8/layout/hierarchy4"/>
    <dgm:cxn modelId="{FCE01BE0-464C-4161-8E3E-CA1E1A9AE83F}" type="presOf" srcId="{0C01ED34-B156-45C5-8AC7-747B3F3F87A7}" destId="{3B0B7519-1B52-45ED-97B3-A05113F4B693}" srcOrd="0" destOrd="0" presId="urn:microsoft.com/office/officeart/2005/8/layout/hierarchy4"/>
    <dgm:cxn modelId="{D107E3F5-C0E2-4B0F-8CC4-70E4D3282A12}" srcId="{07995AB4-74E3-4124-A9F0-99085FF18705}" destId="{6C3ABCC5-3BBC-4FA8-8376-B48F51918238}" srcOrd="6" destOrd="0" parTransId="{08F63400-44B0-44AC-B012-8DB47D3E4652}" sibTransId="{94CB27CF-7284-4A94-B6D9-DF4A3D287B39}"/>
    <dgm:cxn modelId="{FEC0806D-D9FA-4958-AABC-173A8DDA80C9}" type="presParOf" srcId="{76519656-DE4D-42D4-AB1D-F4A04C0715E2}" destId="{8B219E5A-AA8B-4E7E-8E71-351045091071}" srcOrd="0" destOrd="0" presId="urn:microsoft.com/office/officeart/2005/8/layout/hierarchy4"/>
    <dgm:cxn modelId="{76B1D624-BBD2-4207-8CC7-A1B576B954D5}" type="presParOf" srcId="{8B219E5A-AA8B-4E7E-8E71-351045091071}" destId="{7DF48401-DBFE-4A2F-AABF-62DA7E62F0E7}" srcOrd="0" destOrd="0" presId="urn:microsoft.com/office/officeart/2005/8/layout/hierarchy4"/>
    <dgm:cxn modelId="{F7D53F4B-191A-4880-B317-B0E2D287E408}" type="presParOf" srcId="{8B219E5A-AA8B-4E7E-8E71-351045091071}" destId="{F4761CC8-32B4-4D41-A689-A2B5F228B659}" srcOrd="1" destOrd="0" presId="urn:microsoft.com/office/officeart/2005/8/layout/hierarchy4"/>
    <dgm:cxn modelId="{08C33BC2-D151-475D-8113-E31FD2101521}" type="presParOf" srcId="{76519656-DE4D-42D4-AB1D-F4A04C0715E2}" destId="{3997406A-C347-42AD-A763-9F253995AB80}" srcOrd="1" destOrd="0" presId="urn:microsoft.com/office/officeart/2005/8/layout/hierarchy4"/>
    <dgm:cxn modelId="{B81A70F8-5DF9-40EC-ADD1-97B03F761F62}" type="presParOf" srcId="{76519656-DE4D-42D4-AB1D-F4A04C0715E2}" destId="{016CF3AA-EC1D-485F-86A3-E778BAB03B05}" srcOrd="2" destOrd="0" presId="urn:microsoft.com/office/officeart/2005/8/layout/hierarchy4"/>
    <dgm:cxn modelId="{C71A2D0C-E95E-42AB-9A86-D105831061F6}" type="presParOf" srcId="{016CF3AA-EC1D-485F-86A3-E778BAB03B05}" destId="{3B0B7519-1B52-45ED-97B3-A05113F4B693}" srcOrd="0" destOrd="0" presId="urn:microsoft.com/office/officeart/2005/8/layout/hierarchy4"/>
    <dgm:cxn modelId="{83176005-F0A1-4331-A318-3F195F8CFF5F}" type="presParOf" srcId="{016CF3AA-EC1D-485F-86A3-E778BAB03B05}" destId="{D2634444-8034-4DA2-9D35-5BC0556D5A1F}" srcOrd="1" destOrd="0" presId="urn:microsoft.com/office/officeart/2005/8/layout/hierarchy4"/>
    <dgm:cxn modelId="{020CF4E2-83D4-4680-A368-A33D1CB2A30D}" type="presParOf" srcId="{76519656-DE4D-42D4-AB1D-F4A04C0715E2}" destId="{9F8B8095-55DD-46C9-B4D4-342B571B9F9D}" srcOrd="3" destOrd="0" presId="urn:microsoft.com/office/officeart/2005/8/layout/hierarchy4"/>
    <dgm:cxn modelId="{5376AC2C-267F-4D85-8192-4D23DE133A9A}" type="presParOf" srcId="{76519656-DE4D-42D4-AB1D-F4A04C0715E2}" destId="{251C8553-59A1-4409-8C5A-A375068038E3}" srcOrd="4" destOrd="0" presId="urn:microsoft.com/office/officeart/2005/8/layout/hierarchy4"/>
    <dgm:cxn modelId="{782A7993-C9FC-4770-BC05-45F8EE25337B}" type="presParOf" srcId="{251C8553-59A1-4409-8C5A-A375068038E3}" destId="{0DC060B0-F59F-4033-9BCF-06E3A791103E}" srcOrd="0" destOrd="0" presId="urn:microsoft.com/office/officeart/2005/8/layout/hierarchy4"/>
    <dgm:cxn modelId="{2441E1C7-B5BE-4DB4-9A98-D6FFE65459DE}" type="presParOf" srcId="{251C8553-59A1-4409-8C5A-A375068038E3}" destId="{C79A1A6B-BCCF-40CA-BC25-A6AF4BAFFA79}" srcOrd="1" destOrd="0" presId="urn:microsoft.com/office/officeart/2005/8/layout/hierarchy4"/>
    <dgm:cxn modelId="{1940E382-723E-4968-A06A-803F80CE2ECA}" type="presParOf" srcId="{76519656-DE4D-42D4-AB1D-F4A04C0715E2}" destId="{262870DC-F699-47B8-B4D3-D83D6671F76F}" srcOrd="5" destOrd="0" presId="urn:microsoft.com/office/officeart/2005/8/layout/hierarchy4"/>
    <dgm:cxn modelId="{1DD02DFD-4561-4F88-B7B4-81F4200064AA}" type="presParOf" srcId="{76519656-DE4D-42D4-AB1D-F4A04C0715E2}" destId="{17451F0B-0BB0-434A-BC34-0D3B3250516B}" srcOrd="6" destOrd="0" presId="urn:microsoft.com/office/officeart/2005/8/layout/hierarchy4"/>
    <dgm:cxn modelId="{8812A87F-C3CD-45B0-8875-1C9A548ACE2B}" type="presParOf" srcId="{17451F0B-0BB0-434A-BC34-0D3B3250516B}" destId="{7AFDB64F-6FEC-423D-8434-002489860B5D}" srcOrd="0" destOrd="0" presId="urn:microsoft.com/office/officeart/2005/8/layout/hierarchy4"/>
    <dgm:cxn modelId="{046FCDA2-C91F-44BD-B62B-545F19CD1563}" type="presParOf" srcId="{17451F0B-0BB0-434A-BC34-0D3B3250516B}" destId="{A3AC6C4A-A370-4077-8F47-C13D3E176F93}" srcOrd="1" destOrd="0" presId="urn:microsoft.com/office/officeart/2005/8/layout/hierarchy4"/>
    <dgm:cxn modelId="{7E036247-6924-42F2-8C9F-22B1F2D44435}" type="presParOf" srcId="{76519656-DE4D-42D4-AB1D-F4A04C0715E2}" destId="{6D3ADEEF-35E7-46F8-9AA4-950B7B1671C4}" srcOrd="7" destOrd="0" presId="urn:microsoft.com/office/officeart/2005/8/layout/hierarchy4"/>
    <dgm:cxn modelId="{2C7FE6EE-BB02-4699-BBF4-810A18ECC5C6}" type="presParOf" srcId="{76519656-DE4D-42D4-AB1D-F4A04C0715E2}" destId="{2DF99E4F-5E9A-4BCE-BBC2-5EA72645B8DE}" srcOrd="8" destOrd="0" presId="urn:microsoft.com/office/officeart/2005/8/layout/hierarchy4"/>
    <dgm:cxn modelId="{B32FA5E6-B71B-4B6C-AE77-CF165089D6A1}" type="presParOf" srcId="{2DF99E4F-5E9A-4BCE-BBC2-5EA72645B8DE}" destId="{3AB25F36-B0A3-471B-8255-ECCD5C53C3B8}" srcOrd="0" destOrd="0" presId="urn:microsoft.com/office/officeart/2005/8/layout/hierarchy4"/>
    <dgm:cxn modelId="{016A465B-BBE2-4C7E-AC8C-C6F942F613B3}" type="presParOf" srcId="{2DF99E4F-5E9A-4BCE-BBC2-5EA72645B8DE}" destId="{5B0D43FE-E7D5-4AAC-A0C3-BA002E29F79F}" srcOrd="1" destOrd="0" presId="urn:microsoft.com/office/officeart/2005/8/layout/hierarchy4"/>
    <dgm:cxn modelId="{7AAC41AB-77C9-4C88-99BB-74C8CE58C9AE}" type="presParOf" srcId="{76519656-DE4D-42D4-AB1D-F4A04C0715E2}" destId="{76EB3C90-7632-4443-9FFD-C570A603D8F2}" srcOrd="9" destOrd="0" presId="urn:microsoft.com/office/officeart/2005/8/layout/hierarchy4"/>
    <dgm:cxn modelId="{2DEAD6E7-65AE-47CD-B97A-690AA31F2CB5}" type="presParOf" srcId="{76519656-DE4D-42D4-AB1D-F4A04C0715E2}" destId="{D0D0CAF4-6E73-4F61-A6A5-91A47D4205B0}" srcOrd="10" destOrd="0" presId="urn:microsoft.com/office/officeart/2005/8/layout/hierarchy4"/>
    <dgm:cxn modelId="{3DDA007E-1810-4E02-8DD9-C6C23E725171}" type="presParOf" srcId="{D0D0CAF4-6E73-4F61-A6A5-91A47D4205B0}" destId="{3B0249EB-8201-41E2-AEC0-21F1DB860176}" srcOrd="0" destOrd="0" presId="urn:microsoft.com/office/officeart/2005/8/layout/hierarchy4"/>
    <dgm:cxn modelId="{0B7B0B00-6D87-4E86-9DBD-70A167C7BDED}" type="presParOf" srcId="{D0D0CAF4-6E73-4F61-A6A5-91A47D4205B0}" destId="{A20F7337-42E6-46F7-9581-1F34CE3E6A15}" srcOrd="1" destOrd="0" presId="urn:microsoft.com/office/officeart/2005/8/layout/hierarchy4"/>
    <dgm:cxn modelId="{79F648D1-1709-4E8D-942D-70F3CE03D4CB}" type="presParOf" srcId="{76519656-DE4D-42D4-AB1D-F4A04C0715E2}" destId="{19F51D30-7B2D-48D2-B76D-2E056D50259D}" srcOrd="11" destOrd="0" presId="urn:microsoft.com/office/officeart/2005/8/layout/hierarchy4"/>
    <dgm:cxn modelId="{31E7A2B4-6E10-4FCA-9842-0D33396B2BD4}" type="presParOf" srcId="{76519656-DE4D-42D4-AB1D-F4A04C0715E2}" destId="{530A906F-8F5D-4FD1-98EF-7907A5D7F9E5}" srcOrd="12" destOrd="0" presId="urn:microsoft.com/office/officeart/2005/8/layout/hierarchy4"/>
    <dgm:cxn modelId="{7314C890-3CBA-41B1-9C4E-AFFE1E55970A}" type="presParOf" srcId="{530A906F-8F5D-4FD1-98EF-7907A5D7F9E5}" destId="{7531E962-EAA6-4399-8C70-6E391A6B900D}" srcOrd="0" destOrd="0" presId="urn:microsoft.com/office/officeart/2005/8/layout/hierarchy4"/>
    <dgm:cxn modelId="{446AB933-32D1-45BD-9DB2-760B392E1227}" type="presParOf" srcId="{530A906F-8F5D-4FD1-98EF-7907A5D7F9E5}" destId="{68D0FCC9-D681-4AE9-B1CA-9BDCC8F591A4}" srcOrd="1" destOrd="0" presId="urn:microsoft.com/office/officeart/2005/8/layout/hierarchy4"/>
    <dgm:cxn modelId="{784FA554-5CA0-4377-BC70-61A3AE62AB90}" type="presParOf" srcId="{76519656-DE4D-42D4-AB1D-F4A04C0715E2}" destId="{93448F54-300C-4CDB-A6BC-F4C71722ABFE}" srcOrd="13" destOrd="0" presId="urn:microsoft.com/office/officeart/2005/8/layout/hierarchy4"/>
    <dgm:cxn modelId="{A0E6E4F4-A5B3-4192-BE14-0364FA4D86A4}" type="presParOf" srcId="{76519656-DE4D-42D4-AB1D-F4A04C0715E2}" destId="{27A5E203-5C76-468D-9D0E-8E4E37261754}" srcOrd="14" destOrd="0" presId="urn:microsoft.com/office/officeart/2005/8/layout/hierarchy4"/>
    <dgm:cxn modelId="{2B67BAC2-168C-4EF1-9620-1B5BC925ED33}" type="presParOf" srcId="{27A5E203-5C76-468D-9D0E-8E4E37261754}" destId="{FE907CBA-774C-4B20-915D-E08E821889DC}" srcOrd="0" destOrd="0" presId="urn:microsoft.com/office/officeart/2005/8/layout/hierarchy4"/>
    <dgm:cxn modelId="{9873890E-DB5C-4954-A0CE-89154CDED74F}" type="presParOf" srcId="{27A5E203-5C76-468D-9D0E-8E4E37261754}" destId="{BF9D17CE-2E5B-44DC-8675-CBB7A78A620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2B1AB-2112-4BDF-91E3-DCDDB0D3E14D}"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248A13D7-C9E6-42E2-A31C-4705EA405B40}">
      <dgm:prSet phldrT="[Text]" custT="1"/>
      <dgm:spPr/>
      <dgm:t>
        <a:bodyPr/>
        <a:lstStyle/>
        <a:p>
          <a:r>
            <a:rPr lang="en-GB" sz="1400" b="1" dirty="0">
              <a:latin typeface="Arial" panose="020B0604020202020204" pitchFamily="34" charset="0"/>
              <a:cs typeface="Arial" panose="020B0604020202020204" pitchFamily="34" charset="0"/>
            </a:rPr>
            <a:t>Project Execution Plan</a:t>
          </a:r>
        </a:p>
      </dgm:t>
    </dgm:pt>
    <dgm:pt modelId="{BB46CC91-CF14-4F0A-A4AC-A86961A7F26A}" type="parTrans" cxnId="{CCAB5AEA-F4A6-4C98-AB62-10FABE8B5CAC}">
      <dgm:prSet/>
      <dgm:spPr/>
      <dgm:t>
        <a:bodyPr/>
        <a:lstStyle/>
        <a:p>
          <a:endParaRPr lang="en-GB" sz="1400">
            <a:latin typeface="Arial" panose="020B0604020202020204" pitchFamily="34" charset="0"/>
            <a:cs typeface="Arial" panose="020B0604020202020204" pitchFamily="34" charset="0"/>
          </a:endParaRPr>
        </a:p>
      </dgm:t>
    </dgm:pt>
    <dgm:pt modelId="{00801C20-764C-4BD8-A8BD-9828EDEA0EB5}" type="sibTrans" cxnId="{CCAB5AEA-F4A6-4C98-AB62-10FABE8B5CAC}">
      <dgm:prSet/>
      <dgm:spPr/>
      <dgm:t>
        <a:bodyPr/>
        <a:lstStyle/>
        <a:p>
          <a:endParaRPr lang="en-GB" sz="1400">
            <a:latin typeface="Arial" panose="020B0604020202020204" pitchFamily="34" charset="0"/>
            <a:cs typeface="Arial" panose="020B0604020202020204" pitchFamily="34" charset="0"/>
          </a:endParaRPr>
        </a:p>
      </dgm:t>
    </dgm:pt>
    <dgm:pt modelId="{0F23E3C5-4EA3-44B6-83E9-1CFD6BF6690A}">
      <dgm:prSet phldrT="[Text]" custT="1"/>
      <dgm:spPr/>
      <dgm:t>
        <a:bodyPr/>
        <a:lstStyle/>
        <a:p>
          <a:r>
            <a:rPr lang="en-GB" sz="1400" b="1" dirty="0">
              <a:latin typeface="Arial" panose="020B0604020202020204" pitchFamily="34" charset="0"/>
              <a:cs typeface="Arial" panose="020B0604020202020204" pitchFamily="34" charset="0"/>
            </a:rPr>
            <a:t>Contract Management Objectives</a:t>
          </a:r>
        </a:p>
      </dgm:t>
    </dgm:pt>
    <dgm:pt modelId="{C810CA40-B996-4FA9-8437-7198BEDF82B1}" type="parTrans" cxnId="{E371F672-3A8D-4388-AA7D-AD2F78889592}">
      <dgm:prSet/>
      <dgm:spPr/>
      <dgm:t>
        <a:bodyPr/>
        <a:lstStyle/>
        <a:p>
          <a:endParaRPr lang="en-GB" sz="1400">
            <a:latin typeface="Arial" panose="020B0604020202020204" pitchFamily="34" charset="0"/>
            <a:cs typeface="Arial" panose="020B0604020202020204" pitchFamily="34" charset="0"/>
          </a:endParaRPr>
        </a:p>
      </dgm:t>
    </dgm:pt>
    <dgm:pt modelId="{6583642C-90DB-4C41-93DD-D278CE5DC9B9}" type="sibTrans" cxnId="{E371F672-3A8D-4388-AA7D-AD2F78889592}">
      <dgm:prSet/>
      <dgm:spPr/>
      <dgm:t>
        <a:bodyPr/>
        <a:lstStyle/>
        <a:p>
          <a:endParaRPr lang="en-GB" sz="1400">
            <a:latin typeface="Arial" panose="020B0604020202020204" pitchFamily="34" charset="0"/>
            <a:cs typeface="Arial" panose="020B0604020202020204" pitchFamily="34" charset="0"/>
          </a:endParaRPr>
        </a:p>
      </dgm:t>
    </dgm:pt>
    <dgm:pt modelId="{1EDEBACC-3AA8-4F7D-9FAA-A20D81B007CA}">
      <dgm:prSet phldrT="[Text]" custT="1"/>
      <dgm:spPr/>
      <dgm:t>
        <a:bodyPr/>
        <a:lstStyle/>
        <a:p>
          <a:r>
            <a:rPr lang="en-GB" sz="1400" b="1" dirty="0">
              <a:latin typeface="Arial" panose="020B0604020202020204" pitchFamily="34" charset="0"/>
              <a:cs typeface="Arial" panose="020B0604020202020204" pitchFamily="34" charset="0"/>
            </a:rPr>
            <a:t>Monitoring contractual obligations</a:t>
          </a:r>
        </a:p>
      </dgm:t>
    </dgm:pt>
    <dgm:pt modelId="{FD4F33B0-9771-40D8-ACF6-4F543B1F6339}" type="parTrans" cxnId="{99EC4973-46E2-4D37-B7E6-FE65399C0920}">
      <dgm:prSet/>
      <dgm:spPr/>
      <dgm:t>
        <a:bodyPr/>
        <a:lstStyle/>
        <a:p>
          <a:endParaRPr lang="en-GB" sz="1400">
            <a:latin typeface="Arial" panose="020B0604020202020204" pitchFamily="34" charset="0"/>
            <a:cs typeface="Arial" panose="020B0604020202020204" pitchFamily="34" charset="0"/>
          </a:endParaRPr>
        </a:p>
      </dgm:t>
    </dgm:pt>
    <dgm:pt modelId="{D80B4C86-81EA-49D9-9DF7-367C6ED8B0E3}" type="sibTrans" cxnId="{99EC4973-46E2-4D37-B7E6-FE65399C0920}">
      <dgm:prSet/>
      <dgm:spPr/>
      <dgm:t>
        <a:bodyPr/>
        <a:lstStyle/>
        <a:p>
          <a:endParaRPr lang="en-GB" sz="1400">
            <a:latin typeface="Arial" panose="020B0604020202020204" pitchFamily="34" charset="0"/>
            <a:cs typeface="Arial" panose="020B0604020202020204" pitchFamily="34" charset="0"/>
          </a:endParaRPr>
        </a:p>
      </dgm:t>
    </dgm:pt>
    <dgm:pt modelId="{11A9DE12-22E4-4468-B764-6A3E9A29EB61}">
      <dgm:prSet phldrT="[Text]" custT="1"/>
      <dgm:spPr/>
      <dgm:t>
        <a:bodyPr/>
        <a:lstStyle/>
        <a:p>
          <a:r>
            <a:rPr lang="en-GB" sz="1400" b="1" dirty="0">
              <a:latin typeface="Arial" panose="020B0604020202020204" pitchFamily="34" charset="0"/>
              <a:cs typeface="Arial" panose="020B0604020202020204" pitchFamily="34" charset="0"/>
            </a:rPr>
            <a:t>Monitoring cost control</a:t>
          </a:r>
        </a:p>
      </dgm:t>
    </dgm:pt>
    <dgm:pt modelId="{F837297C-E28A-4F8F-A3A0-3FACF882B885}" type="parTrans" cxnId="{5E9C6E1F-EA20-4082-AB96-8DB7BE295FA4}">
      <dgm:prSet/>
      <dgm:spPr/>
      <dgm:t>
        <a:bodyPr/>
        <a:lstStyle/>
        <a:p>
          <a:endParaRPr lang="en-GB" sz="1400">
            <a:latin typeface="Arial" panose="020B0604020202020204" pitchFamily="34" charset="0"/>
            <a:cs typeface="Arial" panose="020B0604020202020204" pitchFamily="34" charset="0"/>
          </a:endParaRPr>
        </a:p>
      </dgm:t>
    </dgm:pt>
    <dgm:pt modelId="{479EC33C-7C04-4A4B-A537-31A8A55F5845}" type="sibTrans" cxnId="{5E9C6E1F-EA20-4082-AB96-8DB7BE295FA4}">
      <dgm:prSet/>
      <dgm:spPr/>
      <dgm:t>
        <a:bodyPr/>
        <a:lstStyle/>
        <a:p>
          <a:endParaRPr lang="en-GB" sz="1400">
            <a:latin typeface="Arial" panose="020B0604020202020204" pitchFamily="34" charset="0"/>
            <a:cs typeface="Arial" panose="020B0604020202020204" pitchFamily="34" charset="0"/>
          </a:endParaRPr>
        </a:p>
      </dgm:t>
    </dgm:pt>
    <dgm:pt modelId="{6EAC5F3C-14A7-45A2-B0B3-C8B142B2CAD6}">
      <dgm:prSet phldrT="[Text]" custT="1"/>
      <dgm:spPr/>
      <dgm:t>
        <a:bodyPr/>
        <a:lstStyle/>
        <a:p>
          <a:r>
            <a:rPr lang="en-GB" sz="1400" b="1" dirty="0">
              <a:latin typeface="Arial" panose="020B0604020202020204" pitchFamily="34" charset="0"/>
              <a:cs typeface="Arial" panose="020B0604020202020204" pitchFamily="34" charset="0"/>
            </a:rPr>
            <a:t>Assured self certification</a:t>
          </a:r>
        </a:p>
      </dgm:t>
    </dgm:pt>
    <dgm:pt modelId="{02ADD03C-13B9-472A-8CD1-5BC2A3A73AB5}" type="parTrans" cxnId="{2E1AAAC9-4EDC-4809-904B-E44E9C765C85}">
      <dgm:prSet/>
      <dgm:spPr/>
      <dgm:t>
        <a:bodyPr/>
        <a:lstStyle/>
        <a:p>
          <a:endParaRPr lang="en-GB" sz="1400">
            <a:latin typeface="Arial" panose="020B0604020202020204" pitchFamily="34" charset="0"/>
            <a:cs typeface="Arial" panose="020B0604020202020204" pitchFamily="34" charset="0"/>
          </a:endParaRPr>
        </a:p>
      </dgm:t>
    </dgm:pt>
    <dgm:pt modelId="{BDFDA08D-6257-4816-969F-5C75032672F3}" type="sibTrans" cxnId="{2E1AAAC9-4EDC-4809-904B-E44E9C765C85}">
      <dgm:prSet/>
      <dgm:spPr/>
      <dgm:t>
        <a:bodyPr/>
        <a:lstStyle/>
        <a:p>
          <a:endParaRPr lang="en-GB" sz="1400">
            <a:latin typeface="Arial" panose="020B0604020202020204" pitchFamily="34" charset="0"/>
            <a:cs typeface="Arial" panose="020B0604020202020204" pitchFamily="34" charset="0"/>
          </a:endParaRPr>
        </a:p>
      </dgm:t>
    </dgm:pt>
    <dgm:pt modelId="{F02E5638-DB61-4561-B435-7DB682301B4D}">
      <dgm:prSet phldrT="[Text]" custT="1"/>
      <dgm:spPr/>
      <dgm:t>
        <a:bodyPr/>
        <a:lstStyle/>
        <a:p>
          <a:r>
            <a:rPr lang="en-GB" sz="1400" i="0" dirty="0">
              <a:latin typeface="Arial" panose="020B0604020202020204" pitchFamily="34" charset="0"/>
              <a:cs typeface="Arial" panose="020B0604020202020204" pitchFamily="34" charset="0"/>
            </a:rPr>
            <a:t>Understanding of scope</a:t>
          </a:r>
          <a:endParaRPr lang="en-GB" sz="1400" dirty="0">
            <a:latin typeface="Arial" panose="020B0604020202020204" pitchFamily="34" charset="0"/>
            <a:cs typeface="Arial" panose="020B0604020202020204" pitchFamily="34" charset="0"/>
          </a:endParaRPr>
        </a:p>
      </dgm:t>
    </dgm:pt>
    <dgm:pt modelId="{EFA999E9-A349-4E89-AF24-D9C3451F476C}" type="parTrans" cxnId="{2F794C32-6D41-460C-9492-1A00DBB8F706}">
      <dgm:prSet/>
      <dgm:spPr/>
      <dgm:t>
        <a:bodyPr/>
        <a:lstStyle/>
        <a:p>
          <a:endParaRPr lang="en-GB" sz="1400">
            <a:latin typeface="Arial" panose="020B0604020202020204" pitchFamily="34" charset="0"/>
            <a:cs typeface="Arial" panose="020B0604020202020204" pitchFamily="34" charset="0"/>
          </a:endParaRPr>
        </a:p>
      </dgm:t>
    </dgm:pt>
    <dgm:pt modelId="{E2FBEE8D-544A-4BCE-BC74-5B6C13723D95}" type="sibTrans" cxnId="{2F794C32-6D41-460C-9492-1A00DBB8F706}">
      <dgm:prSet/>
      <dgm:spPr/>
      <dgm:t>
        <a:bodyPr/>
        <a:lstStyle/>
        <a:p>
          <a:endParaRPr lang="en-GB" sz="1400">
            <a:latin typeface="Arial" panose="020B0604020202020204" pitchFamily="34" charset="0"/>
            <a:cs typeface="Arial" panose="020B0604020202020204" pitchFamily="34" charset="0"/>
          </a:endParaRPr>
        </a:p>
      </dgm:t>
    </dgm:pt>
    <dgm:pt modelId="{C5D45AA8-B41A-47DB-93DA-D6B190597044}">
      <dgm:prSet phldrT="[Text]" custT="1"/>
      <dgm:spPr/>
      <dgm:t>
        <a:bodyPr/>
        <a:lstStyle/>
        <a:p>
          <a:r>
            <a:rPr lang="en-GB" sz="1400" i="0">
              <a:latin typeface="Arial" panose="020B0604020202020204" pitchFamily="34" charset="0"/>
              <a:cs typeface="Arial" panose="020B0604020202020204" pitchFamily="34" charset="0"/>
            </a:rPr>
            <a:t>Contract management objectives </a:t>
          </a:r>
          <a:endParaRPr lang="en-GB" sz="1400">
            <a:latin typeface="Arial" panose="020B0604020202020204" pitchFamily="34" charset="0"/>
            <a:cs typeface="Arial" panose="020B0604020202020204" pitchFamily="34" charset="0"/>
          </a:endParaRPr>
        </a:p>
      </dgm:t>
    </dgm:pt>
    <dgm:pt modelId="{472BECC3-628C-407D-AF9E-9E366BBA4641}" type="parTrans" cxnId="{17C94AAA-8DFF-46E8-9AD8-243CA6B67030}">
      <dgm:prSet/>
      <dgm:spPr/>
      <dgm:t>
        <a:bodyPr/>
        <a:lstStyle/>
        <a:p>
          <a:endParaRPr lang="en-GB" sz="1400">
            <a:latin typeface="Arial" panose="020B0604020202020204" pitchFamily="34" charset="0"/>
            <a:cs typeface="Arial" panose="020B0604020202020204" pitchFamily="34" charset="0"/>
          </a:endParaRPr>
        </a:p>
      </dgm:t>
    </dgm:pt>
    <dgm:pt modelId="{5ED6B861-1595-4C34-B6D2-2141C1F34A34}" type="sibTrans" cxnId="{17C94AAA-8DFF-46E8-9AD8-243CA6B67030}">
      <dgm:prSet/>
      <dgm:spPr/>
      <dgm:t>
        <a:bodyPr/>
        <a:lstStyle/>
        <a:p>
          <a:endParaRPr lang="en-GB" sz="1400">
            <a:latin typeface="Arial" panose="020B0604020202020204" pitchFamily="34" charset="0"/>
            <a:cs typeface="Arial" panose="020B0604020202020204" pitchFamily="34" charset="0"/>
          </a:endParaRPr>
        </a:p>
      </dgm:t>
    </dgm:pt>
    <dgm:pt modelId="{59EE89E6-86E6-4EA7-BEB6-EB9DAC36188E}">
      <dgm:prSet phldrT="[Text]" custT="1"/>
      <dgm:spPr/>
      <dgm:t>
        <a:bodyPr/>
        <a:lstStyle/>
        <a:p>
          <a:r>
            <a:rPr lang="en-GB" sz="1400" b="1" dirty="0">
              <a:latin typeface="Arial" panose="020B0604020202020204" pitchFamily="34" charset="0"/>
              <a:cs typeface="Arial" panose="020B0604020202020204" pitchFamily="34" charset="0"/>
            </a:rPr>
            <a:t>Protocols and Systems</a:t>
          </a:r>
        </a:p>
      </dgm:t>
    </dgm:pt>
    <dgm:pt modelId="{5F1E9106-9D68-448A-BA65-D4D358A09AF2}" type="sibTrans" cxnId="{45D6AC4E-3F44-4B9D-BF2E-0669A7B39D96}">
      <dgm:prSet/>
      <dgm:spPr/>
      <dgm:t>
        <a:bodyPr/>
        <a:lstStyle/>
        <a:p>
          <a:endParaRPr lang="en-GB" sz="1400">
            <a:latin typeface="Arial" panose="020B0604020202020204" pitchFamily="34" charset="0"/>
            <a:cs typeface="Arial" panose="020B0604020202020204" pitchFamily="34" charset="0"/>
          </a:endParaRPr>
        </a:p>
      </dgm:t>
    </dgm:pt>
    <dgm:pt modelId="{4B884CA6-9C51-4BD6-906D-38633412ACB5}" type="parTrans" cxnId="{45D6AC4E-3F44-4B9D-BF2E-0669A7B39D96}">
      <dgm:prSet/>
      <dgm:spPr/>
      <dgm:t>
        <a:bodyPr/>
        <a:lstStyle/>
        <a:p>
          <a:endParaRPr lang="en-GB" sz="1400">
            <a:latin typeface="Arial" panose="020B0604020202020204" pitchFamily="34" charset="0"/>
            <a:cs typeface="Arial" panose="020B0604020202020204" pitchFamily="34" charset="0"/>
          </a:endParaRPr>
        </a:p>
      </dgm:t>
    </dgm:pt>
    <dgm:pt modelId="{47B6A376-7F9E-4379-B5BB-C2681B10CBE3}">
      <dgm:prSet phldrT="[Text]" custT="1"/>
      <dgm:spPr/>
      <dgm:t>
        <a:bodyPr/>
        <a:lstStyle/>
        <a:p>
          <a:r>
            <a:rPr lang="en-GB" sz="1400" i="0" dirty="0">
              <a:latin typeface="Arial" panose="020B0604020202020204" pitchFamily="34" charset="0"/>
              <a:cs typeface="Arial" panose="020B0604020202020204" pitchFamily="34" charset="0"/>
            </a:rPr>
            <a:t>Stakeholder Management, Contract administration, Risk management</a:t>
          </a:r>
          <a:endParaRPr lang="en-GB" sz="1400" dirty="0">
            <a:latin typeface="Arial" panose="020B0604020202020204" pitchFamily="34" charset="0"/>
            <a:cs typeface="Arial" panose="020B0604020202020204" pitchFamily="34" charset="0"/>
          </a:endParaRPr>
        </a:p>
      </dgm:t>
    </dgm:pt>
    <dgm:pt modelId="{5CE573F4-A83F-44F5-9743-0ECFD6105AE1}" type="parTrans" cxnId="{E7BB53F8-AE2C-4832-853E-CE2E6E359341}">
      <dgm:prSet/>
      <dgm:spPr/>
      <dgm:t>
        <a:bodyPr/>
        <a:lstStyle/>
        <a:p>
          <a:endParaRPr lang="en-GB" sz="1400">
            <a:latin typeface="Arial" panose="020B0604020202020204" pitchFamily="34" charset="0"/>
            <a:cs typeface="Arial" panose="020B0604020202020204" pitchFamily="34" charset="0"/>
          </a:endParaRPr>
        </a:p>
      </dgm:t>
    </dgm:pt>
    <dgm:pt modelId="{BF0E933A-8F05-475D-B652-E5C96983B586}" type="sibTrans" cxnId="{E7BB53F8-AE2C-4832-853E-CE2E6E359341}">
      <dgm:prSet/>
      <dgm:spPr/>
      <dgm:t>
        <a:bodyPr/>
        <a:lstStyle/>
        <a:p>
          <a:endParaRPr lang="en-GB" sz="1400">
            <a:latin typeface="Arial" panose="020B0604020202020204" pitchFamily="34" charset="0"/>
            <a:cs typeface="Arial" panose="020B0604020202020204" pitchFamily="34" charset="0"/>
          </a:endParaRPr>
        </a:p>
      </dgm:t>
    </dgm:pt>
    <dgm:pt modelId="{F130EF2D-ED3B-49F3-B992-69B32EE521D1}">
      <dgm:prSet phldrT="[Text]" custT="1"/>
      <dgm:spPr/>
      <dgm:t>
        <a:bodyPr/>
        <a:lstStyle/>
        <a:p>
          <a:r>
            <a:rPr lang="en-GB" sz="1400" i="0">
              <a:latin typeface="Arial" panose="020B0604020202020204" pitchFamily="34" charset="0"/>
              <a:cs typeface="Arial" panose="020B0604020202020204" pitchFamily="34" charset="0"/>
            </a:rPr>
            <a:t>Performance monitoring</a:t>
          </a:r>
          <a:endParaRPr lang="en-GB" sz="1400">
            <a:latin typeface="Arial" panose="020B0604020202020204" pitchFamily="34" charset="0"/>
            <a:cs typeface="Arial" panose="020B0604020202020204" pitchFamily="34" charset="0"/>
          </a:endParaRPr>
        </a:p>
      </dgm:t>
    </dgm:pt>
    <dgm:pt modelId="{6A6CEF7E-046C-40DF-BBF4-CAC0E44FD258}" type="parTrans" cxnId="{533CD619-D888-4CD9-8FF4-1E92166C23BC}">
      <dgm:prSet/>
      <dgm:spPr/>
      <dgm:t>
        <a:bodyPr/>
        <a:lstStyle/>
        <a:p>
          <a:endParaRPr lang="en-GB" sz="1400">
            <a:latin typeface="Arial" panose="020B0604020202020204" pitchFamily="34" charset="0"/>
            <a:cs typeface="Arial" panose="020B0604020202020204" pitchFamily="34" charset="0"/>
          </a:endParaRPr>
        </a:p>
      </dgm:t>
    </dgm:pt>
    <dgm:pt modelId="{B759E3A5-65B6-448C-9E1A-8D395664B62F}" type="sibTrans" cxnId="{533CD619-D888-4CD9-8FF4-1E92166C23BC}">
      <dgm:prSet/>
      <dgm:spPr/>
      <dgm:t>
        <a:bodyPr/>
        <a:lstStyle/>
        <a:p>
          <a:endParaRPr lang="en-GB" sz="1400">
            <a:latin typeface="Arial" panose="020B0604020202020204" pitchFamily="34" charset="0"/>
            <a:cs typeface="Arial" panose="020B0604020202020204" pitchFamily="34" charset="0"/>
          </a:endParaRPr>
        </a:p>
      </dgm:t>
    </dgm:pt>
    <dgm:pt modelId="{72B3557D-E170-4619-BF94-C9E25DAAC5AE}">
      <dgm:prSet phldrT="[Text]" custT="1"/>
      <dgm:spPr/>
      <dgm:t>
        <a:bodyPr/>
        <a:lstStyle/>
        <a:p>
          <a:r>
            <a:rPr lang="en-GB" sz="1400" i="0">
              <a:latin typeface="Arial" panose="020B0604020202020204" pitchFamily="34" charset="0"/>
              <a:cs typeface="Arial" panose="020B0604020202020204" pitchFamily="34" charset="0"/>
            </a:rPr>
            <a:t>Forecast to completion</a:t>
          </a:r>
          <a:endParaRPr lang="en-GB" sz="1400">
            <a:latin typeface="Arial" panose="020B0604020202020204" pitchFamily="34" charset="0"/>
            <a:cs typeface="Arial" panose="020B0604020202020204" pitchFamily="34" charset="0"/>
          </a:endParaRPr>
        </a:p>
      </dgm:t>
    </dgm:pt>
    <dgm:pt modelId="{172362AC-EF10-4868-8B2B-9B2FBA8CD06A}" type="parTrans" cxnId="{48A1C796-75C7-4D05-8B1B-8DEDD97DD23B}">
      <dgm:prSet/>
      <dgm:spPr/>
      <dgm:t>
        <a:bodyPr/>
        <a:lstStyle/>
        <a:p>
          <a:endParaRPr lang="en-GB" sz="1400">
            <a:latin typeface="Arial" panose="020B0604020202020204" pitchFamily="34" charset="0"/>
            <a:cs typeface="Arial" panose="020B0604020202020204" pitchFamily="34" charset="0"/>
          </a:endParaRPr>
        </a:p>
      </dgm:t>
    </dgm:pt>
    <dgm:pt modelId="{003797FA-41AE-4A4F-A406-2C6D577A4E8F}" type="sibTrans" cxnId="{48A1C796-75C7-4D05-8B1B-8DEDD97DD23B}">
      <dgm:prSet/>
      <dgm:spPr/>
      <dgm:t>
        <a:bodyPr/>
        <a:lstStyle/>
        <a:p>
          <a:endParaRPr lang="en-GB" sz="1400">
            <a:latin typeface="Arial" panose="020B0604020202020204" pitchFamily="34" charset="0"/>
            <a:cs typeface="Arial" panose="020B0604020202020204" pitchFamily="34" charset="0"/>
          </a:endParaRPr>
        </a:p>
      </dgm:t>
    </dgm:pt>
    <dgm:pt modelId="{E084BA5F-46AD-40DE-ADCB-8520055E945A}">
      <dgm:prSet phldrT="[Text]" custT="1"/>
      <dgm:spPr/>
      <dgm:t>
        <a:bodyPr/>
        <a:lstStyle/>
        <a:p>
          <a:r>
            <a:rPr lang="en-GB" sz="1400" i="0">
              <a:latin typeface="Arial" panose="020B0604020202020204" pitchFamily="34" charset="0"/>
              <a:cs typeface="Arial" panose="020B0604020202020204" pitchFamily="34" charset="0"/>
            </a:rPr>
            <a:t>Assurance plan </a:t>
          </a:r>
          <a:endParaRPr lang="en-GB" sz="1400">
            <a:latin typeface="Arial" panose="020B0604020202020204" pitchFamily="34" charset="0"/>
            <a:cs typeface="Arial" panose="020B0604020202020204" pitchFamily="34" charset="0"/>
          </a:endParaRPr>
        </a:p>
      </dgm:t>
    </dgm:pt>
    <dgm:pt modelId="{07E698A1-A5C4-4CD5-9B7C-F4B7091A4900}" type="parTrans" cxnId="{2853FDE4-23B7-4184-B184-6BA9226A58B7}">
      <dgm:prSet/>
      <dgm:spPr/>
      <dgm:t>
        <a:bodyPr/>
        <a:lstStyle/>
        <a:p>
          <a:endParaRPr lang="en-GB" sz="1400">
            <a:latin typeface="Arial" panose="020B0604020202020204" pitchFamily="34" charset="0"/>
            <a:cs typeface="Arial" panose="020B0604020202020204" pitchFamily="34" charset="0"/>
          </a:endParaRPr>
        </a:p>
      </dgm:t>
    </dgm:pt>
    <dgm:pt modelId="{CA40F51F-D2C2-4878-AEEE-7C544482AFA9}" type="sibTrans" cxnId="{2853FDE4-23B7-4184-B184-6BA9226A58B7}">
      <dgm:prSet/>
      <dgm:spPr/>
      <dgm:t>
        <a:bodyPr/>
        <a:lstStyle/>
        <a:p>
          <a:endParaRPr lang="en-GB" sz="1400">
            <a:latin typeface="Arial" panose="020B0604020202020204" pitchFamily="34" charset="0"/>
            <a:cs typeface="Arial" panose="020B0604020202020204" pitchFamily="34" charset="0"/>
          </a:endParaRPr>
        </a:p>
      </dgm:t>
    </dgm:pt>
    <dgm:pt modelId="{6D234964-9E42-40F1-93E2-91863A47F0E4}">
      <dgm:prSet phldrT="[Text]" custT="1"/>
      <dgm:spPr/>
      <dgm:t>
        <a:bodyPr/>
        <a:lstStyle/>
        <a:p>
          <a:r>
            <a:rPr lang="en-GB" sz="1400" i="0">
              <a:latin typeface="Arial" panose="020B0604020202020204" pitchFamily="34" charset="0"/>
              <a:cs typeface="Arial" panose="020B0604020202020204" pitchFamily="34" charset="0"/>
            </a:rPr>
            <a:t>Contract management strategy model</a:t>
          </a:r>
          <a:endParaRPr lang="en-GB" sz="1400">
            <a:latin typeface="Arial" panose="020B0604020202020204" pitchFamily="34" charset="0"/>
            <a:cs typeface="Arial" panose="020B0604020202020204" pitchFamily="34" charset="0"/>
          </a:endParaRPr>
        </a:p>
      </dgm:t>
    </dgm:pt>
    <dgm:pt modelId="{91321A21-6D8F-422A-8E12-B07CE8645B0C}" type="parTrans" cxnId="{38951AF8-ADB3-47EC-8538-02092F87FF18}">
      <dgm:prSet/>
      <dgm:spPr/>
      <dgm:t>
        <a:bodyPr/>
        <a:lstStyle/>
        <a:p>
          <a:endParaRPr lang="en-GB" sz="1400"/>
        </a:p>
      </dgm:t>
    </dgm:pt>
    <dgm:pt modelId="{8F0BE0BA-2318-496C-B7E7-47020E1E23DD}" type="sibTrans" cxnId="{38951AF8-ADB3-47EC-8538-02092F87FF18}">
      <dgm:prSet/>
      <dgm:spPr/>
      <dgm:t>
        <a:bodyPr/>
        <a:lstStyle/>
        <a:p>
          <a:endParaRPr lang="en-GB" sz="1400"/>
        </a:p>
      </dgm:t>
    </dgm:pt>
    <dgm:pt modelId="{7BAFE9A9-9553-4496-9B4E-480114053367}">
      <dgm:prSet phldrT="[Text]" custT="1"/>
      <dgm:spPr/>
      <dgm:t>
        <a:bodyPr/>
        <a:lstStyle/>
        <a:p>
          <a:r>
            <a:rPr lang="en-GB" sz="1400" i="0">
              <a:latin typeface="Arial" panose="020B0604020202020204" pitchFamily="34" charset="0"/>
              <a:cs typeface="Arial" panose="020B0604020202020204" pitchFamily="34" charset="0"/>
            </a:rPr>
            <a:t>Roles and responsibilities</a:t>
          </a:r>
          <a:endParaRPr lang="en-GB" sz="1400">
            <a:latin typeface="Arial" panose="020B0604020202020204" pitchFamily="34" charset="0"/>
            <a:cs typeface="Arial" panose="020B0604020202020204" pitchFamily="34" charset="0"/>
          </a:endParaRPr>
        </a:p>
      </dgm:t>
    </dgm:pt>
    <dgm:pt modelId="{E027C6F8-367E-4020-8433-BF243A764ACC}" type="parTrans" cxnId="{1CD93559-5C4B-4584-90FB-04474BDC6671}">
      <dgm:prSet/>
      <dgm:spPr/>
      <dgm:t>
        <a:bodyPr/>
        <a:lstStyle/>
        <a:p>
          <a:endParaRPr lang="en-GB" sz="1400"/>
        </a:p>
      </dgm:t>
    </dgm:pt>
    <dgm:pt modelId="{8AF74791-1248-4989-9BB2-4B5129BF7780}" type="sibTrans" cxnId="{1CD93559-5C4B-4584-90FB-04474BDC6671}">
      <dgm:prSet/>
      <dgm:spPr/>
      <dgm:t>
        <a:bodyPr/>
        <a:lstStyle/>
        <a:p>
          <a:endParaRPr lang="en-GB" sz="1400"/>
        </a:p>
      </dgm:t>
    </dgm:pt>
    <dgm:pt modelId="{D5916AC3-DF2C-4A8A-B741-F6EC961C42FB}">
      <dgm:prSet phldrT="[Text]" custT="1"/>
      <dgm:spPr/>
      <dgm:t>
        <a:bodyPr/>
        <a:lstStyle/>
        <a:p>
          <a:r>
            <a:rPr lang="en-GB" sz="1400" i="0" dirty="0">
              <a:latin typeface="Arial" panose="020B0604020202020204" pitchFamily="34" charset="0"/>
              <a:cs typeface="Arial" panose="020B0604020202020204" pitchFamily="34" charset="0"/>
            </a:rPr>
            <a:t>Developing RACI Matrices</a:t>
          </a:r>
          <a:endParaRPr lang="en-GB" sz="1400" dirty="0">
            <a:latin typeface="Arial" panose="020B0604020202020204" pitchFamily="34" charset="0"/>
            <a:cs typeface="Arial" panose="020B0604020202020204" pitchFamily="34" charset="0"/>
          </a:endParaRPr>
        </a:p>
      </dgm:t>
    </dgm:pt>
    <dgm:pt modelId="{0C2E5DC3-FC82-45FF-96A7-3DD0A920D5A8}" type="parTrans" cxnId="{2DFB368E-8E11-4F20-8428-04C72748FDD0}">
      <dgm:prSet/>
      <dgm:spPr/>
      <dgm:t>
        <a:bodyPr/>
        <a:lstStyle/>
        <a:p>
          <a:endParaRPr lang="en-GB" sz="1400"/>
        </a:p>
      </dgm:t>
    </dgm:pt>
    <dgm:pt modelId="{30A6B066-E48A-47B5-A233-2435CE9B58FD}" type="sibTrans" cxnId="{2DFB368E-8E11-4F20-8428-04C72748FDD0}">
      <dgm:prSet/>
      <dgm:spPr/>
      <dgm:t>
        <a:bodyPr/>
        <a:lstStyle/>
        <a:p>
          <a:endParaRPr lang="en-GB" sz="1400"/>
        </a:p>
      </dgm:t>
    </dgm:pt>
    <dgm:pt modelId="{4835A24F-1E94-493F-BDF9-B9B92234E942}">
      <dgm:prSet phldrT="[Text]" custT="1"/>
      <dgm:spPr/>
      <dgm:t>
        <a:bodyPr/>
        <a:lstStyle/>
        <a:p>
          <a:r>
            <a:rPr lang="en-GB" sz="1400" i="0" dirty="0">
              <a:latin typeface="Arial" panose="020B0604020202020204" pitchFamily="34" charset="0"/>
              <a:cs typeface="Arial" panose="020B0604020202020204" pitchFamily="34" charset="0"/>
            </a:rPr>
            <a:t>Reporting KPIs</a:t>
          </a:r>
          <a:endParaRPr lang="en-GB" sz="1400" dirty="0">
            <a:latin typeface="Arial" panose="020B0604020202020204" pitchFamily="34" charset="0"/>
            <a:cs typeface="Arial" panose="020B0604020202020204" pitchFamily="34" charset="0"/>
          </a:endParaRPr>
        </a:p>
      </dgm:t>
    </dgm:pt>
    <dgm:pt modelId="{F03B1A6B-128E-463D-8D48-C21F7511CEF8}" type="parTrans" cxnId="{F8EABDE1-B88A-44C3-B2AE-56662C13BB3A}">
      <dgm:prSet/>
      <dgm:spPr/>
      <dgm:t>
        <a:bodyPr/>
        <a:lstStyle/>
        <a:p>
          <a:endParaRPr lang="en-GB" sz="1400"/>
        </a:p>
      </dgm:t>
    </dgm:pt>
    <dgm:pt modelId="{A21AD058-CDE5-49C9-A7CA-83A227B34136}" type="sibTrans" cxnId="{F8EABDE1-B88A-44C3-B2AE-56662C13BB3A}">
      <dgm:prSet/>
      <dgm:spPr/>
      <dgm:t>
        <a:bodyPr/>
        <a:lstStyle/>
        <a:p>
          <a:endParaRPr lang="en-GB" sz="1400"/>
        </a:p>
      </dgm:t>
    </dgm:pt>
    <dgm:pt modelId="{C01DF040-8A0C-48E8-BA84-16945E8FCAF5}">
      <dgm:prSet phldrT="[Text]" custT="1"/>
      <dgm:spPr/>
      <dgm:t>
        <a:bodyPr/>
        <a:lstStyle/>
        <a:p>
          <a:r>
            <a:rPr lang="en-GB" sz="1400" i="0" dirty="0">
              <a:latin typeface="Arial" panose="020B0604020202020204" pitchFamily="34" charset="0"/>
              <a:cs typeface="Arial" panose="020B0604020202020204" pitchFamily="34" charset="0"/>
            </a:rPr>
            <a:t>Cost control using earned value management</a:t>
          </a:r>
          <a:endParaRPr lang="en-GB" sz="1400" dirty="0">
            <a:latin typeface="Arial" panose="020B0604020202020204" pitchFamily="34" charset="0"/>
            <a:cs typeface="Arial" panose="020B0604020202020204" pitchFamily="34" charset="0"/>
          </a:endParaRPr>
        </a:p>
      </dgm:t>
    </dgm:pt>
    <dgm:pt modelId="{1738F94B-A6A5-451D-A4AE-402A2D98E5D4}" type="parTrans" cxnId="{BDF63DA2-F815-4309-973D-FAC562191D2F}">
      <dgm:prSet/>
      <dgm:spPr/>
      <dgm:t>
        <a:bodyPr/>
        <a:lstStyle/>
        <a:p>
          <a:endParaRPr lang="en-GB" sz="1400"/>
        </a:p>
      </dgm:t>
    </dgm:pt>
    <dgm:pt modelId="{2FADF50E-3135-421A-9D10-693FFF49514D}" type="sibTrans" cxnId="{BDF63DA2-F815-4309-973D-FAC562191D2F}">
      <dgm:prSet/>
      <dgm:spPr/>
      <dgm:t>
        <a:bodyPr/>
        <a:lstStyle/>
        <a:p>
          <a:endParaRPr lang="en-GB" sz="1400"/>
        </a:p>
      </dgm:t>
    </dgm:pt>
    <dgm:pt modelId="{98983CF5-4825-4779-93B3-EA1B6B0F1FE3}">
      <dgm:prSet phldrT="[Text]" custT="1"/>
      <dgm:spPr/>
      <dgm:t>
        <a:bodyPr/>
        <a:lstStyle/>
        <a:p>
          <a:r>
            <a:rPr lang="en-GB" sz="1400" i="0">
              <a:latin typeface="Arial" panose="020B0604020202020204" pitchFamily="34" charset="0"/>
              <a:cs typeface="Arial" panose="020B0604020202020204" pitchFamily="34" charset="0"/>
            </a:rPr>
            <a:t>Integrated whole-life commercial services</a:t>
          </a:r>
          <a:endParaRPr lang="en-GB" sz="1400">
            <a:latin typeface="Arial" panose="020B0604020202020204" pitchFamily="34" charset="0"/>
            <a:cs typeface="Arial" panose="020B0604020202020204" pitchFamily="34" charset="0"/>
          </a:endParaRPr>
        </a:p>
      </dgm:t>
    </dgm:pt>
    <dgm:pt modelId="{B8BBF4DE-DDB7-45AB-9FD9-8832D2C02425}" type="parTrans" cxnId="{C2772AAA-C1CB-4474-A243-4925A7975265}">
      <dgm:prSet/>
      <dgm:spPr/>
      <dgm:t>
        <a:bodyPr/>
        <a:lstStyle/>
        <a:p>
          <a:endParaRPr lang="en-GB" sz="1400"/>
        </a:p>
      </dgm:t>
    </dgm:pt>
    <dgm:pt modelId="{5BB657D3-0647-4EFA-9AC7-30BF17389D13}" type="sibTrans" cxnId="{C2772AAA-C1CB-4474-A243-4925A7975265}">
      <dgm:prSet/>
      <dgm:spPr/>
      <dgm:t>
        <a:bodyPr/>
        <a:lstStyle/>
        <a:p>
          <a:endParaRPr lang="en-GB" sz="1400"/>
        </a:p>
      </dgm:t>
    </dgm:pt>
    <dgm:pt modelId="{CD5259EC-4A33-4C67-8A7D-31BA94AE9872}">
      <dgm:prSet phldrT="[Text]" custT="1"/>
      <dgm:spPr/>
      <dgm:t>
        <a:bodyPr/>
        <a:lstStyle/>
        <a:p>
          <a:r>
            <a:rPr lang="en-GB" sz="1400" i="0" dirty="0">
              <a:latin typeface="Arial" panose="020B0604020202020204" pitchFamily="34" charset="0"/>
              <a:cs typeface="Arial" panose="020B0604020202020204" pitchFamily="34" charset="0"/>
            </a:rPr>
            <a:t>Assurance process</a:t>
          </a:r>
          <a:endParaRPr lang="en-GB" sz="1400" dirty="0">
            <a:latin typeface="Arial" panose="020B0604020202020204" pitchFamily="34" charset="0"/>
            <a:cs typeface="Arial" panose="020B0604020202020204" pitchFamily="34" charset="0"/>
          </a:endParaRPr>
        </a:p>
      </dgm:t>
    </dgm:pt>
    <dgm:pt modelId="{2ABBEE17-3CC9-4757-B587-94651A14AE15}" type="parTrans" cxnId="{51FED46F-4FEE-4A58-820D-88ABE8C9F0DF}">
      <dgm:prSet/>
      <dgm:spPr/>
      <dgm:t>
        <a:bodyPr/>
        <a:lstStyle/>
        <a:p>
          <a:endParaRPr lang="en-GB" sz="1400"/>
        </a:p>
      </dgm:t>
    </dgm:pt>
    <dgm:pt modelId="{FF30EB0A-6655-4237-972E-4BDD45A51405}" type="sibTrans" cxnId="{51FED46F-4FEE-4A58-820D-88ABE8C9F0DF}">
      <dgm:prSet/>
      <dgm:spPr/>
      <dgm:t>
        <a:bodyPr/>
        <a:lstStyle/>
        <a:p>
          <a:endParaRPr lang="en-GB" sz="1400"/>
        </a:p>
      </dgm:t>
    </dgm:pt>
    <dgm:pt modelId="{929A60F2-85A1-4491-A7A2-01252181DBFA}">
      <dgm:prSet phldrT="[Text]" custT="1"/>
      <dgm:spPr/>
      <dgm:t>
        <a:bodyPr/>
        <a:lstStyle/>
        <a:p>
          <a:r>
            <a:rPr lang="en-GB" sz="1400" i="0" dirty="0">
              <a:latin typeface="Arial" panose="020B0604020202020204" pitchFamily="34" charset="0"/>
              <a:cs typeface="Arial" panose="020B0604020202020204" pitchFamily="34" charset="0"/>
            </a:rPr>
            <a:t>Contract forms, pricing and payments</a:t>
          </a:r>
          <a:endParaRPr lang="en-GB" sz="1400" dirty="0">
            <a:latin typeface="Arial" panose="020B0604020202020204" pitchFamily="34" charset="0"/>
            <a:cs typeface="Arial" panose="020B0604020202020204" pitchFamily="34" charset="0"/>
          </a:endParaRPr>
        </a:p>
      </dgm:t>
    </dgm:pt>
    <dgm:pt modelId="{CFE1C22A-13F3-4FCD-82D3-93FF67C026C3}" type="parTrans" cxnId="{574D3BE1-CDC8-4E58-800B-957DB10AA7B9}">
      <dgm:prSet/>
      <dgm:spPr/>
      <dgm:t>
        <a:bodyPr/>
        <a:lstStyle/>
        <a:p>
          <a:endParaRPr lang="en-GB" sz="1400"/>
        </a:p>
      </dgm:t>
    </dgm:pt>
    <dgm:pt modelId="{407240FF-9D87-4FCC-B102-7F9AA5B257C2}" type="sibTrans" cxnId="{574D3BE1-CDC8-4E58-800B-957DB10AA7B9}">
      <dgm:prSet/>
      <dgm:spPr/>
      <dgm:t>
        <a:bodyPr/>
        <a:lstStyle/>
        <a:p>
          <a:endParaRPr lang="en-GB" sz="1400"/>
        </a:p>
      </dgm:t>
    </dgm:pt>
    <dgm:pt modelId="{60DD64F3-0E09-4526-88BE-1E7596220E8D}">
      <dgm:prSet phldrT="[Text]" custT="1"/>
      <dgm:spPr/>
      <dgm:t>
        <a:bodyPr/>
        <a:lstStyle/>
        <a:p>
          <a:endParaRPr lang="en-GB" sz="1400" dirty="0">
            <a:latin typeface="Arial" panose="020B0604020202020204" pitchFamily="34" charset="0"/>
            <a:cs typeface="Arial" panose="020B0604020202020204" pitchFamily="34" charset="0"/>
          </a:endParaRPr>
        </a:p>
      </dgm:t>
    </dgm:pt>
    <dgm:pt modelId="{01CB2649-8726-4FD5-8237-CF26881223B1}" type="parTrans" cxnId="{33B7F58C-F407-447D-9303-039618D0C805}">
      <dgm:prSet/>
      <dgm:spPr/>
      <dgm:t>
        <a:bodyPr/>
        <a:lstStyle/>
        <a:p>
          <a:endParaRPr lang="en-GB" sz="1400"/>
        </a:p>
      </dgm:t>
    </dgm:pt>
    <dgm:pt modelId="{CE6A513A-CAC8-4CEA-802B-9575210E4B41}" type="sibTrans" cxnId="{33B7F58C-F407-447D-9303-039618D0C805}">
      <dgm:prSet/>
      <dgm:spPr/>
      <dgm:t>
        <a:bodyPr/>
        <a:lstStyle/>
        <a:p>
          <a:endParaRPr lang="en-GB" sz="1400"/>
        </a:p>
      </dgm:t>
    </dgm:pt>
    <dgm:pt modelId="{282B2127-EF93-4D1A-83F6-C87F1C6C4307}">
      <dgm:prSet phldrT="[Text]" custT="1"/>
      <dgm:spPr/>
      <dgm:t>
        <a:bodyPr/>
        <a:lstStyle/>
        <a:p>
          <a:r>
            <a:rPr lang="en-GB" sz="1400" dirty="0">
              <a:latin typeface="Arial" panose="020B0604020202020204" pitchFamily="34" charset="0"/>
              <a:cs typeface="Arial" panose="020B0604020202020204" pitchFamily="34" charset="0"/>
            </a:rPr>
            <a:t>Risk management or dispute avoidance</a:t>
          </a:r>
        </a:p>
      </dgm:t>
    </dgm:pt>
    <dgm:pt modelId="{FF8C3B4C-95A4-4F19-A071-3DD868F4B817}" type="parTrans" cxnId="{E9C99C56-2362-4B86-B3A7-26B35A87CE91}">
      <dgm:prSet/>
      <dgm:spPr/>
      <dgm:t>
        <a:bodyPr/>
        <a:lstStyle/>
        <a:p>
          <a:endParaRPr lang="en-GB"/>
        </a:p>
      </dgm:t>
    </dgm:pt>
    <dgm:pt modelId="{5A16D914-33C7-4B41-97F1-3332A7ECF3C6}" type="sibTrans" cxnId="{E9C99C56-2362-4B86-B3A7-26B35A87CE91}">
      <dgm:prSet/>
      <dgm:spPr/>
      <dgm:t>
        <a:bodyPr/>
        <a:lstStyle/>
        <a:p>
          <a:endParaRPr lang="en-GB"/>
        </a:p>
      </dgm:t>
    </dgm:pt>
    <dgm:pt modelId="{B871D514-19DE-46C2-AAF1-D56E04ED13E1}">
      <dgm:prSet phldrT="[Text]" custT="1"/>
      <dgm:spPr/>
      <dgm:t>
        <a:bodyPr/>
        <a:lstStyle/>
        <a:p>
          <a:r>
            <a:rPr lang="en-GB" sz="1400" dirty="0">
              <a:latin typeface="Arial" panose="020B0604020202020204" pitchFamily="34" charset="0"/>
              <a:cs typeface="Arial" panose="020B0604020202020204" pitchFamily="34" charset="0"/>
            </a:rPr>
            <a:t>Audit and cost verification</a:t>
          </a:r>
        </a:p>
      </dgm:t>
    </dgm:pt>
    <dgm:pt modelId="{64F15A55-EA08-466B-B95C-855E3214B879}" type="parTrans" cxnId="{D02A2DB4-79A7-45FD-80D0-FC6638AF8AB3}">
      <dgm:prSet/>
      <dgm:spPr/>
      <dgm:t>
        <a:bodyPr/>
        <a:lstStyle/>
        <a:p>
          <a:endParaRPr lang="en-GB"/>
        </a:p>
      </dgm:t>
    </dgm:pt>
    <dgm:pt modelId="{A803C032-AC4D-48F0-A9AD-CE3A9B5D961D}" type="sibTrans" cxnId="{D02A2DB4-79A7-45FD-80D0-FC6638AF8AB3}">
      <dgm:prSet/>
      <dgm:spPr/>
      <dgm:t>
        <a:bodyPr/>
        <a:lstStyle/>
        <a:p>
          <a:endParaRPr lang="en-GB"/>
        </a:p>
      </dgm:t>
    </dgm:pt>
    <dgm:pt modelId="{AEB70D40-DC58-4F1E-950A-8D838B259641}" type="pres">
      <dgm:prSet presAssocID="{B192B1AB-2112-4BDF-91E3-DCDDB0D3E14D}" presName="diagram" presStyleCnt="0">
        <dgm:presLayoutVars>
          <dgm:dir/>
          <dgm:resizeHandles val="exact"/>
        </dgm:presLayoutVars>
      </dgm:prSet>
      <dgm:spPr/>
    </dgm:pt>
    <dgm:pt modelId="{F5323C41-A138-40E0-8EB5-F96E833DBA44}" type="pres">
      <dgm:prSet presAssocID="{248A13D7-C9E6-42E2-A31C-4705EA405B40}" presName="node" presStyleLbl="node1" presStyleIdx="0" presStyleCnt="6">
        <dgm:presLayoutVars>
          <dgm:bulletEnabled val="1"/>
        </dgm:presLayoutVars>
      </dgm:prSet>
      <dgm:spPr/>
    </dgm:pt>
    <dgm:pt modelId="{061E38A5-4F61-4DAA-A885-A8496B0E2C5C}" type="pres">
      <dgm:prSet presAssocID="{00801C20-764C-4BD8-A8BD-9828EDEA0EB5}" presName="sibTrans" presStyleCnt="0"/>
      <dgm:spPr/>
    </dgm:pt>
    <dgm:pt modelId="{D83FE199-23DA-41D3-9778-4DAE20C53DBB}" type="pres">
      <dgm:prSet presAssocID="{0F23E3C5-4EA3-44B6-83E9-1CFD6BF6690A}" presName="node" presStyleLbl="node1" presStyleIdx="1" presStyleCnt="6">
        <dgm:presLayoutVars>
          <dgm:bulletEnabled val="1"/>
        </dgm:presLayoutVars>
      </dgm:prSet>
      <dgm:spPr/>
    </dgm:pt>
    <dgm:pt modelId="{5A0BB2C1-CFAF-4410-B1C8-DE125802F274}" type="pres">
      <dgm:prSet presAssocID="{6583642C-90DB-4C41-93DD-D278CE5DC9B9}" presName="sibTrans" presStyleCnt="0"/>
      <dgm:spPr/>
    </dgm:pt>
    <dgm:pt modelId="{4F86296B-CCF8-4604-8F78-F7E86CF2E1A9}" type="pres">
      <dgm:prSet presAssocID="{59EE89E6-86E6-4EA7-BEB6-EB9DAC36188E}" presName="node" presStyleLbl="node1" presStyleIdx="2" presStyleCnt="6">
        <dgm:presLayoutVars>
          <dgm:bulletEnabled val="1"/>
        </dgm:presLayoutVars>
      </dgm:prSet>
      <dgm:spPr/>
    </dgm:pt>
    <dgm:pt modelId="{03F36ED4-F150-4CEE-8D95-BE6241953DA3}" type="pres">
      <dgm:prSet presAssocID="{5F1E9106-9D68-448A-BA65-D4D358A09AF2}" presName="sibTrans" presStyleCnt="0"/>
      <dgm:spPr/>
    </dgm:pt>
    <dgm:pt modelId="{8811FD30-2211-41D5-9947-F04BE1BD56D9}" type="pres">
      <dgm:prSet presAssocID="{1EDEBACC-3AA8-4F7D-9FAA-A20D81B007CA}" presName="node" presStyleLbl="node1" presStyleIdx="3" presStyleCnt="6">
        <dgm:presLayoutVars>
          <dgm:bulletEnabled val="1"/>
        </dgm:presLayoutVars>
      </dgm:prSet>
      <dgm:spPr/>
    </dgm:pt>
    <dgm:pt modelId="{7944FC99-F602-47B1-80D9-F3256DD21D6B}" type="pres">
      <dgm:prSet presAssocID="{D80B4C86-81EA-49D9-9DF7-367C6ED8B0E3}" presName="sibTrans" presStyleCnt="0"/>
      <dgm:spPr/>
    </dgm:pt>
    <dgm:pt modelId="{0144A483-F135-4C6B-8C0F-0B2DE4AA4851}" type="pres">
      <dgm:prSet presAssocID="{11A9DE12-22E4-4468-B764-6A3E9A29EB61}" presName="node" presStyleLbl="node1" presStyleIdx="4" presStyleCnt="6">
        <dgm:presLayoutVars>
          <dgm:bulletEnabled val="1"/>
        </dgm:presLayoutVars>
      </dgm:prSet>
      <dgm:spPr/>
    </dgm:pt>
    <dgm:pt modelId="{35922943-2511-4EA8-9C66-0978618B0DB6}" type="pres">
      <dgm:prSet presAssocID="{479EC33C-7C04-4A4B-A537-31A8A55F5845}" presName="sibTrans" presStyleCnt="0"/>
      <dgm:spPr/>
    </dgm:pt>
    <dgm:pt modelId="{534853E7-CE96-4455-A818-4D3C6CDF39B3}" type="pres">
      <dgm:prSet presAssocID="{6EAC5F3C-14A7-45A2-B0B3-C8B142B2CAD6}" presName="node" presStyleLbl="node1" presStyleIdx="5" presStyleCnt="6">
        <dgm:presLayoutVars>
          <dgm:bulletEnabled val="1"/>
        </dgm:presLayoutVars>
      </dgm:prSet>
      <dgm:spPr/>
    </dgm:pt>
  </dgm:ptLst>
  <dgm:cxnLst>
    <dgm:cxn modelId="{DA84390A-30EE-4F91-A7C6-34020327AF6A}" type="presOf" srcId="{CD5259EC-4A33-4C67-8A7D-31BA94AE9872}" destId="{534853E7-CE96-4455-A818-4D3C6CDF39B3}" srcOrd="0" destOrd="2" presId="urn:microsoft.com/office/officeart/2005/8/layout/default"/>
    <dgm:cxn modelId="{00FE9C0C-8EEC-4FDC-98D6-0B07ED08E40A}" type="presOf" srcId="{E084BA5F-46AD-40DE-ADCB-8520055E945A}" destId="{534853E7-CE96-4455-A818-4D3C6CDF39B3}" srcOrd="0" destOrd="1" presId="urn:microsoft.com/office/officeart/2005/8/layout/default"/>
    <dgm:cxn modelId="{EE075612-47EC-40B7-BC18-EB943828B11E}" type="presOf" srcId="{0F23E3C5-4EA3-44B6-83E9-1CFD6BF6690A}" destId="{D83FE199-23DA-41D3-9778-4DAE20C53DBB}" srcOrd="0" destOrd="0" presId="urn:microsoft.com/office/officeart/2005/8/layout/default"/>
    <dgm:cxn modelId="{533CD619-D888-4CD9-8FF4-1E92166C23BC}" srcId="{1EDEBACC-3AA8-4F7D-9FAA-A20D81B007CA}" destId="{F130EF2D-ED3B-49F3-B992-69B32EE521D1}" srcOrd="0" destOrd="0" parTransId="{6A6CEF7E-046C-40DF-BBF4-CAC0E44FD258}" sibTransId="{B759E3A5-65B6-448C-9E1A-8D395664B62F}"/>
    <dgm:cxn modelId="{4339511E-D5DC-4A6D-B0FF-4556F4FE2979}" type="presOf" srcId="{6EAC5F3C-14A7-45A2-B0B3-C8B142B2CAD6}" destId="{534853E7-CE96-4455-A818-4D3C6CDF39B3}" srcOrd="0" destOrd="0" presId="urn:microsoft.com/office/officeart/2005/8/layout/default"/>
    <dgm:cxn modelId="{5E9C6E1F-EA20-4082-AB96-8DB7BE295FA4}" srcId="{B192B1AB-2112-4BDF-91E3-DCDDB0D3E14D}" destId="{11A9DE12-22E4-4468-B764-6A3E9A29EB61}" srcOrd="4" destOrd="0" parTransId="{F837297C-E28A-4F8F-A3A0-3FACF882B885}" sibTransId="{479EC33C-7C04-4A4B-A537-31A8A55F5845}"/>
    <dgm:cxn modelId="{4E91951F-513A-440E-A34B-6B47D967F2F3}" type="presOf" srcId="{C5D45AA8-B41A-47DB-93DA-D6B190597044}" destId="{D83FE199-23DA-41D3-9778-4DAE20C53DBB}" srcOrd="0" destOrd="1" presId="urn:microsoft.com/office/officeart/2005/8/layout/default"/>
    <dgm:cxn modelId="{4FC88C26-C43A-4631-A028-6823991C6EF6}" type="presOf" srcId="{F02E5638-DB61-4561-B435-7DB682301B4D}" destId="{F5323C41-A138-40E0-8EB5-F96E833DBA44}" srcOrd="0" destOrd="1" presId="urn:microsoft.com/office/officeart/2005/8/layout/default"/>
    <dgm:cxn modelId="{7201B12D-88AB-4669-B1DA-B17AB660D915}" type="presOf" srcId="{59EE89E6-86E6-4EA7-BEB6-EB9DAC36188E}" destId="{4F86296B-CCF8-4604-8F78-F7E86CF2E1A9}" srcOrd="0" destOrd="0" presId="urn:microsoft.com/office/officeart/2005/8/layout/default"/>
    <dgm:cxn modelId="{2F794C32-6D41-460C-9492-1A00DBB8F706}" srcId="{248A13D7-C9E6-42E2-A31C-4705EA405B40}" destId="{F02E5638-DB61-4561-B435-7DB682301B4D}" srcOrd="0" destOrd="0" parTransId="{EFA999E9-A349-4E89-AF24-D9C3451F476C}" sibTransId="{E2FBEE8D-544A-4BCE-BC74-5B6C13723D95}"/>
    <dgm:cxn modelId="{FAE3E83E-A040-4EB6-927F-BE0A2D9D7D5A}" type="presOf" srcId="{929A60F2-85A1-4491-A7A2-01252181DBFA}" destId="{D83FE199-23DA-41D3-9778-4DAE20C53DBB}" srcOrd="0" destOrd="3" presId="urn:microsoft.com/office/officeart/2005/8/layout/default"/>
    <dgm:cxn modelId="{BD52C15C-AFAE-47B3-AB82-E0798C258F83}" type="presOf" srcId="{98983CF5-4825-4779-93B3-EA1B6B0F1FE3}" destId="{0144A483-F135-4C6B-8C0F-0B2DE4AA4851}" srcOrd="0" destOrd="3" presId="urn:microsoft.com/office/officeart/2005/8/layout/default"/>
    <dgm:cxn modelId="{87A22044-B8C6-478E-89C3-2B3B2E8B7905}" type="presOf" srcId="{282B2127-EF93-4D1A-83F6-C87F1C6C4307}" destId="{8811FD30-2211-41D5-9947-F04BE1BD56D9}" srcOrd="0" destOrd="3" presId="urn:microsoft.com/office/officeart/2005/8/layout/default"/>
    <dgm:cxn modelId="{FA87EA6B-0820-476D-AFBB-F0CAEA827A2A}" type="presOf" srcId="{B192B1AB-2112-4BDF-91E3-DCDDB0D3E14D}" destId="{AEB70D40-DC58-4F1E-950A-8D838B259641}" srcOrd="0" destOrd="0" presId="urn:microsoft.com/office/officeart/2005/8/layout/default"/>
    <dgm:cxn modelId="{45D6AC4E-3F44-4B9D-BF2E-0669A7B39D96}" srcId="{B192B1AB-2112-4BDF-91E3-DCDDB0D3E14D}" destId="{59EE89E6-86E6-4EA7-BEB6-EB9DAC36188E}" srcOrd="2" destOrd="0" parTransId="{4B884CA6-9C51-4BD6-906D-38633412ACB5}" sibTransId="{5F1E9106-9D68-448A-BA65-D4D358A09AF2}"/>
    <dgm:cxn modelId="{69F2514F-03E7-43F6-BC70-A004E9018877}" type="presOf" srcId="{11A9DE12-22E4-4468-B764-6A3E9A29EB61}" destId="{0144A483-F135-4C6B-8C0F-0B2DE4AA4851}" srcOrd="0" destOrd="0" presId="urn:microsoft.com/office/officeart/2005/8/layout/default"/>
    <dgm:cxn modelId="{51FED46F-4FEE-4A58-820D-88ABE8C9F0DF}" srcId="{6EAC5F3C-14A7-45A2-B0B3-C8B142B2CAD6}" destId="{CD5259EC-4A33-4C67-8A7D-31BA94AE9872}" srcOrd="1" destOrd="0" parTransId="{2ABBEE17-3CC9-4757-B587-94651A14AE15}" sibTransId="{FF30EB0A-6655-4237-972E-4BDD45A51405}"/>
    <dgm:cxn modelId="{E371F672-3A8D-4388-AA7D-AD2F78889592}" srcId="{B192B1AB-2112-4BDF-91E3-DCDDB0D3E14D}" destId="{0F23E3C5-4EA3-44B6-83E9-1CFD6BF6690A}" srcOrd="1" destOrd="0" parTransId="{C810CA40-B996-4FA9-8437-7198BEDF82B1}" sibTransId="{6583642C-90DB-4C41-93DD-D278CE5DC9B9}"/>
    <dgm:cxn modelId="{99EC4973-46E2-4D37-B7E6-FE65399C0920}" srcId="{B192B1AB-2112-4BDF-91E3-DCDDB0D3E14D}" destId="{1EDEBACC-3AA8-4F7D-9FAA-A20D81B007CA}" srcOrd="3" destOrd="0" parTransId="{FD4F33B0-9771-40D8-ACF6-4F543B1F6339}" sibTransId="{D80B4C86-81EA-49D9-9DF7-367C6ED8B0E3}"/>
    <dgm:cxn modelId="{E9C99C56-2362-4B86-B3A7-26B35A87CE91}" srcId="{1EDEBACC-3AA8-4F7D-9FAA-A20D81B007CA}" destId="{282B2127-EF93-4D1A-83F6-C87F1C6C4307}" srcOrd="2" destOrd="0" parTransId="{FF8C3B4C-95A4-4F19-A071-3DD868F4B817}" sibTransId="{5A16D914-33C7-4B41-97F1-3332A7ECF3C6}"/>
    <dgm:cxn modelId="{1CD93559-5C4B-4584-90FB-04474BDC6671}" srcId="{0F23E3C5-4EA3-44B6-83E9-1CFD6BF6690A}" destId="{7BAFE9A9-9553-4496-9B4E-480114053367}" srcOrd="1" destOrd="0" parTransId="{E027C6F8-367E-4020-8433-BF243A764ACC}" sibTransId="{8AF74791-1248-4989-9BB2-4B5129BF7780}"/>
    <dgm:cxn modelId="{EAC1595A-5D2C-4410-A190-0BCB1FCD925F}" type="presOf" srcId="{47B6A376-7F9E-4379-B5BB-C2681B10CBE3}" destId="{4F86296B-CCF8-4604-8F78-F7E86CF2E1A9}" srcOrd="0" destOrd="1" presId="urn:microsoft.com/office/officeart/2005/8/layout/default"/>
    <dgm:cxn modelId="{67594682-4800-4408-9BB8-2D7C96B95C34}" type="presOf" srcId="{D5916AC3-DF2C-4A8A-B741-F6EC961C42FB}" destId="{4F86296B-CCF8-4604-8F78-F7E86CF2E1A9}" srcOrd="0" destOrd="2" presId="urn:microsoft.com/office/officeart/2005/8/layout/default"/>
    <dgm:cxn modelId="{33B7F58C-F407-447D-9303-039618D0C805}" srcId="{6EAC5F3C-14A7-45A2-B0B3-C8B142B2CAD6}" destId="{60DD64F3-0E09-4526-88BE-1E7596220E8D}" srcOrd="3" destOrd="0" parTransId="{01CB2649-8726-4FD5-8237-CF26881223B1}" sibTransId="{CE6A513A-CAC8-4CEA-802B-9575210E4B41}"/>
    <dgm:cxn modelId="{2DFB368E-8E11-4F20-8428-04C72748FDD0}" srcId="{59EE89E6-86E6-4EA7-BEB6-EB9DAC36188E}" destId="{D5916AC3-DF2C-4A8A-B741-F6EC961C42FB}" srcOrd="1" destOrd="0" parTransId="{0C2E5DC3-FC82-45FF-96A7-3DD0A920D5A8}" sibTransId="{30A6B066-E48A-47B5-A233-2435CE9B58FD}"/>
    <dgm:cxn modelId="{48A1C796-75C7-4D05-8B1B-8DEDD97DD23B}" srcId="{11A9DE12-22E4-4468-B764-6A3E9A29EB61}" destId="{72B3557D-E170-4619-BF94-C9E25DAAC5AE}" srcOrd="0" destOrd="0" parTransId="{172362AC-EF10-4868-8B2B-9B2FBA8CD06A}" sibTransId="{003797FA-41AE-4A4F-A406-2C6D577A4E8F}"/>
    <dgm:cxn modelId="{57EFAC9D-17FE-46A4-9722-EB8B15E29514}" type="presOf" srcId="{F130EF2D-ED3B-49F3-B992-69B32EE521D1}" destId="{8811FD30-2211-41D5-9947-F04BE1BD56D9}" srcOrd="0" destOrd="1" presId="urn:microsoft.com/office/officeart/2005/8/layout/default"/>
    <dgm:cxn modelId="{BDF63DA2-F815-4309-973D-FAC562191D2F}" srcId="{11A9DE12-22E4-4468-B764-6A3E9A29EB61}" destId="{C01DF040-8A0C-48E8-BA84-16945E8FCAF5}" srcOrd="1" destOrd="0" parTransId="{1738F94B-A6A5-451D-A4AE-402A2D98E5D4}" sibTransId="{2FADF50E-3135-421A-9D10-693FFF49514D}"/>
    <dgm:cxn modelId="{3DBDA0A3-D736-4FED-AF61-939BF28D1DA3}" type="presOf" srcId="{72B3557D-E170-4619-BF94-C9E25DAAC5AE}" destId="{0144A483-F135-4C6B-8C0F-0B2DE4AA4851}" srcOrd="0" destOrd="1" presId="urn:microsoft.com/office/officeart/2005/8/layout/default"/>
    <dgm:cxn modelId="{C2772AAA-C1CB-4474-A243-4925A7975265}" srcId="{11A9DE12-22E4-4468-B764-6A3E9A29EB61}" destId="{98983CF5-4825-4779-93B3-EA1B6B0F1FE3}" srcOrd="2" destOrd="0" parTransId="{B8BBF4DE-DDB7-45AB-9FD9-8832D2C02425}" sibTransId="{5BB657D3-0647-4EFA-9AC7-30BF17389D13}"/>
    <dgm:cxn modelId="{17C94AAA-8DFF-46E8-9AD8-243CA6B67030}" srcId="{0F23E3C5-4EA3-44B6-83E9-1CFD6BF6690A}" destId="{C5D45AA8-B41A-47DB-93DA-D6B190597044}" srcOrd="0" destOrd="0" parTransId="{472BECC3-628C-407D-AF9E-9E366BBA4641}" sibTransId="{5ED6B861-1595-4C34-B6D2-2141C1F34A34}"/>
    <dgm:cxn modelId="{B684C4AB-0F70-4DC3-A158-55A77F40E59A}" type="presOf" srcId="{1EDEBACC-3AA8-4F7D-9FAA-A20D81B007CA}" destId="{8811FD30-2211-41D5-9947-F04BE1BD56D9}" srcOrd="0" destOrd="0" presId="urn:microsoft.com/office/officeart/2005/8/layout/default"/>
    <dgm:cxn modelId="{670870B1-E243-4649-8725-2419FADAD33B}" type="presOf" srcId="{6D234964-9E42-40F1-93E2-91863A47F0E4}" destId="{F5323C41-A138-40E0-8EB5-F96E833DBA44}" srcOrd="0" destOrd="2" presId="urn:microsoft.com/office/officeart/2005/8/layout/default"/>
    <dgm:cxn modelId="{D02A2DB4-79A7-45FD-80D0-FC6638AF8AB3}" srcId="{6EAC5F3C-14A7-45A2-B0B3-C8B142B2CAD6}" destId="{B871D514-19DE-46C2-AAF1-D56E04ED13E1}" srcOrd="2" destOrd="0" parTransId="{64F15A55-EA08-466B-B95C-855E3214B879}" sibTransId="{A803C032-AC4D-48F0-A9AD-CE3A9B5D961D}"/>
    <dgm:cxn modelId="{939DB3C1-CC52-4382-ACF7-8AECFFB26B9B}" type="presOf" srcId="{60DD64F3-0E09-4526-88BE-1E7596220E8D}" destId="{534853E7-CE96-4455-A818-4D3C6CDF39B3}" srcOrd="0" destOrd="4" presId="urn:microsoft.com/office/officeart/2005/8/layout/default"/>
    <dgm:cxn modelId="{2E1AAAC9-4EDC-4809-904B-E44E9C765C85}" srcId="{B192B1AB-2112-4BDF-91E3-DCDDB0D3E14D}" destId="{6EAC5F3C-14A7-45A2-B0B3-C8B142B2CAD6}" srcOrd="5" destOrd="0" parTransId="{02ADD03C-13B9-472A-8CD1-5BC2A3A73AB5}" sibTransId="{BDFDA08D-6257-4816-969F-5C75032672F3}"/>
    <dgm:cxn modelId="{574D3BE1-CDC8-4E58-800B-957DB10AA7B9}" srcId="{0F23E3C5-4EA3-44B6-83E9-1CFD6BF6690A}" destId="{929A60F2-85A1-4491-A7A2-01252181DBFA}" srcOrd="2" destOrd="0" parTransId="{CFE1C22A-13F3-4FCD-82D3-93FF67C026C3}" sibTransId="{407240FF-9D87-4FCC-B102-7F9AA5B257C2}"/>
    <dgm:cxn modelId="{F8EABDE1-B88A-44C3-B2AE-56662C13BB3A}" srcId="{1EDEBACC-3AA8-4F7D-9FAA-A20D81B007CA}" destId="{4835A24F-1E94-493F-BDF9-B9B92234E942}" srcOrd="1" destOrd="0" parTransId="{F03B1A6B-128E-463D-8D48-C21F7511CEF8}" sibTransId="{A21AD058-CDE5-49C9-A7CA-83A227B34136}"/>
    <dgm:cxn modelId="{2853FDE4-23B7-4184-B184-6BA9226A58B7}" srcId="{6EAC5F3C-14A7-45A2-B0B3-C8B142B2CAD6}" destId="{E084BA5F-46AD-40DE-ADCB-8520055E945A}" srcOrd="0" destOrd="0" parTransId="{07E698A1-A5C4-4CD5-9B7C-F4B7091A4900}" sibTransId="{CA40F51F-D2C2-4878-AEEE-7C544482AFA9}"/>
    <dgm:cxn modelId="{CCAB5AEA-F4A6-4C98-AB62-10FABE8B5CAC}" srcId="{B192B1AB-2112-4BDF-91E3-DCDDB0D3E14D}" destId="{248A13D7-C9E6-42E2-A31C-4705EA405B40}" srcOrd="0" destOrd="0" parTransId="{BB46CC91-CF14-4F0A-A4AC-A86961A7F26A}" sibTransId="{00801C20-764C-4BD8-A8BD-9828EDEA0EB5}"/>
    <dgm:cxn modelId="{5A089BED-A995-4FBE-9979-90D9DA37B00B}" type="presOf" srcId="{4835A24F-1E94-493F-BDF9-B9B92234E942}" destId="{8811FD30-2211-41D5-9947-F04BE1BD56D9}" srcOrd="0" destOrd="2" presId="urn:microsoft.com/office/officeart/2005/8/layout/default"/>
    <dgm:cxn modelId="{3D2585F7-EDCF-40C3-815F-5F0D076D9851}" type="presOf" srcId="{7BAFE9A9-9553-4496-9B4E-480114053367}" destId="{D83FE199-23DA-41D3-9778-4DAE20C53DBB}" srcOrd="0" destOrd="2" presId="urn:microsoft.com/office/officeart/2005/8/layout/default"/>
    <dgm:cxn modelId="{38951AF8-ADB3-47EC-8538-02092F87FF18}" srcId="{248A13D7-C9E6-42E2-A31C-4705EA405B40}" destId="{6D234964-9E42-40F1-93E2-91863A47F0E4}" srcOrd="1" destOrd="0" parTransId="{91321A21-6D8F-422A-8E12-B07CE8645B0C}" sibTransId="{8F0BE0BA-2318-496C-B7E7-47020E1E23DD}"/>
    <dgm:cxn modelId="{E7BB53F8-AE2C-4832-853E-CE2E6E359341}" srcId="{59EE89E6-86E6-4EA7-BEB6-EB9DAC36188E}" destId="{47B6A376-7F9E-4379-B5BB-C2681B10CBE3}" srcOrd="0" destOrd="0" parTransId="{5CE573F4-A83F-44F5-9743-0ECFD6105AE1}" sibTransId="{BF0E933A-8F05-475D-B652-E5C96983B586}"/>
    <dgm:cxn modelId="{D548E4F8-3FD4-44B8-A9B1-CB2C35E20611}" type="presOf" srcId="{C01DF040-8A0C-48E8-BA84-16945E8FCAF5}" destId="{0144A483-F135-4C6B-8C0F-0B2DE4AA4851}" srcOrd="0" destOrd="2" presId="urn:microsoft.com/office/officeart/2005/8/layout/default"/>
    <dgm:cxn modelId="{60BC1FF9-8477-4336-9CFF-480733D074D7}" type="presOf" srcId="{248A13D7-C9E6-42E2-A31C-4705EA405B40}" destId="{F5323C41-A138-40E0-8EB5-F96E833DBA44}" srcOrd="0" destOrd="0" presId="urn:microsoft.com/office/officeart/2005/8/layout/default"/>
    <dgm:cxn modelId="{8F7B30FB-FED3-411D-8A8B-979232A20EBA}" type="presOf" srcId="{B871D514-19DE-46C2-AAF1-D56E04ED13E1}" destId="{534853E7-CE96-4455-A818-4D3C6CDF39B3}" srcOrd="0" destOrd="3" presId="urn:microsoft.com/office/officeart/2005/8/layout/default"/>
    <dgm:cxn modelId="{7B5140B7-92B4-4B07-A0C2-0660374F9460}" type="presParOf" srcId="{AEB70D40-DC58-4F1E-950A-8D838B259641}" destId="{F5323C41-A138-40E0-8EB5-F96E833DBA44}" srcOrd="0" destOrd="0" presId="urn:microsoft.com/office/officeart/2005/8/layout/default"/>
    <dgm:cxn modelId="{5007D29A-D0AA-4F03-A3F9-C781206DC33C}" type="presParOf" srcId="{AEB70D40-DC58-4F1E-950A-8D838B259641}" destId="{061E38A5-4F61-4DAA-A885-A8496B0E2C5C}" srcOrd="1" destOrd="0" presId="urn:microsoft.com/office/officeart/2005/8/layout/default"/>
    <dgm:cxn modelId="{C16D8C11-1F83-4E81-92EC-5B08B093BD85}" type="presParOf" srcId="{AEB70D40-DC58-4F1E-950A-8D838B259641}" destId="{D83FE199-23DA-41D3-9778-4DAE20C53DBB}" srcOrd="2" destOrd="0" presId="urn:microsoft.com/office/officeart/2005/8/layout/default"/>
    <dgm:cxn modelId="{ECCFCB53-E38D-4B30-BA26-2DF3A9B70490}" type="presParOf" srcId="{AEB70D40-DC58-4F1E-950A-8D838B259641}" destId="{5A0BB2C1-CFAF-4410-B1C8-DE125802F274}" srcOrd="3" destOrd="0" presId="urn:microsoft.com/office/officeart/2005/8/layout/default"/>
    <dgm:cxn modelId="{E22E3DCF-1146-4CC3-ABD9-483B74AF5732}" type="presParOf" srcId="{AEB70D40-DC58-4F1E-950A-8D838B259641}" destId="{4F86296B-CCF8-4604-8F78-F7E86CF2E1A9}" srcOrd="4" destOrd="0" presId="urn:microsoft.com/office/officeart/2005/8/layout/default"/>
    <dgm:cxn modelId="{540BBD4C-13C8-4399-8BE6-F98DC4AFF41F}" type="presParOf" srcId="{AEB70D40-DC58-4F1E-950A-8D838B259641}" destId="{03F36ED4-F150-4CEE-8D95-BE6241953DA3}" srcOrd="5" destOrd="0" presId="urn:microsoft.com/office/officeart/2005/8/layout/default"/>
    <dgm:cxn modelId="{EAA5166F-D7D8-4F30-95B7-F01FBA9BDC7D}" type="presParOf" srcId="{AEB70D40-DC58-4F1E-950A-8D838B259641}" destId="{8811FD30-2211-41D5-9947-F04BE1BD56D9}" srcOrd="6" destOrd="0" presId="urn:microsoft.com/office/officeart/2005/8/layout/default"/>
    <dgm:cxn modelId="{E10616C6-A6DA-47E7-83C9-AD21CF3F7A82}" type="presParOf" srcId="{AEB70D40-DC58-4F1E-950A-8D838B259641}" destId="{7944FC99-F602-47B1-80D9-F3256DD21D6B}" srcOrd="7" destOrd="0" presId="urn:microsoft.com/office/officeart/2005/8/layout/default"/>
    <dgm:cxn modelId="{C182EF5F-EF0D-424F-A226-C6AA87DACC50}" type="presParOf" srcId="{AEB70D40-DC58-4F1E-950A-8D838B259641}" destId="{0144A483-F135-4C6B-8C0F-0B2DE4AA4851}" srcOrd="8" destOrd="0" presId="urn:microsoft.com/office/officeart/2005/8/layout/default"/>
    <dgm:cxn modelId="{BB0BA09A-DF3F-47EE-9506-0430700DD57F}" type="presParOf" srcId="{AEB70D40-DC58-4F1E-950A-8D838B259641}" destId="{35922943-2511-4EA8-9C66-0978618B0DB6}" srcOrd="9" destOrd="0" presId="urn:microsoft.com/office/officeart/2005/8/layout/default"/>
    <dgm:cxn modelId="{1E2DA4ED-DFF3-490D-B757-6AADC3FC355B}" type="presParOf" srcId="{AEB70D40-DC58-4F1E-950A-8D838B259641}" destId="{534853E7-CE96-4455-A818-4D3C6CDF39B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45C9D-1866-432E-8556-3B1E72264CCE}">
      <dsp:nvSpPr>
        <dsp:cNvPr id="0" name=""/>
        <dsp:cNvSpPr/>
      </dsp:nvSpPr>
      <dsp:spPr>
        <a:xfrm>
          <a:off x="2373852" y="1775942"/>
          <a:ext cx="2257299" cy="1952655"/>
        </a:xfrm>
        <a:prstGeom prst="hexagon">
          <a:avLst>
            <a:gd name="adj" fmla="val 28570"/>
            <a:gd name="vf" fmla="val 115470"/>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Infrastructure Projects</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(mining, road, port, energy etc)</a:t>
          </a:r>
        </a:p>
      </dsp:txBody>
      <dsp:txXfrm>
        <a:off x="2747918" y="2099524"/>
        <a:ext cx="1509167" cy="1305491"/>
      </dsp:txXfrm>
    </dsp:sp>
    <dsp:sp modelId="{1C3FCFFF-5E18-4432-9DEB-F2564196F005}">
      <dsp:nvSpPr>
        <dsp:cNvPr id="0" name=""/>
        <dsp:cNvSpPr/>
      </dsp:nvSpPr>
      <dsp:spPr>
        <a:xfrm>
          <a:off x="3787355" y="841728"/>
          <a:ext cx="851672" cy="7338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51A15-204A-456E-B442-7F928873A7B4}">
      <dsp:nvSpPr>
        <dsp:cNvPr id="0" name=""/>
        <dsp:cNvSpPr/>
      </dsp:nvSpPr>
      <dsp:spPr>
        <a:xfrm>
          <a:off x="2581782" y="0"/>
          <a:ext cx="1849840" cy="1600329"/>
        </a:xfrm>
        <a:prstGeom prst="hexagon">
          <a:avLst>
            <a:gd name="adj" fmla="val 28570"/>
            <a:gd name="vf" fmla="val 11547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Risk Allocation</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[Alliance, Partnering]</a:t>
          </a:r>
        </a:p>
      </dsp:txBody>
      <dsp:txXfrm>
        <a:off x="2888340" y="265209"/>
        <a:ext cx="1236724" cy="1069911"/>
      </dsp:txXfrm>
    </dsp:sp>
    <dsp:sp modelId="{F3A27D9A-0CE1-4290-A0DD-E906BBE038C6}">
      <dsp:nvSpPr>
        <dsp:cNvPr id="0" name=""/>
        <dsp:cNvSpPr/>
      </dsp:nvSpPr>
      <dsp:spPr>
        <a:xfrm>
          <a:off x="4781323" y="2213596"/>
          <a:ext cx="851672" cy="7338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787AF-EC9D-4599-8EAE-B0F5596386DA}">
      <dsp:nvSpPr>
        <dsp:cNvPr id="0" name=""/>
        <dsp:cNvSpPr/>
      </dsp:nvSpPr>
      <dsp:spPr>
        <a:xfrm>
          <a:off x="4278300" y="984310"/>
          <a:ext cx="1849840" cy="1600329"/>
        </a:xfrm>
        <a:prstGeom prst="hexagon">
          <a:avLst>
            <a:gd name="adj" fmla="val 28570"/>
            <a:gd name="vf" fmla="val 115470"/>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Ownership / Funding Public, PFI, debt or private investment</a:t>
          </a:r>
        </a:p>
      </dsp:txBody>
      <dsp:txXfrm>
        <a:off x="4584858" y="1249519"/>
        <a:ext cx="1236724" cy="1069911"/>
      </dsp:txXfrm>
    </dsp:sp>
    <dsp:sp modelId="{80D561A1-67D5-45DC-A2D8-4575A6C5718F}">
      <dsp:nvSpPr>
        <dsp:cNvPr id="0" name=""/>
        <dsp:cNvSpPr/>
      </dsp:nvSpPr>
      <dsp:spPr>
        <a:xfrm>
          <a:off x="4090849" y="3762178"/>
          <a:ext cx="851672" cy="7338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7122A-268D-4B62-A22D-CFACE4609C3C}">
      <dsp:nvSpPr>
        <dsp:cNvPr id="0" name=""/>
        <dsp:cNvSpPr/>
      </dsp:nvSpPr>
      <dsp:spPr>
        <a:xfrm>
          <a:off x="4278300" y="2919349"/>
          <a:ext cx="1849840" cy="1600329"/>
        </a:xfrm>
        <a:prstGeom prst="hexagon">
          <a:avLst>
            <a:gd name="adj" fmla="val 28570"/>
            <a:gd name="vf" fmla="val 115470"/>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Complex Engineering, Technology &amp; Innovation</a:t>
          </a:r>
        </a:p>
      </dsp:txBody>
      <dsp:txXfrm>
        <a:off x="4584858" y="3184558"/>
        <a:ext cx="1236724" cy="1069911"/>
      </dsp:txXfrm>
    </dsp:sp>
    <dsp:sp modelId="{9E63D50B-505E-44EF-A698-E3FDA063FDDE}">
      <dsp:nvSpPr>
        <dsp:cNvPr id="0" name=""/>
        <dsp:cNvSpPr/>
      </dsp:nvSpPr>
      <dsp:spPr>
        <a:xfrm>
          <a:off x="2378052" y="3922927"/>
          <a:ext cx="851672" cy="7338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8A592-7A86-469D-9D76-BCBE8928E8E3}">
      <dsp:nvSpPr>
        <dsp:cNvPr id="0" name=""/>
        <dsp:cNvSpPr/>
      </dsp:nvSpPr>
      <dsp:spPr>
        <a:xfrm>
          <a:off x="2581782" y="3904760"/>
          <a:ext cx="1849840" cy="1600329"/>
        </a:xfrm>
        <a:prstGeom prst="hexagon">
          <a:avLst>
            <a:gd name="adj" fmla="val 28570"/>
            <a:gd name="vf" fmla="val 115470"/>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Benefits / Economy / Public good</a:t>
          </a:r>
        </a:p>
      </dsp:txBody>
      <dsp:txXfrm>
        <a:off x="2888340" y="4169969"/>
        <a:ext cx="1236724" cy="1069911"/>
      </dsp:txXfrm>
    </dsp:sp>
    <dsp:sp modelId="{83C240C9-69A1-45ED-AC2D-10FCC7AB58F4}">
      <dsp:nvSpPr>
        <dsp:cNvPr id="0" name=""/>
        <dsp:cNvSpPr/>
      </dsp:nvSpPr>
      <dsp:spPr>
        <a:xfrm>
          <a:off x="1367807" y="2551609"/>
          <a:ext cx="851672" cy="7338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24524-49C4-4BB4-ADD6-A2C6BA9C3E99}">
      <dsp:nvSpPr>
        <dsp:cNvPr id="0" name=""/>
        <dsp:cNvSpPr/>
      </dsp:nvSpPr>
      <dsp:spPr>
        <a:xfrm>
          <a:off x="877387" y="2920450"/>
          <a:ext cx="1849840" cy="1600329"/>
        </a:xfrm>
        <a:prstGeom prst="hexagon">
          <a:avLst>
            <a:gd name="adj" fmla="val 28570"/>
            <a:gd name="vf" fmla="val 115470"/>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Complex Environment &amp; Regulatory Framework</a:t>
          </a:r>
        </a:p>
      </dsp:txBody>
      <dsp:txXfrm>
        <a:off x="1183945" y="3185659"/>
        <a:ext cx="1236724" cy="1069911"/>
      </dsp:txXfrm>
    </dsp:sp>
    <dsp:sp modelId="{D058E509-2EB8-49A4-BDBB-8256DBA5EFD4}">
      <dsp:nvSpPr>
        <dsp:cNvPr id="0" name=""/>
        <dsp:cNvSpPr/>
      </dsp:nvSpPr>
      <dsp:spPr>
        <a:xfrm>
          <a:off x="877387" y="982108"/>
          <a:ext cx="1849840" cy="1600329"/>
        </a:xfrm>
        <a:prstGeom prst="hexagon">
          <a:avLst>
            <a:gd name="adj" fmla="val 28570"/>
            <a:gd name="vf" fmla="val 11547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Procurement Route / Commercial Pricing</a:t>
          </a:r>
        </a:p>
      </dsp:txBody>
      <dsp:txXfrm>
        <a:off x="1183945" y="1247317"/>
        <a:ext cx="1236724" cy="1069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A7C81-D299-49D0-AAB9-4C6A92153F1B}">
      <dsp:nvSpPr>
        <dsp:cNvPr id="0" name=""/>
        <dsp:cNvSpPr/>
      </dsp:nvSpPr>
      <dsp:spPr>
        <a:xfrm>
          <a:off x="0" y="0"/>
          <a:ext cx="4667003" cy="257841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BD7B8F-F4A2-4BBE-986F-D939A7E3D03D}">
      <dsp:nvSpPr>
        <dsp:cNvPr id="0" name=""/>
        <dsp:cNvSpPr/>
      </dsp:nvSpPr>
      <dsp:spPr>
        <a:xfrm>
          <a:off x="140545" y="343788"/>
          <a:ext cx="2088529" cy="1890836"/>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16AFC5-3427-4F94-B8DC-85C3489AB53B}">
      <dsp:nvSpPr>
        <dsp:cNvPr id="0" name=""/>
        <dsp:cNvSpPr/>
      </dsp:nvSpPr>
      <dsp:spPr>
        <a:xfrm rot="10800000">
          <a:off x="140545" y="2578413"/>
          <a:ext cx="2088529" cy="3151394"/>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endParaRPr lang="en-GB" sz="19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GB" sz="1500" kern="1200">
              <a:latin typeface="Arial" panose="020B0604020202020204" pitchFamily="34" charset="0"/>
              <a:cs typeface="Arial" panose="020B0604020202020204" pitchFamily="34" charset="0"/>
            </a:rPr>
            <a:t>High Level Economic Objectives</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Technological Advancement</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Industry Leading </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Transformational</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Public Good </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Social Value</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Sustainability</a:t>
          </a:r>
        </a:p>
      </dsp:txBody>
      <dsp:txXfrm rot="10800000">
        <a:off x="204774" y="2578413"/>
        <a:ext cx="1960071" cy="3087165"/>
      </dsp:txXfrm>
    </dsp:sp>
    <dsp:sp modelId="{C4034179-1FEE-44B0-B79F-23D60C9983C4}">
      <dsp:nvSpPr>
        <dsp:cNvPr id="0" name=""/>
        <dsp:cNvSpPr/>
      </dsp:nvSpPr>
      <dsp:spPr>
        <a:xfrm>
          <a:off x="2437927" y="343788"/>
          <a:ext cx="2088529" cy="1890836"/>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83934-67F0-4989-AFA6-9DECDC8ECD23}">
      <dsp:nvSpPr>
        <dsp:cNvPr id="0" name=""/>
        <dsp:cNvSpPr/>
      </dsp:nvSpPr>
      <dsp:spPr>
        <a:xfrm rot="10800000">
          <a:off x="2437927" y="2578413"/>
          <a:ext cx="2088529" cy="3151394"/>
        </a:xfrm>
        <a:prstGeom prst="round2SameRect">
          <a:avLst>
            <a:gd name="adj1" fmla="val 10500"/>
            <a:gd name="adj2" fmla="val 0"/>
          </a:avLst>
        </a:prstGeom>
        <a:solidFill>
          <a:schemeClr val="accent2">
            <a:hueOff val="0"/>
            <a:satOff val="0"/>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endParaRPr lang="en-GB" sz="19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Return on Investment not as planned or promised</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Inflexible due to size</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Mostly delayed and over budget</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Claims &amp; disputes</a:t>
          </a:r>
        </a:p>
        <a:p>
          <a:pPr marL="114300" lvl="1" indent="-114300" algn="l" defTabSz="666750">
            <a:lnSpc>
              <a:spcPct val="90000"/>
            </a:lnSpc>
            <a:spcBef>
              <a:spcPct val="0"/>
            </a:spcBef>
            <a:spcAft>
              <a:spcPct val="15000"/>
            </a:spcAft>
            <a:buChar char="•"/>
          </a:pPr>
          <a:endParaRPr lang="en-GB" sz="1500" kern="1200" dirty="0">
            <a:latin typeface="Arial" panose="020B0604020202020204" pitchFamily="34" charset="0"/>
            <a:cs typeface="Arial" panose="020B0604020202020204" pitchFamily="34" charset="0"/>
          </a:endParaRPr>
        </a:p>
      </dsp:txBody>
      <dsp:txXfrm rot="10800000">
        <a:off x="2502156" y="2578413"/>
        <a:ext cx="1960071" cy="3087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A9D39-BA85-4A8F-9D61-88B7D05984DA}">
      <dsp:nvSpPr>
        <dsp:cNvPr id="0" name=""/>
        <dsp:cNvSpPr/>
      </dsp:nvSpPr>
      <dsp:spPr>
        <a:xfrm rot="5400000">
          <a:off x="-392156" y="1345456"/>
          <a:ext cx="1731290" cy="20893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047B8D-B513-4685-B5B1-44888FF02EBA}">
      <dsp:nvSpPr>
        <dsp:cNvPr id="0" name=""/>
        <dsp:cNvSpPr/>
      </dsp:nvSpPr>
      <dsp:spPr>
        <a:xfrm>
          <a:off x="4277" y="237836"/>
          <a:ext cx="2321488" cy="139289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Increasing project and site complexities, Net Zero Targets</a:t>
          </a:r>
          <a:endParaRPr lang="en-GB" sz="1600" kern="1200" dirty="0">
            <a:latin typeface="Arial" panose="020B0604020202020204" pitchFamily="34" charset="0"/>
            <a:cs typeface="Arial" panose="020B0604020202020204" pitchFamily="34" charset="0"/>
          </a:endParaRPr>
        </a:p>
      </dsp:txBody>
      <dsp:txXfrm>
        <a:off x="45073" y="278632"/>
        <a:ext cx="2239896" cy="1311301"/>
      </dsp:txXfrm>
    </dsp:sp>
    <dsp:sp modelId="{03B75956-B689-4301-BCD1-8A5385864652}">
      <dsp:nvSpPr>
        <dsp:cNvPr id="0" name=""/>
        <dsp:cNvSpPr/>
      </dsp:nvSpPr>
      <dsp:spPr>
        <a:xfrm rot="5400000">
          <a:off x="-392156" y="3086573"/>
          <a:ext cx="1731290" cy="208933"/>
        </a:xfrm>
        <a:prstGeom prst="rect">
          <a:avLst/>
        </a:prstGeom>
        <a:solidFill>
          <a:schemeClr val="accent2">
            <a:shade val="90000"/>
            <a:hueOff val="0"/>
            <a:satOff val="0"/>
            <a:lumOff val="42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A43A7-0D76-4E7A-BA68-C90AC4CF7BDE}">
      <dsp:nvSpPr>
        <dsp:cNvPr id="0" name=""/>
        <dsp:cNvSpPr/>
      </dsp:nvSpPr>
      <dsp:spPr>
        <a:xfrm>
          <a:off x="4277" y="1978952"/>
          <a:ext cx="2321488" cy="1392893"/>
        </a:xfrm>
        <a:prstGeom prst="roundRect">
          <a:avLst>
            <a:gd name="adj" fmla="val 10000"/>
          </a:avLst>
        </a:prstGeom>
        <a:solidFill>
          <a:schemeClr val="accent2">
            <a:shade val="80000"/>
            <a:hueOff val="0"/>
            <a:satOff val="0"/>
            <a:lumOff val="3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Extensive regulation, land fragmentation, and the cyclical nature of public investment</a:t>
          </a:r>
          <a:endParaRPr lang="en-GB" sz="1600" kern="1200" dirty="0">
            <a:latin typeface="Arial" panose="020B0604020202020204" pitchFamily="34" charset="0"/>
            <a:cs typeface="Arial" panose="020B0604020202020204" pitchFamily="34" charset="0"/>
          </a:endParaRPr>
        </a:p>
      </dsp:txBody>
      <dsp:txXfrm>
        <a:off x="45073" y="2019748"/>
        <a:ext cx="2239896" cy="1311301"/>
      </dsp:txXfrm>
    </dsp:sp>
    <dsp:sp modelId="{9F6804C7-1C99-4A45-AAF4-02B3D3810A65}">
      <dsp:nvSpPr>
        <dsp:cNvPr id="0" name=""/>
        <dsp:cNvSpPr/>
      </dsp:nvSpPr>
      <dsp:spPr>
        <a:xfrm>
          <a:off x="478401" y="3957131"/>
          <a:ext cx="3077753" cy="208933"/>
        </a:xfrm>
        <a:prstGeom prst="rect">
          <a:avLst/>
        </a:prstGeom>
        <a:solidFill>
          <a:schemeClr val="accent2">
            <a:shade val="90000"/>
            <a:hueOff val="0"/>
            <a:satOff val="0"/>
            <a:lumOff val="84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114B9B-2795-4D07-BB69-4532A05FC360}">
      <dsp:nvSpPr>
        <dsp:cNvPr id="0" name=""/>
        <dsp:cNvSpPr/>
      </dsp:nvSpPr>
      <dsp:spPr>
        <a:xfrm>
          <a:off x="4277" y="3720069"/>
          <a:ext cx="2321488" cy="1392893"/>
        </a:xfrm>
        <a:prstGeom prst="roundRect">
          <a:avLst>
            <a:gd name="adj" fmla="val 10000"/>
          </a:avLst>
        </a:prstGeom>
        <a:solidFill>
          <a:schemeClr val="accent2">
            <a:shade val="80000"/>
            <a:hueOff val="0"/>
            <a:satOff val="0"/>
            <a:lumOff val="78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Informality and potential for corruption distort the market</a:t>
          </a:r>
          <a:endParaRPr lang="en-GB" sz="1600" kern="1200" dirty="0">
            <a:latin typeface="Arial" panose="020B0604020202020204" pitchFamily="34" charset="0"/>
            <a:cs typeface="Arial" panose="020B0604020202020204" pitchFamily="34" charset="0"/>
          </a:endParaRPr>
        </a:p>
      </dsp:txBody>
      <dsp:txXfrm>
        <a:off x="45073" y="3760865"/>
        <a:ext cx="2239896" cy="1311301"/>
      </dsp:txXfrm>
    </dsp:sp>
    <dsp:sp modelId="{72AECE64-D2CF-4931-BB61-B88FF9CD9727}">
      <dsp:nvSpPr>
        <dsp:cNvPr id="0" name=""/>
        <dsp:cNvSpPr/>
      </dsp:nvSpPr>
      <dsp:spPr>
        <a:xfrm rot="16200000">
          <a:off x="2695423" y="3086573"/>
          <a:ext cx="1731290" cy="208933"/>
        </a:xfrm>
        <a:prstGeom prst="rect">
          <a:avLst/>
        </a:prstGeom>
        <a:solidFill>
          <a:schemeClr val="accent2">
            <a:shade val="90000"/>
            <a:hueOff val="0"/>
            <a:satOff val="0"/>
            <a:lumOff val="126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8D609A-C0B2-4C7F-9EF2-59F723DAEB42}">
      <dsp:nvSpPr>
        <dsp:cNvPr id="0" name=""/>
        <dsp:cNvSpPr/>
      </dsp:nvSpPr>
      <dsp:spPr>
        <a:xfrm>
          <a:off x="3091857" y="3720069"/>
          <a:ext cx="2321488" cy="1392893"/>
        </a:xfrm>
        <a:prstGeom prst="roundRect">
          <a:avLst>
            <a:gd name="adj" fmla="val 10000"/>
          </a:avLst>
        </a:prstGeom>
        <a:solidFill>
          <a:schemeClr val="accent2">
            <a:shade val="80000"/>
            <a:hueOff val="0"/>
            <a:satOff val="0"/>
            <a:lumOff val="1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Construction is opaque and highly fragmented</a:t>
          </a:r>
          <a:endParaRPr lang="en-GB" sz="1600" kern="1200" dirty="0">
            <a:latin typeface="Arial" panose="020B0604020202020204" pitchFamily="34" charset="0"/>
            <a:cs typeface="Arial" panose="020B0604020202020204" pitchFamily="34" charset="0"/>
          </a:endParaRPr>
        </a:p>
      </dsp:txBody>
      <dsp:txXfrm>
        <a:off x="3132653" y="3760865"/>
        <a:ext cx="2239896" cy="1311301"/>
      </dsp:txXfrm>
    </dsp:sp>
    <dsp:sp modelId="{BDFB30F1-5526-474A-8ADA-E73170D48A2A}">
      <dsp:nvSpPr>
        <dsp:cNvPr id="0" name=""/>
        <dsp:cNvSpPr/>
      </dsp:nvSpPr>
      <dsp:spPr>
        <a:xfrm rot="16200000">
          <a:off x="2695423" y="1345456"/>
          <a:ext cx="1731290" cy="208933"/>
        </a:xfrm>
        <a:prstGeom prst="rect">
          <a:avLst/>
        </a:prstGeom>
        <a:solidFill>
          <a:schemeClr val="accent2">
            <a:shade val="90000"/>
            <a:hueOff val="0"/>
            <a:satOff val="0"/>
            <a:lumOff val="16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C2E368-17A5-45FC-9283-A49CC1CBE7B3}">
      <dsp:nvSpPr>
        <dsp:cNvPr id="0" name=""/>
        <dsp:cNvSpPr/>
      </dsp:nvSpPr>
      <dsp:spPr>
        <a:xfrm>
          <a:off x="3091857" y="1978952"/>
          <a:ext cx="2321488" cy="1392893"/>
        </a:xfrm>
        <a:prstGeom prst="roundRect">
          <a:avLst>
            <a:gd name="adj" fmla="val 10000"/>
          </a:avLst>
        </a:prstGeom>
        <a:solidFill>
          <a:schemeClr val="accent2">
            <a:shade val="80000"/>
            <a:hueOff val="0"/>
            <a:satOff val="0"/>
            <a:lumOff val="157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Contractual structures and incentives</a:t>
          </a:r>
          <a:endParaRPr lang="en-GB" sz="1600" kern="1200" dirty="0">
            <a:latin typeface="Arial" panose="020B0604020202020204" pitchFamily="34" charset="0"/>
            <a:cs typeface="Arial" panose="020B0604020202020204" pitchFamily="34" charset="0"/>
          </a:endParaRPr>
        </a:p>
      </dsp:txBody>
      <dsp:txXfrm>
        <a:off x="3132653" y="2019748"/>
        <a:ext cx="2239896" cy="1311301"/>
      </dsp:txXfrm>
    </dsp:sp>
    <dsp:sp modelId="{060AB1F5-F7D1-4B3E-B6D5-C5E3BA51730D}">
      <dsp:nvSpPr>
        <dsp:cNvPr id="0" name=""/>
        <dsp:cNvSpPr/>
      </dsp:nvSpPr>
      <dsp:spPr>
        <a:xfrm>
          <a:off x="3565981" y="474898"/>
          <a:ext cx="3077753" cy="208933"/>
        </a:xfrm>
        <a:prstGeom prst="rect">
          <a:avLst/>
        </a:prstGeom>
        <a:solidFill>
          <a:schemeClr val="accent2">
            <a:shade val="90000"/>
            <a:hueOff val="0"/>
            <a:satOff val="0"/>
            <a:lumOff val="211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787C04-61E5-4610-9702-21E74D114A47}">
      <dsp:nvSpPr>
        <dsp:cNvPr id="0" name=""/>
        <dsp:cNvSpPr/>
      </dsp:nvSpPr>
      <dsp:spPr>
        <a:xfrm>
          <a:off x="3091857" y="237836"/>
          <a:ext cx="2321488" cy="1392893"/>
        </a:xfrm>
        <a:prstGeom prst="roundRect">
          <a:avLst>
            <a:gd name="adj" fmla="val 10000"/>
          </a:avLst>
        </a:prstGeom>
        <a:solidFill>
          <a:schemeClr val="accent2">
            <a:shade val="80000"/>
            <a:hueOff val="0"/>
            <a:satOff val="0"/>
            <a:lumOff val="19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Bespoke or suboptimal owner requirements, Carbon Neutral</a:t>
          </a:r>
          <a:endParaRPr lang="en-GB" sz="1600" kern="1200" dirty="0">
            <a:latin typeface="Arial" panose="020B0604020202020204" pitchFamily="34" charset="0"/>
            <a:cs typeface="Arial" panose="020B0604020202020204" pitchFamily="34" charset="0"/>
          </a:endParaRPr>
        </a:p>
      </dsp:txBody>
      <dsp:txXfrm>
        <a:off x="3132653" y="278632"/>
        <a:ext cx="2239896" cy="1311301"/>
      </dsp:txXfrm>
    </dsp:sp>
    <dsp:sp modelId="{148F858D-8A87-4E56-A972-3438BAF0446E}">
      <dsp:nvSpPr>
        <dsp:cNvPr id="0" name=""/>
        <dsp:cNvSpPr/>
      </dsp:nvSpPr>
      <dsp:spPr>
        <a:xfrm rot="5400000">
          <a:off x="5783003" y="1345456"/>
          <a:ext cx="1731290" cy="208933"/>
        </a:xfrm>
        <a:prstGeom prst="rect">
          <a:avLst/>
        </a:prstGeom>
        <a:solidFill>
          <a:schemeClr val="accent2">
            <a:shade val="90000"/>
            <a:hueOff val="0"/>
            <a:satOff val="0"/>
            <a:lumOff val="253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27770A-AD6D-48DF-B22A-8FFD173A0F45}">
      <dsp:nvSpPr>
        <dsp:cNvPr id="0" name=""/>
        <dsp:cNvSpPr/>
      </dsp:nvSpPr>
      <dsp:spPr>
        <a:xfrm>
          <a:off x="6179437" y="237836"/>
          <a:ext cx="2321488" cy="1392893"/>
        </a:xfrm>
        <a:prstGeom prst="roundRect">
          <a:avLst>
            <a:gd name="adj" fmla="val 10000"/>
          </a:avLst>
        </a:prstGeom>
        <a:solidFill>
          <a:schemeClr val="accent2">
            <a:shade val="80000"/>
            <a:hueOff val="0"/>
            <a:satOff val="0"/>
            <a:lumOff val="236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Design processes and investment security, Sustainability and Environment</a:t>
          </a:r>
          <a:endParaRPr lang="en-GB" sz="1600" kern="1200" dirty="0">
            <a:latin typeface="Arial" panose="020B0604020202020204" pitchFamily="34" charset="0"/>
            <a:cs typeface="Arial" panose="020B0604020202020204" pitchFamily="34" charset="0"/>
          </a:endParaRPr>
        </a:p>
      </dsp:txBody>
      <dsp:txXfrm>
        <a:off x="6220233" y="278632"/>
        <a:ext cx="2239896" cy="1311301"/>
      </dsp:txXfrm>
    </dsp:sp>
    <dsp:sp modelId="{170D91D7-D8E9-4071-BE17-16B248E93468}">
      <dsp:nvSpPr>
        <dsp:cNvPr id="0" name=""/>
        <dsp:cNvSpPr/>
      </dsp:nvSpPr>
      <dsp:spPr>
        <a:xfrm rot="5400000">
          <a:off x="5783003" y="3086573"/>
          <a:ext cx="1731290" cy="208933"/>
        </a:xfrm>
        <a:prstGeom prst="rect">
          <a:avLst/>
        </a:prstGeom>
        <a:solidFill>
          <a:schemeClr val="accent2">
            <a:shade val="90000"/>
            <a:hueOff val="0"/>
            <a:satOff val="0"/>
            <a:lumOff val="295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C1448D-56F5-4D83-A0A6-E5BF301914FC}">
      <dsp:nvSpPr>
        <dsp:cNvPr id="0" name=""/>
        <dsp:cNvSpPr/>
      </dsp:nvSpPr>
      <dsp:spPr>
        <a:xfrm>
          <a:off x="6179437" y="1978952"/>
          <a:ext cx="2321488" cy="1392893"/>
        </a:xfrm>
        <a:prstGeom prst="roundRect">
          <a:avLst>
            <a:gd name="adj" fmla="val 10000"/>
          </a:avLst>
        </a:prstGeom>
        <a:solidFill>
          <a:schemeClr val="accent2">
            <a:shade val="80000"/>
            <a:hueOff val="0"/>
            <a:satOff val="0"/>
            <a:lumOff val="276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Project management and execution basics Competency and skills at all levels</a:t>
          </a:r>
          <a:endParaRPr lang="en-GB" sz="1600" kern="1200" dirty="0">
            <a:latin typeface="Arial" panose="020B0604020202020204" pitchFamily="34" charset="0"/>
            <a:cs typeface="Arial" panose="020B0604020202020204" pitchFamily="34" charset="0"/>
          </a:endParaRPr>
        </a:p>
      </dsp:txBody>
      <dsp:txXfrm>
        <a:off x="6220233" y="2019748"/>
        <a:ext cx="2239896" cy="1311301"/>
      </dsp:txXfrm>
    </dsp:sp>
    <dsp:sp modelId="{C0690606-3052-485A-8EE7-7AFE17D5A1A8}">
      <dsp:nvSpPr>
        <dsp:cNvPr id="0" name=""/>
        <dsp:cNvSpPr/>
      </dsp:nvSpPr>
      <dsp:spPr>
        <a:xfrm>
          <a:off x="6179437" y="3720069"/>
          <a:ext cx="2321488" cy="1392893"/>
        </a:xfrm>
        <a:prstGeom prst="roundRect">
          <a:avLst>
            <a:gd name="adj" fmla="val 10000"/>
          </a:avLst>
        </a:prstGeom>
        <a:solidFill>
          <a:schemeClr val="accent2">
            <a:shade val="80000"/>
            <a:hueOff val="0"/>
            <a:satOff val="0"/>
            <a:lumOff val="315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Arial" panose="020B0604020202020204" pitchFamily="34" charset="0"/>
              <a:cs typeface="Arial" panose="020B0604020202020204" pitchFamily="34" charset="0"/>
            </a:rPr>
            <a:t>Industry underinvests in digitization, innovation, and capital</a:t>
          </a:r>
          <a:endParaRPr lang="en-GB" sz="1600" kern="1200" dirty="0">
            <a:latin typeface="Arial" panose="020B0604020202020204" pitchFamily="34" charset="0"/>
            <a:cs typeface="Arial" panose="020B0604020202020204" pitchFamily="34" charset="0"/>
          </a:endParaRPr>
        </a:p>
      </dsp:txBody>
      <dsp:txXfrm>
        <a:off x="6220233" y="3760865"/>
        <a:ext cx="2239896" cy="1311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C1E74-6FF2-47E6-AE4F-E1054E5053C5}">
      <dsp:nvSpPr>
        <dsp:cNvPr id="0" name=""/>
        <dsp:cNvSpPr/>
      </dsp:nvSpPr>
      <dsp:spPr>
        <a:xfrm>
          <a:off x="0" y="564612"/>
          <a:ext cx="1184202" cy="1776303"/>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Workforce</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Health &amp; Wellbeing, welfare protection especially of those living in affected territories</a:t>
          </a:r>
        </a:p>
      </dsp:txBody>
      <dsp:txXfrm>
        <a:off x="34684" y="599296"/>
        <a:ext cx="1114834" cy="1706935"/>
      </dsp:txXfrm>
    </dsp:sp>
    <dsp:sp modelId="{C00942D4-27D9-44A1-A5B9-2E314939A234}">
      <dsp:nvSpPr>
        <dsp:cNvPr id="0" name=""/>
        <dsp:cNvSpPr/>
      </dsp:nvSpPr>
      <dsp:spPr>
        <a:xfrm>
          <a:off x="1302622" y="1305922"/>
          <a:ext cx="251050" cy="293682"/>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a:off x="1302622" y="1364658"/>
        <a:ext cx="175735" cy="176210"/>
      </dsp:txXfrm>
    </dsp:sp>
    <dsp:sp modelId="{05857F35-1023-4621-99CA-124002D20DB4}">
      <dsp:nvSpPr>
        <dsp:cNvPr id="0" name=""/>
        <dsp:cNvSpPr/>
      </dsp:nvSpPr>
      <dsp:spPr>
        <a:xfrm>
          <a:off x="1657883" y="564612"/>
          <a:ext cx="1184202" cy="1776303"/>
        </a:xfrm>
        <a:prstGeom prst="roundRect">
          <a:avLst>
            <a:gd name="adj" fmla="val 10000"/>
          </a:avLst>
        </a:prstGeom>
        <a:gradFill rotWithShape="0">
          <a:gsLst>
            <a:gs pos="0">
              <a:schemeClr val="accent1">
                <a:shade val="50000"/>
                <a:hueOff val="162377"/>
                <a:satOff val="-17079"/>
                <a:lumOff val="16722"/>
                <a:alphaOff val="0"/>
                <a:satMod val="103000"/>
                <a:lumMod val="102000"/>
                <a:tint val="94000"/>
              </a:schemeClr>
            </a:gs>
            <a:gs pos="50000">
              <a:schemeClr val="accent1">
                <a:shade val="50000"/>
                <a:hueOff val="162377"/>
                <a:satOff val="-17079"/>
                <a:lumOff val="16722"/>
                <a:alphaOff val="0"/>
                <a:satMod val="110000"/>
                <a:lumMod val="100000"/>
                <a:shade val="100000"/>
              </a:schemeClr>
            </a:gs>
            <a:gs pos="100000">
              <a:schemeClr val="accent1">
                <a:shade val="50000"/>
                <a:hueOff val="162377"/>
                <a:satOff val="-17079"/>
                <a:lumOff val="167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Operations</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Reduced resilience in key functions, infrastructure and services, or locations  become unavailable</a:t>
          </a:r>
        </a:p>
      </dsp:txBody>
      <dsp:txXfrm>
        <a:off x="1692567" y="599296"/>
        <a:ext cx="1114834" cy="1706935"/>
      </dsp:txXfrm>
    </dsp:sp>
    <dsp:sp modelId="{A2B42F88-10F5-4B48-AB25-739D60F8EDF2}">
      <dsp:nvSpPr>
        <dsp:cNvPr id="0" name=""/>
        <dsp:cNvSpPr/>
      </dsp:nvSpPr>
      <dsp:spPr>
        <a:xfrm>
          <a:off x="2960506" y="1305922"/>
          <a:ext cx="251050" cy="293682"/>
        </a:xfrm>
        <a:prstGeom prst="rightArrow">
          <a:avLst>
            <a:gd name="adj1" fmla="val 60000"/>
            <a:gd name="adj2" fmla="val 50000"/>
          </a:avLst>
        </a:prstGeom>
        <a:gradFill rotWithShape="0">
          <a:gsLst>
            <a:gs pos="0">
              <a:schemeClr val="accent1">
                <a:shade val="90000"/>
                <a:hueOff val="196560"/>
                <a:satOff val="-19340"/>
                <a:lumOff val="17322"/>
                <a:alphaOff val="0"/>
                <a:satMod val="103000"/>
                <a:lumMod val="102000"/>
                <a:tint val="94000"/>
              </a:schemeClr>
            </a:gs>
            <a:gs pos="50000">
              <a:schemeClr val="accent1">
                <a:shade val="90000"/>
                <a:hueOff val="196560"/>
                <a:satOff val="-19340"/>
                <a:lumOff val="17322"/>
                <a:alphaOff val="0"/>
                <a:satMod val="110000"/>
                <a:lumMod val="100000"/>
                <a:shade val="100000"/>
              </a:schemeClr>
            </a:gs>
            <a:gs pos="100000">
              <a:schemeClr val="accent1">
                <a:shade val="90000"/>
                <a:hueOff val="196560"/>
                <a:satOff val="-19340"/>
                <a:lumOff val="173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a:off x="2960506" y="1364658"/>
        <a:ext cx="175735" cy="176210"/>
      </dsp:txXfrm>
    </dsp:sp>
    <dsp:sp modelId="{CD0D43A7-E6FF-4642-A7F1-0C75A542510C}">
      <dsp:nvSpPr>
        <dsp:cNvPr id="0" name=""/>
        <dsp:cNvSpPr/>
      </dsp:nvSpPr>
      <dsp:spPr>
        <a:xfrm>
          <a:off x="3315767" y="564612"/>
          <a:ext cx="1184202" cy="1776303"/>
        </a:xfrm>
        <a:prstGeom prst="roundRect">
          <a:avLst>
            <a:gd name="adj" fmla="val 10000"/>
          </a:avLst>
        </a:prstGeom>
        <a:gradFill rotWithShape="0">
          <a:gsLst>
            <a:gs pos="0">
              <a:schemeClr val="accent1">
                <a:shade val="50000"/>
                <a:hueOff val="324755"/>
                <a:satOff val="-34159"/>
                <a:lumOff val="33443"/>
                <a:alphaOff val="0"/>
                <a:satMod val="103000"/>
                <a:lumMod val="102000"/>
                <a:tint val="94000"/>
              </a:schemeClr>
            </a:gs>
            <a:gs pos="50000">
              <a:schemeClr val="accent1">
                <a:shade val="50000"/>
                <a:hueOff val="324755"/>
                <a:satOff val="-34159"/>
                <a:lumOff val="33443"/>
                <a:alphaOff val="0"/>
                <a:satMod val="110000"/>
                <a:lumMod val="100000"/>
                <a:shade val="100000"/>
              </a:schemeClr>
            </a:gs>
            <a:gs pos="100000">
              <a:schemeClr val="accent1">
                <a:shade val="50000"/>
                <a:hueOff val="324755"/>
                <a:satOff val="-34159"/>
                <a:lumOff val="334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Disputes</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Claims causation elements and lessons learnt </a:t>
          </a:r>
        </a:p>
      </dsp:txBody>
      <dsp:txXfrm>
        <a:off x="3350451" y="599296"/>
        <a:ext cx="1114834" cy="1706935"/>
      </dsp:txXfrm>
    </dsp:sp>
    <dsp:sp modelId="{AA815F50-BB4A-4B53-991F-CADCA86B7A7A}">
      <dsp:nvSpPr>
        <dsp:cNvPr id="0" name=""/>
        <dsp:cNvSpPr/>
      </dsp:nvSpPr>
      <dsp:spPr>
        <a:xfrm>
          <a:off x="4618390" y="1305922"/>
          <a:ext cx="251050" cy="293682"/>
        </a:xfrm>
        <a:prstGeom prst="rightArrow">
          <a:avLst>
            <a:gd name="adj1" fmla="val 60000"/>
            <a:gd name="adj2" fmla="val 50000"/>
          </a:avLst>
        </a:prstGeom>
        <a:gradFill rotWithShape="0">
          <a:gsLst>
            <a:gs pos="0">
              <a:schemeClr val="accent1">
                <a:shade val="90000"/>
                <a:hueOff val="393120"/>
                <a:satOff val="-38680"/>
                <a:lumOff val="34645"/>
                <a:alphaOff val="0"/>
                <a:satMod val="103000"/>
                <a:lumMod val="102000"/>
                <a:tint val="94000"/>
              </a:schemeClr>
            </a:gs>
            <a:gs pos="50000">
              <a:schemeClr val="accent1">
                <a:shade val="90000"/>
                <a:hueOff val="393120"/>
                <a:satOff val="-38680"/>
                <a:lumOff val="34645"/>
                <a:alphaOff val="0"/>
                <a:satMod val="110000"/>
                <a:lumMod val="100000"/>
                <a:shade val="100000"/>
              </a:schemeClr>
            </a:gs>
            <a:gs pos="100000">
              <a:schemeClr val="accent1">
                <a:shade val="90000"/>
                <a:hueOff val="393120"/>
                <a:satOff val="-38680"/>
                <a:lumOff val="346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a:off x="4618390" y="1364658"/>
        <a:ext cx="175735" cy="176210"/>
      </dsp:txXfrm>
    </dsp:sp>
    <dsp:sp modelId="{2557B498-7570-445A-8D2E-280771C3F6CC}">
      <dsp:nvSpPr>
        <dsp:cNvPr id="0" name=""/>
        <dsp:cNvSpPr/>
      </dsp:nvSpPr>
      <dsp:spPr>
        <a:xfrm>
          <a:off x="4973651" y="564612"/>
          <a:ext cx="1184202" cy="1776303"/>
        </a:xfrm>
        <a:prstGeom prst="roundRect">
          <a:avLst>
            <a:gd name="adj" fmla="val 10000"/>
          </a:avLst>
        </a:prstGeom>
        <a:gradFill rotWithShape="0">
          <a:gsLst>
            <a:gs pos="0">
              <a:schemeClr val="accent1">
                <a:shade val="50000"/>
                <a:hueOff val="487132"/>
                <a:satOff val="-51238"/>
                <a:lumOff val="50165"/>
                <a:alphaOff val="0"/>
                <a:satMod val="103000"/>
                <a:lumMod val="102000"/>
                <a:tint val="94000"/>
              </a:schemeClr>
            </a:gs>
            <a:gs pos="50000">
              <a:schemeClr val="accent1">
                <a:shade val="50000"/>
                <a:hueOff val="487132"/>
                <a:satOff val="-51238"/>
                <a:lumOff val="50165"/>
                <a:alphaOff val="0"/>
                <a:satMod val="110000"/>
                <a:lumMod val="100000"/>
                <a:shade val="100000"/>
              </a:schemeClr>
            </a:gs>
            <a:gs pos="100000">
              <a:schemeClr val="accent1">
                <a:shade val="50000"/>
                <a:hueOff val="487132"/>
                <a:satOff val="-51238"/>
                <a:lumOff val="501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Supply Chain</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Pandemic  disputes, MAPS, shortage, logistics, war.</a:t>
          </a:r>
        </a:p>
      </dsp:txBody>
      <dsp:txXfrm>
        <a:off x="5008335" y="599296"/>
        <a:ext cx="1114834" cy="1706935"/>
      </dsp:txXfrm>
    </dsp:sp>
    <dsp:sp modelId="{3FFB6439-DEC3-4A70-BA45-771F1D7F976E}">
      <dsp:nvSpPr>
        <dsp:cNvPr id="0" name=""/>
        <dsp:cNvSpPr/>
      </dsp:nvSpPr>
      <dsp:spPr>
        <a:xfrm>
          <a:off x="6276273" y="1305922"/>
          <a:ext cx="251050" cy="293682"/>
        </a:xfrm>
        <a:prstGeom prst="rightArrow">
          <a:avLst>
            <a:gd name="adj1" fmla="val 60000"/>
            <a:gd name="adj2" fmla="val 50000"/>
          </a:avLst>
        </a:prstGeom>
        <a:gradFill rotWithShape="0">
          <a:gsLst>
            <a:gs pos="0">
              <a:schemeClr val="accent1">
                <a:shade val="90000"/>
                <a:hueOff val="393120"/>
                <a:satOff val="-38680"/>
                <a:lumOff val="34645"/>
                <a:alphaOff val="0"/>
                <a:satMod val="103000"/>
                <a:lumMod val="102000"/>
                <a:tint val="94000"/>
              </a:schemeClr>
            </a:gs>
            <a:gs pos="50000">
              <a:schemeClr val="accent1">
                <a:shade val="90000"/>
                <a:hueOff val="393120"/>
                <a:satOff val="-38680"/>
                <a:lumOff val="34645"/>
                <a:alphaOff val="0"/>
                <a:satMod val="110000"/>
                <a:lumMod val="100000"/>
                <a:shade val="100000"/>
              </a:schemeClr>
            </a:gs>
            <a:gs pos="100000">
              <a:schemeClr val="accent1">
                <a:shade val="90000"/>
                <a:hueOff val="393120"/>
                <a:satOff val="-38680"/>
                <a:lumOff val="346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a:off x="6276273" y="1364658"/>
        <a:ext cx="175735" cy="176210"/>
      </dsp:txXfrm>
    </dsp:sp>
    <dsp:sp modelId="{9236C8CB-1FEE-4747-953D-00BF31777F46}">
      <dsp:nvSpPr>
        <dsp:cNvPr id="0" name=""/>
        <dsp:cNvSpPr/>
      </dsp:nvSpPr>
      <dsp:spPr>
        <a:xfrm>
          <a:off x="6631534" y="564612"/>
          <a:ext cx="1184202" cy="1776303"/>
        </a:xfrm>
        <a:prstGeom prst="roundRect">
          <a:avLst>
            <a:gd name="adj" fmla="val 10000"/>
          </a:avLst>
        </a:prstGeom>
        <a:gradFill rotWithShape="0">
          <a:gsLst>
            <a:gs pos="0">
              <a:schemeClr val="accent1">
                <a:shade val="50000"/>
                <a:hueOff val="324755"/>
                <a:satOff val="-34159"/>
                <a:lumOff val="33443"/>
                <a:alphaOff val="0"/>
                <a:satMod val="103000"/>
                <a:lumMod val="102000"/>
                <a:tint val="94000"/>
              </a:schemeClr>
            </a:gs>
            <a:gs pos="50000">
              <a:schemeClr val="accent1">
                <a:shade val="50000"/>
                <a:hueOff val="324755"/>
                <a:satOff val="-34159"/>
                <a:lumOff val="33443"/>
                <a:alphaOff val="0"/>
                <a:satMod val="110000"/>
                <a:lumMod val="100000"/>
                <a:shade val="100000"/>
              </a:schemeClr>
            </a:gs>
            <a:gs pos="100000">
              <a:schemeClr val="accent1">
                <a:shade val="50000"/>
                <a:hueOff val="324755"/>
                <a:satOff val="-34159"/>
                <a:lumOff val="334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Sales</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Decline in sales leading to cash flow and covenant issues</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Inflation</a:t>
          </a:r>
        </a:p>
      </dsp:txBody>
      <dsp:txXfrm>
        <a:off x="6666218" y="599296"/>
        <a:ext cx="1114834" cy="1706935"/>
      </dsp:txXfrm>
    </dsp:sp>
    <dsp:sp modelId="{094512B4-BDDD-44D0-97CF-F96861C2FEA8}">
      <dsp:nvSpPr>
        <dsp:cNvPr id="0" name=""/>
        <dsp:cNvSpPr/>
      </dsp:nvSpPr>
      <dsp:spPr>
        <a:xfrm>
          <a:off x="7934157" y="1305922"/>
          <a:ext cx="251050" cy="293682"/>
        </a:xfrm>
        <a:prstGeom prst="rightArrow">
          <a:avLst>
            <a:gd name="adj1" fmla="val 60000"/>
            <a:gd name="adj2" fmla="val 50000"/>
          </a:avLst>
        </a:prstGeom>
        <a:gradFill rotWithShape="0">
          <a:gsLst>
            <a:gs pos="0">
              <a:schemeClr val="accent1">
                <a:shade val="90000"/>
                <a:hueOff val="196560"/>
                <a:satOff val="-19340"/>
                <a:lumOff val="17322"/>
                <a:alphaOff val="0"/>
                <a:satMod val="103000"/>
                <a:lumMod val="102000"/>
                <a:tint val="94000"/>
              </a:schemeClr>
            </a:gs>
            <a:gs pos="50000">
              <a:schemeClr val="accent1">
                <a:shade val="90000"/>
                <a:hueOff val="196560"/>
                <a:satOff val="-19340"/>
                <a:lumOff val="17322"/>
                <a:alphaOff val="0"/>
                <a:satMod val="110000"/>
                <a:lumMod val="100000"/>
                <a:shade val="100000"/>
              </a:schemeClr>
            </a:gs>
            <a:gs pos="100000">
              <a:schemeClr val="accent1">
                <a:shade val="90000"/>
                <a:hueOff val="196560"/>
                <a:satOff val="-19340"/>
                <a:lumOff val="173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a:off x="7934157" y="1364658"/>
        <a:ext cx="175735" cy="176210"/>
      </dsp:txXfrm>
    </dsp:sp>
    <dsp:sp modelId="{CC4E087F-464D-42CE-93DF-D3296D98F5AC}">
      <dsp:nvSpPr>
        <dsp:cNvPr id="0" name=""/>
        <dsp:cNvSpPr/>
      </dsp:nvSpPr>
      <dsp:spPr>
        <a:xfrm>
          <a:off x="8289418" y="564612"/>
          <a:ext cx="1184202" cy="1776303"/>
        </a:xfrm>
        <a:prstGeom prst="roundRect">
          <a:avLst>
            <a:gd name="adj" fmla="val 10000"/>
          </a:avLst>
        </a:prstGeom>
        <a:gradFill rotWithShape="0">
          <a:gsLst>
            <a:gs pos="0">
              <a:schemeClr val="accent1">
                <a:shade val="50000"/>
                <a:hueOff val="162377"/>
                <a:satOff val="-17079"/>
                <a:lumOff val="16722"/>
                <a:alphaOff val="0"/>
                <a:satMod val="103000"/>
                <a:lumMod val="102000"/>
                <a:tint val="94000"/>
              </a:schemeClr>
            </a:gs>
            <a:gs pos="50000">
              <a:schemeClr val="accent1">
                <a:shade val="50000"/>
                <a:hueOff val="162377"/>
                <a:satOff val="-17079"/>
                <a:lumOff val="16722"/>
                <a:alphaOff val="0"/>
                <a:satMod val="110000"/>
                <a:lumMod val="100000"/>
                <a:shade val="100000"/>
              </a:schemeClr>
            </a:gs>
            <a:gs pos="100000">
              <a:schemeClr val="accent1">
                <a:shade val="50000"/>
                <a:hueOff val="162377"/>
                <a:satOff val="-17079"/>
                <a:lumOff val="167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Regulation</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ESG Compliance challenges in certain sectors</a:t>
          </a:r>
        </a:p>
      </dsp:txBody>
      <dsp:txXfrm>
        <a:off x="8324102" y="599296"/>
        <a:ext cx="1114834" cy="1706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95BD-0918-4047-A265-6273E1A49DDF}">
      <dsp:nvSpPr>
        <dsp:cNvPr id="0" name=""/>
        <dsp:cNvSpPr/>
      </dsp:nvSpPr>
      <dsp:spPr>
        <a:xfrm>
          <a:off x="2840" y="0"/>
          <a:ext cx="3461141" cy="90054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Arial" panose="020B0604020202020204" pitchFamily="34" charset="0"/>
              <a:cs typeface="Arial" panose="020B0604020202020204" pitchFamily="34" charset="0"/>
            </a:rPr>
            <a:t>Projects under procurement </a:t>
          </a:r>
        </a:p>
      </dsp:txBody>
      <dsp:txXfrm>
        <a:off x="453114" y="0"/>
        <a:ext cx="2560594" cy="900547"/>
      </dsp:txXfrm>
    </dsp:sp>
    <dsp:sp modelId="{A21E8E08-10CA-4D3B-9E75-82E7AD5E64B3}">
      <dsp:nvSpPr>
        <dsp:cNvPr id="0" name=""/>
        <dsp:cNvSpPr/>
      </dsp:nvSpPr>
      <dsp:spPr>
        <a:xfrm>
          <a:off x="3117867" y="0"/>
          <a:ext cx="3461141" cy="900547"/>
        </a:xfrm>
        <a:prstGeom prst="chevron">
          <a:avLst/>
        </a:prstGeom>
        <a:solidFill>
          <a:schemeClr val="accent3">
            <a:hueOff val="0"/>
            <a:satOff val="0"/>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1" i="0" kern="1200" dirty="0">
              <a:latin typeface="Arial" panose="020B0604020202020204" pitchFamily="34" charset="0"/>
              <a:cs typeface="Arial" panose="020B0604020202020204" pitchFamily="34" charset="0"/>
            </a:rPr>
            <a:t>Projects under construction</a:t>
          </a:r>
          <a:endParaRPr lang="en-GB" sz="2200" b="1" kern="1200" dirty="0">
            <a:latin typeface="Arial" panose="020B0604020202020204" pitchFamily="34" charset="0"/>
            <a:cs typeface="Arial" panose="020B0604020202020204" pitchFamily="34" charset="0"/>
          </a:endParaRPr>
        </a:p>
      </dsp:txBody>
      <dsp:txXfrm>
        <a:off x="3568141" y="0"/>
        <a:ext cx="2560594" cy="900547"/>
      </dsp:txXfrm>
    </dsp:sp>
    <dsp:sp modelId="{F8D769A8-1E4D-40E1-9C36-11E7F611FB26}">
      <dsp:nvSpPr>
        <dsp:cNvPr id="0" name=""/>
        <dsp:cNvSpPr/>
      </dsp:nvSpPr>
      <dsp:spPr>
        <a:xfrm>
          <a:off x="6232894" y="0"/>
          <a:ext cx="3461141" cy="900547"/>
        </a:xfrm>
        <a:prstGeom prst="chevron">
          <a:avLst/>
        </a:prstGeom>
        <a:solidFill>
          <a:schemeClr val="accent3">
            <a:hueOff val="0"/>
            <a:satOff val="0"/>
            <a:lumOff val="1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b="1" i="0" kern="1200" dirty="0">
              <a:latin typeface="Arial" panose="020B0604020202020204" pitchFamily="34" charset="0"/>
              <a:cs typeface="Arial" panose="020B0604020202020204" pitchFamily="34" charset="0"/>
            </a:rPr>
            <a:t>Assets in operations </a:t>
          </a:r>
          <a:endParaRPr lang="en-GB" sz="2200" b="1" kern="1200" dirty="0">
            <a:latin typeface="Arial" panose="020B0604020202020204" pitchFamily="34" charset="0"/>
            <a:cs typeface="Arial" panose="020B0604020202020204" pitchFamily="34" charset="0"/>
          </a:endParaRPr>
        </a:p>
      </dsp:txBody>
      <dsp:txXfrm>
        <a:off x="6683168" y="0"/>
        <a:ext cx="2560594" cy="900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48401-DBFE-4A2F-AABF-62DA7E62F0E7}">
      <dsp:nvSpPr>
        <dsp:cNvPr id="0" name=""/>
        <dsp:cNvSpPr/>
      </dsp:nvSpPr>
      <dsp:spPr>
        <a:xfrm>
          <a:off x="4394"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Goals &amp; Objectives of the Project</a:t>
          </a:r>
        </a:p>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(Execution Plan)</a:t>
          </a:r>
          <a:endParaRPr lang="en-GB" sz="1200" kern="1200" dirty="0">
            <a:latin typeface="Arial" panose="020B0604020202020204" pitchFamily="34" charset="0"/>
            <a:cs typeface="Arial" panose="020B0604020202020204" pitchFamily="34" charset="0"/>
          </a:endParaRPr>
        </a:p>
      </dsp:txBody>
      <dsp:txXfrm>
        <a:off x="37160" y="32766"/>
        <a:ext cx="1053168" cy="2121089"/>
      </dsp:txXfrm>
    </dsp:sp>
    <dsp:sp modelId="{3B0B7519-1B52-45ED-97B3-A05113F4B693}">
      <dsp:nvSpPr>
        <dsp:cNvPr id="0" name=""/>
        <dsp:cNvSpPr/>
      </dsp:nvSpPr>
      <dsp:spPr>
        <a:xfrm>
          <a:off x="1311036"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Realistic Cost Plan &amp; Program development. Total cost of ownership</a:t>
          </a:r>
          <a:endParaRPr lang="en-GB" sz="1200" kern="1200" dirty="0">
            <a:latin typeface="Arial" panose="020B0604020202020204" pitchFamily="34" charset="0"/>
            <a:cs typeface="Arial" panose="020B0604020202020204" pitchFamily="34" charset="0"/>
          </a:endParaRPr>
        </a:p>
      </dsp:txBody>
      <dsp:txXfrm>
        <a:off x="1343802" y="32766"/>
        <a:ext cx="1053168" cy="2121089"/>
      </dsp:txXfrm>
    </dsp:sp>
    <dsp:sp modelId="{0DC060B0-F59F-4033-9BCF-06E3A791103E}">
      <dsp:nvSpPr>
        <dsp:cNvPr id="0" name=""/>
        <dsp:cNvSpPr/>
      </dsp:nvSpPr>
      <dsp:spPr>
        <a:xfrm>
          <a:off x="2617678"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Diverse teams, upskilling, training &amp; behavioural cultural development. Inspirational leadership.</a:t>
          </a:r>
          <a:endParaRPr lang="en-GB" sz="1200" kern="1200" dirty="0">
            <a:latin typeface="Arial" panose="020B0604020202020204" pitchFamily="34" charset="0"/>
            <a:cs typeface="Arial" panose="020B0604020202020204" pitchFamily="34" charset="0"/>
          </a:endParaRPr>
        </a:p>
      </dsp:txBody>
      <dsp:txXfrm>
        <a:off x="2650444" y="32766"/>
        <a:ext cx="1053168" cy="2121089"/>
      </dsp:txXfrm>
    </dsp:sp>
    <dsp:sp modelId="{7AFDB64F-6FEC-423D-8434-002489860B5D}">
      <dsp:nvSpPr>
        <dsp:cNvPr id="0" name=""/>
        <dsp:cNvSpPr/>
      </dsp:nvSpPr>
      <dsp:spPr>
        <a:xfrm>
          <a:off x="3924319"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Open &amp; honest conversations with all stakeholders. </a:t>
          </a:r>
          <a:endParaRPr lang="en-GB" sz="1200" kern="1200" dirty="0">
            <a:latin typeface="Arial" panose="020B0604020202020204" pitchFamily="34" charset="0"/>
            <a:cs typeface="Arial" panose="020B0604020202020204" pitchFamily="34" charset="0"/>
          </a:endParaRPr>
        </a:p>
      </dsp:txBody>
      <dsp:txXfrm>
        <a:off x="3957085" y="32766"/>
        <a:ext cx="1053168" cy="2121089"/>
      </dsp:txXfrm>
    </dsp:sp>
    <dsp:sp modelId="{3AB25F36-B0A3-471B-8255-ECCD5C53C3B8}">
      <dsp:nvSpPr>
        <dsp:cNvPr id="0" name=""/>
        <dsp:cNvSpPr/>
      </dsp:nvSpPr>
      <dsp:spPr>
        <a:xfrm>
          <a:off x="5230961"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Effective contract administration, governance and assurance. </a:t>
          </a:r>
          <a:endParaRPr lang="en-GB" sz="1200" kern="1200" dirty="0">
            <a:latin typeface="Arial" panose="020B0604020202020204" pitchFamily="34" charset="0"/>
            <a:cs typeface="Arial" panose="020B0604020202020204" pitchFamily="34" charset="0"/>
          </a:endParaRPr>
        </a:p>
      </dsp:txBody>
      <dsp:txXfrm>
        <a:off x="5263727" y="32766"/>
        <a:ext cx="1053168" cy="2121089"/>
      </dsp:txXfrm>
    </dsp:sp>
    <dsp:sp modelId="{3B0249EB-8201-41E2-AEC0-21F1DB860176}">
      <dsp:nvSpPr>
        <dsp:cNvPr id="0" name=""/>
        <dsp:cNvSpPr/>
      </dsp:nvSpPr>
      <dsp:spPr>
        <a:xfrm>
          <a:off x="6537603"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panose="020B0604020202020204" pitchFamily="34" charset="0"/>
              <a:cs typeface="Arial" panose="020B0604020202020204" pitchFamily="34" charset="0"/>
            </a:rPr>
            <a:t>Proactive risk &amp; opportunity management. Total cost of ownership.</a:t>
          </a:r>
          <a:endParaRPr lang="en-GB" sz="1200" kern="1200" dirty="0">
            <a:latin typeface="Arial" panose="020B0604020202020204" pitchFamily="34" charset="0"/>
            <a:cs typeface="Arial" panose="020B0604020202020204" pitchFamily="34" charset="0"/>
          </a:endParaRPr>
        </a:p>
      </dsp:txBody>
      <dsp:txXfrm>
        <a:off x="6570369" y="32766"/>
        <a:ext cx="1053168" cy="2121089"/>
      </dsp:txXfrm>
    </dsp:sp>
    <dsp:sp modelId="{7531E962-EAA6-4399-8C70-6E391A6B900D}">
      <dsp:nvSpPr>
        <dsp:cNvPr id="0" name=""/>
        <dsp:cNvSpPr/>
      </dsp:nvSpPr>
      <dsp:spPr>
        <a:xfrm>
          <a:off x="7844245"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Relationship management / partnering / collaboration / conflict avoidance</a:t>
          </a:r>
        </a:p>
      </dsp:txBody>
      <dsp:txXfrm>
        <a:off x="7877011" y="32766"/>
        <a:ext cx="1053168" cy="2121089"/>
      </dsp:txXfrm>
    </dsp:sp>
    <dsp:sp modelId="{FE907CBA-774C-4B20-915D-E08E821889DC}">
      <dsp:nvSpPr>
        <dsp:cNvPr id="0" name=""/>
        <dsp:cNvSpPr/>
      </dsp:nvSpPr>
      <dsp:spPr>
        <a:xfrm>
          <a:off x="9150887" y="0"/>
          <a:ext cx="1118700" cy="2186621"/>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Benchmarking , knowledge transfer / Added value generations. BIM</a:t>
          </a:r>
        </a:p>
      </dsp:txBody>
      <dsp:txXfrm>
        <a:off x="9183653" y="32766"/>
        <a:ext cx="1053168" cy="2121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23C41-A138-40E0-8EB5-F96E833DBA44}">
      <dsp:nvSpPr>
        <dsp:cNvPr id="0" name=""/>
        <dsp:cNvSpPr/>
      </dsp:nvSpPr>
      <dsp:spPr>
        <a:xfrm>
          <a:off x="6851" y="2346"/>
          <a:ext cx="2836936" cy="170216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Project Execution Plan</a:t>
          </a: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Understanding of scope</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Contract management strategy model</a:t>
          </a:r>
          <a:endParaRPr lang="en-GB" sz="1400" kern="1200">
            <a:latin typeface="Arial" panose="020B0604020202020204" pitchFamily="34" charset="0"/>
            <a:cs typeface="Arial" panose="020B0604020202020204" pitchFamily="34" charset="0"/>
          </a:endParaRPr>
        </a:p>
      </dsp:txBody>
      <dsp:txXfrm>
        <a:off x="6851" y="2346"/>
        <a:ext cx="2836936" cy="1702162"/>
      </dsp:txXfrm>
    </dsp:sp>
    <dsp:sp modelId="{D83FE199-23DA-41D3-9778-4DAE20C53DBB}">
      <dsp:nvSpPr>
        <dsp:cNvPr id="0" name=""/>
        <dsp:cNvSpPr/>
      </dsp:nvSpPr>
      <dsp:spPr>
        <a:xfrm>
          <a:off x="3127482" y="2346"/>
          <a:ext cx="2836936" cy="1702162"/>
        </a:xfrm>
        <a:prstGeom prst="rect">
          <a:avLst/>
        </a:prstGeom>
        <a:solidFill>
          <a:schemeClr val="accent1">
            <a:shade val="50000"/>
            <a:hueOff val="162377"/>
            <a:satOff val="-17079"/>
            <a:lumOff val="167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Contract Management Objectives</a:t>
          </a: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Contract management objectives </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Roles and responsibilities</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Contract forms, pricing and payments</a:t>
          </a:r>
          <a:endParaRPr lang="en-GB" sz="1400" kern="1200" dirty="0">
            <a:latin typeface="Arial" panose="020B0604020202020204" pitchFamily="34" charset="0"/>
            <a:cs typeface="Arial" panose="020B0604020202020204" pitchFamily="34" charset="0"/>
          </a:endParaRPr>
        </a:p>
      </dsp:txBody>
      <dsp:txXfrm>
        <a:off x="3127482" y="2346"/>
        <a:ext cx="2836936" cy="1702162"/>
      </dsp:txXfrm>
    </dsp:sp>
    <dsp:sp modelId="{4F86296B-CCF8-4604-8F78-F7E86CF2E1A9}">
      <dsp:nvSpPr>
        <dsp:cNvPr id="0" name=""/>
        <dsp:cNvSpPr/>
      </dsp:nvSpPr>
      <dsp:spPr>
        <a:xfrm>
          <a:off x="6851" y="1988201"/>
          <a:ext cx="2836936" cy="1702162"/>
        </a:xfrm>
        <a:prstGeom prst="rect">
          <a:avLst/>
        </a:prstGeom>
        <a:solidFill>
          <a:schemeClr val="accent1">
            <a:shade val="50000"/>
            <a:hueOff val="324755"/>
            <a:satOff val="-34159"/>
            <a:lumOff val="334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Protocols and Systems</a:t>
          </a: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Stakeholder Management, Contract administration, Risk management</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Developing RACI Matrices</a:t>
          </a:r>
          <a:endParaRPr lang="en-GB" sz="1400" kern="1200" dirty="0">
            <a:latin typeface="Arial" panose="020B0604020202020204" pitchFamily="34" charset="0"/>
            <a:cs typeface="Arial" panose="020B0604020202020204" pitchFamily="34" charset="0"/>
          </a:endParaRPr>
        </a:p>
      </dsp:txBody>
      <dsp:txXfrm>
        <a:off x="6851" y="1988201"/>
        <a:ext cx="2836936" cy="1702162"/>
      </dsp:txXfrm>
    </dsp:sp>
    <dsp:sp modelId="{8811FD30-2211-41D5-9947-F04BE1BD56D9}">
      <dsp:nvSpPr>
        <dsp:cNvPr id="0" name=""/>
        <dsp:cNvSpPr/>
      </dsp:nvSpPr>
      <dsp:spPr>
        <a:xfrm>
          <a:off x="3127482" y="1988201"/>
          <a:ext cx="2836936" cy="1702162"/>
        </a:xfrm>
        <a:prstGeom prst="rect">
          <a:avLst/>
        </a:prstGeom>
        <a:solidFill>
          <a:schemeClr val="accent1">
            <a:shade val="50000"/>
            <a:hueOff val="487132"/>
            <a:satOff val="-51238"/>
            <a:lumOff val="501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Monitoring contractual obligations</a:t>
          </a: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Performance monitoring</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Reporting KPIs</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Risk management or dispute avoidance</a:t>
          </a:r>
        </a:p>
      </dsp:txBody>
      <dsp:txXfrm>
        <a:off x="3127482" y="1988201"/>
        <a:ext cx="2836936" cy="1702162"/>
      </dsp:txXfrm>
    </dsp:sp>
    <dsp:sp modelId="{0144A483-F135-4C6B-8C0F-0B2DE4AA4851}">
      <dsp:nvSpPr>
        <dsp:cNvPr id="0" name=""/>
        <dsp:cNvSpPr/>
      </dsp:nvSpPr>
      <dsp:spPr>
        <a:xfrm>
          <a:off x="6851" y="3974057"/>
          <a:ext cx="2836936" cy="1702162"/>
        </a:xfrm>
        <a:prstGeom prst="rect">
          <a:avLst/>
        </a:prstGeom>
        <a:solidFill>
          <a:schemeClr val="accent1">
            <a:shade val="50000"/>
            <a:hueOff val="324755"/>
            <a:satOff val="-34159"/>
            <a:lumOff val="334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Monitoring cost control</a:t>
          </a: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Forecast to completion</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Cost control using earned value management</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Integrated whole-life commercial services</a:t>
          </a:r>
          <a:endParaRPr lang="en-GB" sz="1400" kern="1200">
            <a:latin typeface="Arial" panose="020B0604020202020204" pitchFamily="34" charset="0"/>
            <a:cs typeface="Arial" panose="020B0604020202020204" pitchFamily="34" charset="0"/>
          </a:endParaRPr>
        </a:p>
      </dsp:txBody>
      <dsp:txXfrm>
        <a:off x="6851" y="3974057"/>
        <a:ext cx="2836936" cy="1702162"/>
      </dsp:txXfrm>
    </dsp:sp>
    <dsp:sp modelId="{534853E7-CE96-4455-A818-4D3C6CDF39B3}">
      <dsp:nvSpPr>
        <dsp:cNvPr id="0" name=""/>
        <dsp:cNvSpPr/>
      </dsp:nvSpPr>
      <dsp:spPr>
        <a:xfrm>
          <a:off x="3127482" y="3974057"/>
          <a:ext cx="2836936" cy="1702162"/>
        </a:xfrm>
        <a:prstGeom prst="rect">
          <a:avLst/>
        </a:prstGeom>
        <a:solidFill>
          <a:schemeClr val="accent1">
            <a:shade val="50000"/>
            <a:hueOff val="162377"/>
            <a:satOff val="-17079"/>
            <a:lumOff val="167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Assured self certification</a:t>
          </a:r>
        </a:p>
        <a:p>
          <a:pPr marL="114300" lvl="1" indent="-114300" algn="l" defTabSz="622300">
            <a:lnSpc>
              <a:spcPct val="90000"/>
            </a:lnSpc>
            <a:spcBef>
              <a:spcPct val="0"/>
            </a:spcBef>
            <a:spcAft>
              <a:spcPct val="15000"/>
            </a:spcAft>
            <a:buChar char="•"/>
          </a:pPr>
          <a:r>
            <a:rPr lang="en-GB" sz="1400" i="0" kern="1200">
              <a:latin typeface="Arial" panose="020B0604020202020204" pitchFamily="34" charset="0"/>
              <a:cs typeface="Arial" panose="020B0604020202020204" pitchFamily="34" charset="0"/>
            </a:rPr>
            <a:t>Assurance plan </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Assurance process</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Audit and cost verification</a:t>
          </a:r>
        </a:p>
        <a:p>
          <a:pPr marL="114300" lvl="1" indent="-114300" algn="l" defTabSz="622300">
            <a:lnSpc>
              <a:spcPct val="90000"/>
            </a:lnSpc>
            <a:spcBef>
              <a:spcPct val="0"/>
            </a:spcBef>
            <a:spcAft>
              <a:spcPct val="15000"/>
            </a:spcAft>
            <a:buChar char="•"/>
          </a:pPr>
          <a:endParaRPr lang="en-GB" sz="1400" kern="1200" dirty="0">
            <a:latin typeface="Arial" panose="020B0604020202020204" pitchFamily="34" charset="0"/>
            <a:cs typeface="Arial" panose="020B0604020202020204" pitchFamily="34" charset="0"/>
          </a:endParaRPr>
        </a:p>
      </dsp:txBody>
      <dsp:txXfrm>
        <a:off x="3127482" y="3974057"/>
        <a:ext cx="2836936" cy="17021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5811083-BB09-4B3C-B0AA-693C249D1C14}" type="datetimeFigureOut">
              <a:rPr lang="en-GB" smtClean="0"/>
              <a:t>18/05/2022</a:t>
            </a:fld>
            <a:endParaRPr lang="en-GB"/>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950DA32-26F6-415A-A675-FFBC8B168968}" type="slidenum">
              <a:rPr lang="en-GB" smtClean="0"/>
              <a:t>‹#›</a:t>
            </a:fld>
            <a:endParaRPr lang="en-GB"/>
          </a:p>
        </p:txBody>
      </p:sp>
    </p:spTree>
    <p:extLst>
      <p:ext uri="{BB962C8B-B14F-4D97-AF65-F5344CB8AC3E}">
        <p14:creationId xmlns:p14="http://schemas.microsoft.com/office/powerpoint/2010/main" val="117015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cegroup.com/perspectives/190328-a-blueprint-for-modern-infrastructure-delivery"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arxiv.org/ftp/arxiv/papers/1409/1409.0003.pdf" TargetMode="External"/><Relationship Id="rId4" Type="http://schemas.openxmlformats.org/officeDocument/2006/relationships/hyperlink" Target="https://www.mckinsey.com/industries/capital-projects-and-infrastructure/our-insights/the-construction-productivity-imperativ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0 - MSJ</a:t>
            </a:r>
          </a:p>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a:t>
            </a:fld>
            <a:endParaRPr lang="en-GB"/>
          </a:p>
        </p:txBody>
      </p:sp>
    </p:spTree>
    <p:extLst>
      <p:ext uri="{BB962C8B-B14F-4D97-AF65-F5344CB8AC3E}">
        <p14:creationId xmlns:p14="http://schemas.microsoft.com/office/powerpoint/2010/main" val="133611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dirty="0">
                <a:effectLst/>
                <a:latin typeface="Arial" panose="020B0604020202020204" pitchFamily="34" charset="0"/>
                <a:ea typeface="Times New Roman" panose="02020603050405020304" pitchFamily="18" charset="0"/>
              </a:rPr>
              <a:t>Broadly speaking,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high value or complex infrastructure projects tend to be procured one of four ways:</a:t>
            </a:r>
            <a:endParaRPr lang="en-GB" sz="1200" dirty="0">
              <a:effectLst/>
              <a:latin typeface="Courier"/>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ourier"/>
              <a:ea typeface="Times New Roman" panose="02020603050405020304" pitchFamily="18" charset="0"/>
              <a:cs typeface="Times New Roman" panose="02020603050405020304" pitchFamily="18" charset="0"/>
            </a:endParaRPr>
          </a:p>
          <a:p>
            <a:pPr marL="342900" lvl="0" indent="-342900">
              <a:buSzPts val="1000"/>
              <a:buFont typeface="+mj-lt"/>
              <a:buAutoNum type="arabicPeriod"/>
              <a:tabLst>
                <a:tab pos="762000" algn="l"/>
              </a:tabLst>
            </a:pPr>
            <a:r>
              <a:rPr lang="en-GB" sz="1200" u="none" strike="noStrike" dirty="0">
                <a:effectLst/>
                <a:latin typeface="Arial" panose="020B0604020202020204" pitchFamily="34" charset="0"/>
                <a:ea typeface="Times New Roman" panose="02020603050405020304" pitchFamily="18" charset="0"/>
                <a:cs typeface="Arial" panose="020B0604020202020204" pitchFamily="34" charset="0"/>
              </a:rPr>
              <a:t>under an EPC/Turnkey construction contract, with the contractor assuming single point responsibility for the project</a:t>
            </a:r>
          </a:p>
          <a:p>
            <a:pPr marL="342900" lvl="0" indent="-342900">
              <a:buSzPts val="1000"/>
              <a:buFont typeface="+mj-lt"/>
              <a:buAutoNum type="arabicPeriod"/>
              <a:tabLst>
                <a:tab pos="762000" algn="l"/>
              </a:tabLst>
            </a:pPr>
            <a:r>
              <a:rPr lang="en-GB" sz="1200" u="none" strike="noStrike" dirty="0">
                <a:effectLst/>
                <a:latin typeface="Arial" panose="020B0604020202020204" pitchFamily="34" charset="0"/>
                <a:ea typeface="Times New Roman" panose="02020603050405020304" pitchFamily="18" charset="0"/>
                <a:cs typeface="Arial" panose="020B0604020202020204" pitchFamily="34" charset="0"/>
              </a:rPr>
              <a:t>under a form of construction contract where the owner retains some project risk, </a:t>
            </a:r>
            <a:r>
              <a:rPr lang="en-GB" sz="1200" u="none" strike="noStrike" dirty="0" err="1">
                <a:effectLst/>
                <a:latin typeface="Arial" panose="020B0604020202020204" pitchFamily="34" charset="0"/>
                <a:ea typeface="Times New Roman" panose="02020603050405020304" pitchFamily="18" charset="0"/>
                <a:cs typeface="Arial" panose="020B0604020202020204" pitchFamily="34" charset="0"/>
              </a:rPr>
              <a:t>eg</a:t>
            </a:r>
            <a:r>
              <a:rPr lang="en-GB" sz="1200" u="none" strike="noStrike" dirty="0">
                <a:effectLst/>
                <a:latin typeface="Arial" panose="020B0604020202020204" pitchFamily="34" charset="0"/>
                <a:ea typeface="Times New Roman" panose="02020603050405020304" pitchFamily="18" charset="0"/>
                <a:cs typeface="Arial" panose="020B0604020202020204" pitchFamily="34" charset="0"/>
              </a:rPr>
              <a:t> by splitting the design and works packages or retaining significant design, cost, timing or facility performance risk</a:t>
            </a:r>
          </a:p>
          <a:p>
            <a:pPr marL="342900" lvl="0" indent="-342900">
              <a:buSzPts val="1000"/>
              <a:buFont typeface="+mj-lt"/>
              <a:buAutoNum type="arabicPeriod"/>
              <a:tabLst>
                <a:tab pos="762000" algn="l"/>
              </a:tabLst>
            </a:pPr>
            <a:r>
              <a:rPr lang="en-GB" sz="1200" u="none" strike="noStrike" dirty="0">
                <a:effectLst/>
                <a:latin typeface="Arial" panose="020B0604020202020204" pitchFamily="34" charset="0"/>
                <a:ea typeface="Times New Roman" panose="02020603050405020304" pitchFamily="18" charset="0"/>
                <a:cs typeface="Arial" panose="020B0604020202020204" pitchFamily="34" charset="0"/>
              </a:rPr>
              <a:t>by letting multiple works packages with contractor(s) managed by an Engineering Procurement Construction Management (EPCM) contractor</a:t>
            </a:r>
          </a:p>
          <a:p>
            <a:pPr marL="342900" lvl="0" indent="-342900">
              <a:buSzPts val="1000"/>
              <a:buFont typeface="+mj-lt"/>
              <a:buAutoNum type="arabicPeriod"/>
              <a:tabLst>
                <a:tab pos="762000" algn="l"/>
              </a:tabLst>
            </a:pPr>
            <a:r>
              <a:rPr lang="en-GB" sz="1200" u="none" strike="noStrike" dirty="0">
                <a:effectLst/>
                <a:latin typeface="Arial" panose="020B0604020202020204" pitchFamily="34" charset="0"/>
                <a:ea typeface="Times New Roman" panose="02020603050405020304" pitchFamily="18" charset="0"/>
                <a:cs typeface="Arial" panose="020B0604020202020204" pitchFamily="34" charset="0"/>
              </a:rPr>
              <a:t>under a partnership arrangement.</a:t>
            </a:r>
          </a:p>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14</a:t>
            </a:fld>
            <a:endParaRPr lang="en-GB"/>
          </a:p>
        </p:txBody>
      </p:sp>
    </p:spTree>
    <p:extLst>
      <p:ext uri="{BB962C8B-B14F-4D97-AF65-F5344CB8AC3E}">
        <p14:creationId xmlns:p14="http://schemas.microsoft.com/office/powerpoint/2010/main" val="207698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0000"/>
                </a:solidFill>
                <a:effectLst/>
                <a:latin typeface="HelveticaNeueLTW05-75Bold"/>
              </a:rPr>
              <a:t>Be open to collaborations with government agencies / Supply Chain in managing crisis</a:t>
            </a:r>
            <a:br>
              <a:rPr lang="en-GB" sz="1800" b="1" i="0" dirty="0">
                <a:solidFill>
                  <a:srgbClr val="000000"/>
                </a:solidFill>
                <a:effectLst/>
                <a:latin typeface="HelveticaNeueLTW05-75Bold"/>
              </a:rPr>
            </a:br>
            <a:r>
              <a:rPr lang="en-GB" sz="1800" b="0" i="0" dirty="0">
                <a:solidFill>
                  <a:srgbClr val="000000"/>
                </a:solidFill>
                <a:effectLst/>
                <a:latin typeface="HelveticaNeueLTW05-55Roman"/>
              </a:rPr>
              <a:t>Compliance with all government directives for the wellbeing of the society is a must. Tough times like this are drivers of change and we must work together</a:t>
            </a:r>
            <a:br>
              <a:rPr lang="en-GB" sz="1800" b="0" i="0" dirty="0">
                <a:solidFill>
                  <a:srgbClr val="000000"/>
                </a:solidFill>
                <a:effectLst/>
                <a:latin typeface="HelveticaNeueLTW05-55Roman"/>
              </a:rPr>
            </a:br>
            <a:r>
              <a:rPr lang="en-GB" sz="1800" b="0" i="0" dirty="0">
                <a:solidFill>
                  <a:srgbClr val="000000"/>
                </a:solidFill>
                <a:effectLst/>
                <a:latin typeface="HelveticaNeueLTW05-55Roman"/>
              </a:rPr>
              <a:t>to create value for the society and economy at large. Let’s do our part in creating public bodies of the future that are adaptive to circumstances and ready to</a:t>
            </a:r>
            <a:br>
              <a:rPr lang="en-GB" sz="1800" b="0" i="0" dirty="0">
                <a:solidFill>
                  <a:srgbClr val="000000"/>
                </a:solidFill>
                <a:effectLst/>
                <a:latin typeface="HelveticaNeueLTW05-55Roman"/>
              </a:rPr>
            </a:br>
            <a:r>
              <a:rPr lang="en-GB" sz="1800" b="0" i="0" dirty="0">
                <a:solidFill>
                  <a:srgbClr val="000000"/>
                </a:solidFill>
                <a:effectLst/>
                <a:latin typeface="HelveticaNeueLTW05-55Roman"/>
              </a:rPr>
              <a:t>deliver its defined purpose in the face of a world that is constantly changing</a:t>
            </a:r>
            <a:r>
              <a:rPr lang="en-GB" sz="2800" b="0" i="0" dirty="0">
                <a:solidFill>
                  <a:srgbClr val="000000"/>
                </a:solidFill>
                <a:effectLst/>
                <a:latin typeface="HelveticaNeueLTW05-55Roman"/>
              </a:rPr>
              <a:t>.</a:t>
            </a:r>
            <a:br>
              <a:rPr lang="en-GB" sz="2800" dirty="0"/>
            </a:br>
            <a:endParaRPr lang="en-GB" sz="1800" b="0" i="0" dirty="0">
              <a:solidFill>
                <a:srgbClr val="004884"/>
              </a:solidFill>
              <a:effectLst/>
              <a:latin typeface="OpenSans-Semibold"/>
            </a:endParaRPr>
          </a:p>
          <a:p>
            <a:r>
              <a:rPr lang="en-GB" sz="1800" b="0" i="0" dirty="0">
                <a:solidFill>
                  <a:srgbClr val="004884"/>
                </a:solidFill>
                <a:effectLst/>
                <a:latin typeface="OpenSans-Semibold"/>
              </a:rPr>
              <a:t>HS2 is more than a railway. It is the most important economic regeneration project in Britain for a generation.</a:t>
            </a:r>
          </a:p>
          <a:p>
            <a:r>
              <a:rPr lang="en-GB" sz="1800" b="0" i="0" dirty="0">
                <a:solidFill>
                  <a:srgbClr val="4A4A49"/>
                </a:solidFill>
                <a:effectLst/>
                <a:latin typeface="OpenSans-Regular"/>
              </a:rPr>
              <a:t>Authorities are already acting to capitalise on HS2’s liberating potential with plans to create half a million new jobs and </a:t>
            </a:r>
            <a:r>
              <a:rPr lang="en-GB" sz="1800" b="0" i="0" dirty="0">
                <a:solidFill>
                  <a:srgbClr val="4A4A49"/>
                </a:solidFill>
                <a:effectLst/>
                <a:latin typeface="OpenSans"/>
              </a:rPr>
              <a:t>100,000 </a:t>
            </a:r>
            <a:r>
              <a:rPr lang="en-GB" sz="1800" b="0" i="0" dirty="0">
                <a:solidFill>
                  <a:srgbClr val="4A4A49"/>
                </a:solidFill>
                <a:effectLst/>
                <a:latin typeface="OpenSans-Regular"/>
              </a:rPr>
              <a:t>new homes</a:t>
            </a:r>
            <a:r>
              <a:rPr lang="en-GB" dirty="0"/>
              <a:t>  </a:t>
            </a:r>
            <a:br>
              <a:rPr lang="en-GB" dirty="0"/>
            </a:br>
            <a:r>
              <a:rPr lang="en-GB" sz="1800" b="0" i="0" dirty="0">
                <a:solidFill>
                  <a:srgbClr val="4A4A49"/>
                </a:solidFill>
                <a:effectLst/>
                <a:latin typeface="OpenSans-Regular"/>
              </a:rPr>
              <a:t>HS2 is one of the most demanding and exciting transport mega-projects in Europe. There will be thousands of opportunities within the HS2 supply chain. </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15</a:t>
            </a:fld>
            <a:endParaRPr lang="en-GB"/>
          </a:p>
        </p:txBody>
      </p:sp>
    </p:spTree>
    <p:extLst>
      <p:ext uri="{BB962C8B-B14F-4D97-AF65-F5344CB8AC3E}">
        <p14:creationId xmlns:p14="http://schemas.microsoft.com/office/powerpoint/2010/main" val="377626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sector faces a twin market failure; unforeseeable cost increases driven by external and project risk and low margins enforced not by high confidence to deliver at low cost, but by a fear of not gaining a contract which stifles innovation, skills and sustainability. </a:t>
            </a:r>
          </a:p>
          <a:p>
            <a:endParaRPr lang="en-GB" dirty="0"/>
          </a:p>
          <a:p>
            <a:pPr algn="l" fontAlgn="base"/>
            <a:r>
              <a:rPr lang="en-GB" b="0" i="0" dirty="0">
                <a:solidFill>
                  <a:srgbClr val="444444"/>
                </a:solidFill>
                <a:effectLst/>
                <a:latin typeface="Roboto"/>
              </a:rPr>
              <a:t>Examples of delays and cost overruns on other projects in the UK include the London Jubilee Line extension project, which went 80% over budget and opened nearly two years late in 1999, and the Channel Tunnel that opened one year late in 1994 and had a final cost of £9.5 billion, twice the original budget. More recently, the Aberdeen Western Peripheral Route (AWPR) in Scotland opened in February, one year later than initially planned and the overall cost of the project rose from £745 million to more than £1.0 billion. Even smaller projects such as the Sheffield to Rotherham tram-train opened three years late in October 2018 and went 401% over budget.</a:t>
            </a:r>
          </a:p>
          <a:p>
            <a:pPr algn="l" fontAlgn="base"/>
            <a:r>
              <a:rPr lang="en-GB" b="0" i="0" dirty="0">
                <a:solidFill>
                  <a:srgbClr val="444444"/>
                </a:solidFill>
                <a:effectLst/>
                <a:latin typeface="Roboto"/>
              </a:rPr>
              <a:t>Indeed, delays and cost overruns on major infrastructure projects is by no means a UK problem, but a global phenomenon. </a:t>
            </a:r>
            <a:r>
              <a:rPr lang="en-GB" b="1" i="0" dirty="0">
                <a:solidFill>
                  <a:srgbClr val="444444"/>
                </a:solidFill>
                <a:effectLst/>
                <a:latin typeface="Roboto"/>
              </a:rPr>
              <a:t>According to </a:t>
            </a:r>
            <a:r>
              <a:rPr lang="en-GB" b="1" i="0" u="none" strike="noStrike" dirty="0">
                <a:solidFill>
                  <a:srgbClr val="7C98AB"/>
                </a:solidFill>
                <a:effectLst/>
                <a:latin typeface="Roboto"/>
                <a:hlinkClick r:id="rId3"/>
              </a:rPr>
              <a:t>Mace</a:t>
            </a:r>
            <a:r>
              <a:rPr lang="en-GB" b="1" i="0" dirty="0">
                <a:solidFill>
                  <a:srgbClr val="444444"/>
                </a:solidFill>
                <a:effectLst/>
                <a:latin typeface="Roboto"/>
              </a:rPr>
              <a:t>, 80% of large infrastructure projects globally experience cost or programme overruns. Similarly, </a:t>
            </a:r>
            <a:r>
              <a:rPr lang="en-GB" b="1" i="0" u="none" strike="noStrike" dirty="0">
                <a:solidFill>
                  <a:srgbClr val="7C98AB"/>
                </a:solidFill>
                <a:effectLst/>
                <a:latin typeface="Roboto"/>
                <a:hlinkClick r:id="rId4"/>
              </a:rPr>
              <a:t>McKinsey</a:t>
            </a:r>
            <a:r>
              <a:rPr lang="en-GB" b="1" i="0" dirty="0">
                <a:solidFill>
                  <a:srgbClr val="444444"/>
                </a:solidFill>
                <a:effectLst/>
                <a:latin typeface="Roboto"/>
              </a:rPr>
              <a:t> estimated that 98% of mega projects experience cost overruns of more than 30% and 77% are at least 40% late. A research </a:t>
            </a:r>
            <a:r>
              <a:rPr lang="en-GB" b="1" i="0" u="none" strike="noStrike" dirty="0">
                <a:solidFill>
                  <a:srgbClr val="7C98AB"/>
                </a:solidFill>
                <a:effectLst/>
                <a:latin typeface="Roboto"/>
                <a:hlinkClick r:id="rId5"/>
              </a:rPr>
              <a:t>paper</a:t>
            </a:r>
            <a:r>
              <a:rPr lang="en-GB" b="1" i="0" dirty="0">
                <a:solidFill>
                  <a:srgbClr val="444444"/>
                </a:solidFill>
                <a:effectLst/>
                <a:latin typeface="Roboto"/>
              </a:rPr>
              <a:t> published by Professor Bent </a:t>
            </a:r>
            <a:r>
              <a:rPr lang="en-GB" b="1" i="0" dirty="0" err="1">
                <a:solidFill>
                  <a:srgbClr val="444444"/>
                </a:solidFill>
                <a:effectLst/>
                <a:latin typeface="Roboto"/>
              </a:rPr>
              <a:t>Flyvbjerg</a:t>
            </a:r>
            <a:r>
              <a:rPr lang="en-GB" b="1" i="0" dirty="0">
                <a:solidFill>
                  <a:srgbClr val="444444"/>
                </a:solidFill>
                <a:effectLst/>
                <a:latin typeface="Roboto"/>
              </a:rPr>
              <a:t> also revealed that nine out of ten mega projects experience cost overruns. He added that overruns of up to 50% in real terms are common, and over 50% are not uncommon. </a:t>
            </a:r>
            <a:r>
              <a:rPr lang="en-GB" b="0" i="0" dirty="0">
                <a:solidFill>
                  <a:srgbClr val="444444"/>
                </a:solidFill>
                <a:effectLst/>
                <a:latin typeface="Roboto"/>
              </a:rPr>
              <a:t>The paper also highlighted that overruns have remained high and constant for the past 70 years and provided a list of examples. So why do infrastructure projects persistently go over budget and delivered late?</a:t>
            </a:r>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16</a:t>
            </a:fld>
            <a:endParaRPr lang="en-GB"/>
          </a:p>
        </p:txBody>
      </p:sp>
    </p:spTree>
    <p:extLst>
      <p:ext uri="{BB962C8B-B14F-4D97-AF65-F5344CB8AC3E}">
        <p14:creationId xmlns:p14="http://schemas.microsoft.com/office/powerpoint/2010/main" val="19868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800" b="0" i="0" dirty="0">
                <a:solidFill>
                  <a:srgbClr val="FFFFFF"/>
                </a:solidFill>
                <a:effectLst/>
                <a:latin typeface="FSElliotPro-Light"/>
              </a:rPr>
              <a:t>I specialise and am/an expert within the construction sector. I would like to give some examples in this regard. </a:t>
            </a:r>
          </a:p>
          <a:p>
            <a:pPr algn="l" fontAlgn="base"/>
            <a:r>
              <a:rPr lang="en-GB" sz="1800" b="0" i="0" dirty="0">
                <a:solidFill>
                  <a:srgbClr val="FFFFFF"/>
                </a:solidFill>
                <a:effectLst/>
                <a:latin typeface="FSElliotPro-Light"/>
              </a:rPr>
              <a:t>Disputes in the construction industry continue to be proliferate due mainly – poorly drafted or incomplete and unsubstantiated claims, failure to make interim awards, and parties failing to comply with their contractual obligation. </a:t>
            </a:r>
          </a:p>
          <a:p>
            <a:pPr algn="l" fontAlgn="base"/>
            <a:br>
              <a:rPr lang="en-GB" sz="1800" b="0" i="0" dirty="0">
                <a:solidFill>
                  <a:srgbClr val="FFFFFF"/>
                </a:solidFill>
                <a:effectLst/>
                <a:latin typeface="FSElliotPro-Light"/>
              </a:rPr>
            </a:br>
            <a:r>
              <a:rPr lang="en-GB" sz="1800" b="0" i="0" dirty="0">
                <a:solidFill>
                  <a:srgbClr val="FFFFFF"/>
                </a:solidFill>
                <a:effectLst/>
                <a:latin typeface="FSElliotPro-Light"/>
              </a:rPr>
              <a:t>As for the most used methods of dispute resolution, arbitration continues to be the most used adjudicative method. Only in continental Europe does litigation make the top three list. In all regions, the top one dispute resolution method is party-to-party negotiation. The only one exception</a:t>
            </a:r>
            <a:br>
              <a:rPr lang="en-GB" sz="1800" b="0" i="0" dirty="0">
                <a:solidFill>
                  <a:srgbClr val="FFFFFF"/>
                </a:solidFill>
                <a:effectLst/>
                <a:latin typeface="FSElliotPro-Light"/>
              </a:rPr>
            </a:br>
            <a:r>
              <a:rPr lang="en-GB" sz="1800" b="0" i="0" dirty="0">
                <a:solidFill>
                  <a:srgbClr val="FFFFFF"/>
                </a:solidFill>
                <a:effectLst/>
                <a:latin typeface="FSElliotPro-Light"/>
              </a:rPr>
              <a:t>is the United Kingdom, where the top one method is adjudication. </a:t>
            </a:r>
          </a:p>
          <a:p>
            <a:pPr algn="l" fontAlgn="base"/>
            <a:endParaRPr lang="en-GB" sz="1800" b="0" i="0" dirty="0">
              <a:solidFill>
                <a:srgbClr val="FFFFFF"/>
              </a:solidFill>
              <a:effectLst/>
              <a:latin typeface="FSElliotPro-Light"/>
            </a:endParaRPr>
          </a:p>
          <a:p>
            <a:pPr algn="l" fontAlgn="base"/>
            <a:r>
              <a:rPr lang="en-GB" sz="1800" b="0" i="0" dirty="0">
                <a:solidFill>
                  <a:srgbClr val="FFFFFF"/>
                </a:solidFill>
                <a:effectLst/>
                <a:latin typeface="FSElliotPro-Light"/>
              </a:rPr>
              <a:t>The effect of COVID-19 is, and will be, inevitably, significant for the industry and for dispute resolution. It has been a year and parties are still debating in some jurisdictions whether it is a change of law, force majeure or frustration. </a:t>
            </a:r>
          </a:p>
          <a:p>
            <a:pPr algn="l" fontAlgn="base"/>
            <a:endParaRPr lang="en-GB" sz="1800" b="0" i="0" dirty="0">
              <a:solidFill>
                <a:srgbClr val="FFFFFF"/>
              </a:solidFill>
              <a:effectLst/>
              <a:latin typeface="FSElliotPro-Light"/>
            </a:endParaRPr>
          </a:p>
          <a:p>
            <a:pPr algn="l" fontAlgn="base"/>
            <a:r>
              <a:rPr lang="en-GB" sz="1800" b="0" i="0" dirty="0">
                <a:solidFill>
                  <a:srgbClr val="FFFFFF"/>
                </a:solidFill>
                <a:effectLst/>
                <a:latin typeface="FSElliotPro-Light"/>
              </a:rPr>
              <a:t>However, the encouraging point is that, parties are looking for collaborative solutions to early risk identification and management and dispute avoidance. They should persist in this direction. </a:t>
            </a:r>
          </a:p>
          <a:p>
            <a:pPr algn="l" fontAlgn="base"/>
            <a:endParaRPr lang="en-GB" sz="1800" b="0" i="0" dirty="0">
              <a:solidFill>
                <a:srgbClr val="FFFFFF"/>
              </a:solidFill>
              <a:effectLst/>
              <a:latin typeface="FSElliotPro-Light"/>
            </a:endParaRPr>
          </a:p>
          <a:p>
            <a:pPr marL="0" lvl="0" indent="0">
              <a:buClr>
                <a:srgbClr val="B91233"/>
              </a:buClr>
              <a:buFont typeface="Wingdings" panose="05000000000000000000" pitchFamily="2" charset="2"/>
              <a:buNone/>
            </a:pPr>
            <a:r>
              <a:rPr lang="en-GB" sz="1200" b="1" dirty="0">
                <a:solidFill>
                  <a:schemeClr val="bg2">
                    <a:lumMod val="50000"/>
                  </a:schemeClr>
                </a:solidFill>
                <a:latin typeface="Arial" panose="020B0604020202020204" pitchFamily="34" charset="0"/>
                <a:cs typeface="Arial" panose="020B0604020202020204" pitchFamily="34" charset="0"/>
              </a:rPr>
              <a:t>ADR Key Features</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Allows for a custom-made win-win outcome on all or part of the issues</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Focuses on consensus-building and is future-oriented</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Aims to determine the parties' interests</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Involves the participation of a neutral and impartial alternative dispute resolution practitioner, selected or agreed upon by all parties, to facilitate participants' negotiations and discussions</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Voluntary participation, except where court-appointed, and participants can withdraw from process at any stage</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Usually informal, less structured and flexible</a:t>
            </a:r>
          </a:p>
          <a:p>
            <a:pPr marL="342900" lvl="0" indent="-342900">
              <a:buClr>
                <a:srgbClr val="B91233"/>
              </a:buClr>
              <a:buFont typeface="Wingdings" panose="05000000000000000000" pitchFamily="2" charset="2"/>
              <a:buChar char="§"/>
            </a:pPr>
            <a:r>
              <a:rPr lang="en-GB" sz="1200" dirty="0">
                <a:solidFill>
                  <a:schemeClr val="bg2">
                    <a:lumMod val="50000"/>
                  </a:schemeClr>
                </a:solidFill>
                <a:latin typeface="Arial" panose="020B0604020202020204" pitchFamily="34" charset="0"/>
                <a:cs typeface="Arial" panose="020B0604020202020204" pitchFamily="34" charset="0"/>
              </a:rPr>
              <a:t>Emphasizes mutuality over self-interest and reconciliation over termination</a:t>
            </a:r>
          </a:p>
          <a:p>
            <a:pPr marL="0" lvl="0" indent="0">
              <a:buClr>
                <a:srgbClr val="B91233"/>
              </a:buClr>
              <a:buFont typeface="Wingdings" panose="05000000000000000000" pitchFamily="2" charset="2"/>
              <a:buNone/>
            </a:pPr>
            <a:r>
              <a:rPr lang="en-GB" sz="1200" b="1" dirty="0">
                <a:solidFill>
                  <a:schemeClr val="bg2">
                    <a:lumMod val="50000"/>
                  </a:schemeClr>
                </a:solidFill>
                <a:latin typeface="Arial" panose="020B0604020202020204" pitchFamily="34" charset="0"/>
                <a:cs typeface="Arial" panose="020B0604020202020204" pitchFamily="34" charset="0"/>
              </a:rPr>
              <a:t>Litigation Key Features</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May result in an “all-or-nothing” decision</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Focuses on the facts and is past-oriented</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Aims to determine the parties' legal rights</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Determines winners and losers</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Usually involves a judge who is appointed by the court to determine the outcome based on the law and legal precedents</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Mandatory participation once legal action is initiated</a:t>
            </a:r>
          </a:p>
          <a:p>
            <a:pPr marL="342900" lvl="0" indent="-342900">
              <a:lnSpc>
                <a:spcPct val="107000"/>
              </a:lnSpc>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Formalized and highly structured</a:t>
            </a:r>
          </a:p>
          <a:p>
            <a:pPr marL="342900" lvl="0" indent="-342900">
              <a:lnSpc>
                <a:spcPct val="107000"/>
              </a:lnSpc>
              <a:spcAft>
                <a:spcPts val="800"/>
              </a:spcAft>
              <a:buClr>
                <a:srgbClr val="B51233"/>
              </a:buClr>
              <a:buFont typeface="Wingdings" panose="05000000000000000000" pitchFamily="2" charset="2"/>
              <a:buChar char=""/>
              <a:tabLst>
                <a:tab pos="431800" algn="l"/>
              </a:tabLst>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Costly and long delays</a:t>
            </a:r>
          </a:p>
          <a:p>
            <a:pPr marL="342900" lvl="0" indent="-342900">
              <a:buClr>
                <a:srgbClr val="B91233"/>
              </a:buClr>
              <a:buFont typeface="Wingdings" panose="05000000000000000000" pitchFamily="2" charset="2"/>
              <a:buChar char="§"/>
            </a:pPr>
            <a:endParaRPr lang="en-GB" sz="1200" dirty="0">
              <a:solidFill>
                <a:schemeClr val="bg2">
                  <a:lumMod val="50000"/>
                </a:schemeClr>
              </a:solidFill>
              <a:latin typeface="Arial" panose="020B0604020202020204" pitchFamily="34" charset="0"/>
              <a:cs typeface="Arial" panose="020B0604020202020204" pitchFamily="34" charset="0"/>
            </a:endParaRPr>
          </a:p>
          <a:p>
            <a:pPr algn="l" fontAlgn="base"/>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17</a:t>
            </a:fld>
            <a:endParaRPr lang="en-GB"/>
          </a:p>
        </p:txBody>
      </p:sp>
    </p:spTree>
    <p:extLst>
      <p:ext uri="{BB962C8B-B14F-4D97-AF65-F5344CB8AC3E}">
        <p14:creationId xmlns:p14="http://schemas.microsoft.com/office/powerpoint/2010/main" val="422390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F5F5F"/>
                </a:solidFill>
                <a:effectLst/>
                <a:latin typeface="Arial" panose="020B0604020202020204" pitchFamily="34" charset="0"/>
                <a:ea typeface="Calibri" panose="020F0502020204030204" pitchFamily="34" charset="0"/>
                <a:cs typeface="Arial" panose="020B0604020202020204" pitchFamily="34" charset="0"/>
              </a:rPr>
              <a:t>Currie &amp; Brown provides integrated project and commercial management services which are underpinned by a specialist risk and opportunity management team. All projects incorporate elements that either import risk or present opportunity; our approach is to address these risks and opportunities as early as possible, in a proactive way. This will certainly ease the entire process of project and contract management, provide financial benefits and a positive contribution to business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HelveticaNeueLTW05-55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HelveticaNeueLTW05-55Roman"/>
              </a:rPr>
              <a:t>As the international response towards the COVID-19 pandemic continues to develop, we know that capital projects, infrastructure owners and stakeholders are faced with potentially significant challenges to which they need to respond rapidly.</a:t>
            </a:r>
            <a:r>
              <a:rPr lang="en-GB" dirty="0"/>
              <a:t> </a:t>
            </a:r>
            <a:r>
              <a:rPr lang="en-GB" sz="1200" b="0" i="0" dirty="0">
                <a:solidFill>
                  <a:srgbClr val="000000"/>
                </a:solidFill>
                <a:effectLst/>
                <a:latin typeface="HelveticaNeueLTW05-55Roman"/>
              </a:rPr>
              <a:t>The interconnectedness, complexity and global nature of the construction industry’s supply chains and workforce affect the cost and schedule of infrastructure projects. Any slowdown across infrastructure investments due to, for example, uncertainty of demand or access to financing could have an impact on project start dates or stall construction progress, with potential longer-term economic repercussions for host countries.</a:t>
            </a:r>
            <a:r>
              <a:rPr lang="en-GB" dirty="0"/>
              <a:t> </a:t>
            </a:r>
          </a:p>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20</a:t>
            </a:fld>
            <a:endParaRPr lang="en-GB"/>
          </a:p>
        </p:txBody>
      </p:sp>
    </p:spTree>
    <p:extLst>
      <p:ext uri="{BB962C8B-B14F-4D97-AF65-F5344CB8AC3E}">
        <p14:creationId xmlns:p14="http://schemas.microsoft.com/office/powerpoint/2010/main" val="68974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FFFFFF"/>
                </a:solidFill>
                <a:effectLst/>
                <a:latin typeface="Roboto-Light"/>
              </a:rPr>
              <a:t>In 2015, the member states of the United Nations adopted the 17 Sustainable</a:t>
            </a:r>
            <a:br>
              <a:rPr lang="en-GB" sz="1800" b="0" i="0" dirty="0">
                <a:solidFill>
                  <a:srgbClr val="FFFFFF"/>
                </a:solidFill>
                <a:effectLst/>
                <a:latin typeface="Roboto-Light"/>
              </a:rPr>
            </a:br>
            <a:r>
              <a:rPr lang="en-GB" sz="1800" b="0" i="0" dirty="0">
                <a:solidFill>
                  <a:srgbClr val="FFFFFF"/>
                </a:solidFill>
                <a:effectLst/>
                <a:latin typeface="Roboto-Light"/>
              </a:rPr>
              <a:t>Development Goals17(SDGs), our global priorities for a sustainable future. 11 of the</a:t>
            </a:r>
            <a:br>
              <a:rPr lang="en-GB" sz="1800" b="0" i="0" dirty="0">
                <a:solidFill>
                  <a:srgbClr val="FFFFFF"/>
                </a:solidFill>
                <a:effectLst/>
                <a:latin typeface="Roboto-Light"/>
              </a:rPr>
            </a:br>
            <a:r>
              <a:rPr lang="en-GB" sz="1800" b="0" i="0" dirty="0">
                <a:solidFill>
                  <a:srgbClr val="FFFFFF"/>
                </a:solidFill>
                <a:effectLst/>
                <a:latin typeface="Roboto-Light"/>
              </a:rPr>
              <a:t>17 Goals directly relate to the built environment. All goals must be met by 2030.</a:t>
            </a:r>
            <a:br>
              <a:rPr lang="en-GB" sz="1800" b="0" i="0" dirty="0">
                <a:solidFill>
                  <a:srgbClr val="FFFFFF"/>
                </a:solidFill>
                <a:effectLst/>
                <a:latin typeface="Roboto-Light"/>
              </a:rPr>
            </a:br>
            <a:r>
              <a:rPr lang="en-GB" sz="1800" b="0" i="0" dirty="0">
                <a:solidFill>
                  <a:srgbClr val="FFFFFF"/>
                </a:solidFill>
                <a:effectLst/>
                <a:latin typeface="Roboto-Light"/>
              </a:rPr>
              <a:t>• That same year, the Paris Agreement was signed, committing to limit global</a:t>
            </a:r>
            <a:br>
              <a:rPr lang="en-GB" sz="1800" b="0" i="0" dirty="0">
                <a:solidFill>
                  <a:srgbClr val="FFFFFF"/>
                </a:solidFill>
                <a:effectLst/>
                <a:latin typeface="Roboto-Light"/>
              </a:rPr>
            </a:br>
            <a:r>
              <a:rPr lang="en-GB" sz="1800" b="0" i="0" dirty="0">
                <a:solidFill>
                  <a:srgbClr val="FFFFFF"/>
                </a:solidFill>
                <a:effectLst/>
                <a:latin typeface="Roboto-Light"/>
              </a:rPr>
              <a:t>warming to well below 2°C, and preferably to 1.5°C. This is known</a:t>
            </a:r>
            <a:br>
              <a:rPr lang="en-GB" sz="1800" b="0" i="0" dirty="0">
                <a:solidFill>
                  <a:srgbClr val="FFFFFF"/>
                </a:solidFill>
                <a:effectLst/>
                <a:latin typeface="Roboto-Light"/>
              </a:rPr>
            </a:br>
            <a:r>
              <a:rPr lang="en-GB" sz="1800" b="0" i="0" dirty="0">
                <a:solidFill>
                  <a:srgbClr val="FFFFFF"/>
                </a:solidFill>
                <a:effectLst/>
                <a:latin typeface="Roboto-Light"/>
              </a:rPr>
              <a:t>as the 1.5°C trajectory.</a:t>
            </a:r>
            <a:br>
              <a:rPr lang="en-GB" sz="1800" b="0" i="0" dirty="0">
                <a:solidFill>
                  <a:srgbClr val="FFFFFF"/>
                </a:solidFill>
                <a:effectLst/>
                <a:latin typeface="Roboto-Light"/>
              </a:rPr>
            </a:br>
            <a:r>
              <a:rPr lang="en-GB" sz="1800" b="0" i="0" dirty="0">
                <a:solidFill>
                  <a:srgbClr val="FFFFFF"/>
                </a:solidFill>
                <a:effectLst/>
                <a:latin typeface="Roboto-Light"/>
              </a:rPr>
              <a:t>• In 2018, this pathway was defined18 for the built environment as:</a:t>
            </a:r>
            <a:br>
              <a:rPr lang="en-GB" sz="1800" b="0" i="0" dirty="0">
                <a:solidFill>
                  <a:srgbClr val="FFFFFF"/>
                </a:solidFill>
                <a:effectLst/>
                <a:latin typeface="Roboto-Light"/>
              </a:rPr>
            </a:br>
            <a:r>
              <a:rPr lang="en-GB" sz="1800" b="0" i="0" dirty="0">
                <a:solidFill>
                  <a:srgbClr val="FFFFFF"/>
                </a:solidFill>
                <a:effectLst/>
                <a:latin typeface="Roboto-Light"/>
              </a:rPr>
              <a:t>By 2030;</a:t>
            </a:r>
            <a:br>
              <a:rPr lang="en-GB" sz="1800" b="0" i="0" dirty="0">
                <a:solidFill>
                  <a:srgbClr val="FFFFFF"/>
                </a:solidFill>
                <a:effectLst/>
                <a:latin typeface="Roboto-Light"/>
              </a:rPr>
            </a:br>
            <a:r>
              <a:rPr lang="en-GB" sz="1800" b="0" i="0" dirty="0">
                <a:solidFill>
                  <a:srgbClr val="FFFFFF"/>
                </a:solidFill>
                <a:effectLst/>
                <a:latin typeface="Roboto-Light"/>
              </a:rPr>
              <a:t>– All new buildings must be net zero carbon in operation and embodied carbon</a:t>
            </a:r>
            <a:br>
              <a:rPr lang="en-GB" sz="1800" b="0" i="0" dirty="0">
                <a:solidFill>
                  <a:srgbClr val="FFFFFF"/>
                </a:solidFill>
                <a:effectLst/>
                <a:latin typeface="Roboto-Light"/>
              </a:rPr>
            </a:br>
            <a:r>
              <a:rPr lang="en-GB" sz="1800" b="0" i="0" dirty="0">
                <a:solidFill>
                  <a:srgbClr val="FFFFFF"/>
                </a:solidFill>
                <a:effectLst/>
                <a:latin typeface="Roboto-Light"/>
              </a:rPr>
              <a:t>must be reduced by at least 40%, with leading projects achieving at least</a:t>
            </a:r>
            <a:br>
              <a:rPr lang="en-GB" sz="1800" b="0" i="0" dirty="0">
                <a:solidFill>
                  <a:srgbClr val="FFFFFF"/>
                </a:solidFill>
                <a:effectLst/>
                <a:latin typeface="Roboto-Light"/>
              </a:rPr>
            </a:br>
            <a:r>
              <a:rPr lang="en-GB" sz="1800" b="0" i="0" dirty="0">
                <a:solidFill>
                  <a:srgbClr val="FFFFFF"/>
                </a:solidFill>
                <a:effectLst/>
                <a:latin typeface="Roboto-Light"/>
              </a:rPr>
              <a:t>50% reductions in embodied carbon;</a:t>
            </a:r>
            <a:br>
              <a:rPr lang="en-GB" sz="1800" b="0" i="0" dirty="0">
                <a:solidFill>
                  <a:srgbClr val="FFFFFF"/>
                </a:solidFill>
                <a:effectLst/>
                <a:latin typeface="Roboto-Light"/>
              </a:rPr>
            </a:br>
            <a:r>
              <a:rPr lang="en-GB" sz="1800" b="0" i="0" dirty="0">
                <a:solidFill>
                  <a:srgbClr val="FFFFFF"/>
                </a:solidFill>
                <a:effectLst/>
                <a:latin typeface="Roboto-Light"/>
              </a:rPr>
              <a:t>– With widespread energy efficiency retrofit of existing assets well underway.</a:t>
            </a:r>
            <a:br>
              <a:rPr lang="en-GB" sz="1800" b="0" i="0" dirty="0">
                <a:solidFill>
                  <a:srgbClr val="FFFFFF"/>
                </a:solidFill>
                <a:effectLst/>
                <a:latin typeface="Roboto-Light"/>
              </a:rPr>
            </a:br>
            <a:r>
              <a:rPr lang="en-GB" sz="1800" b="0" i="0" dirty="0">
                <a:solidFill>
                  <a:srgbClr val="FFFFFF"/>
                </a:solidFill>
                <a:effectLst/>
                <a:latin typeface="Roboto-Light"/>
              </a:rPr>
              <a:t>By 2050;</a:t>
            </a:r>
            <a:br>
              <a:rPr lang="en-GB" sz="1800" b="0" i="0" dirty="0">
                <a:solidFill>
                  <a:srgbClr val="FFFFFF"/>
                </a:solidFill>
                <a:effectLst/>
                <a:latin typeface="Roboto-Light"/>
              </a:rPr>
            </a:br>
            <a:r>
              <a:rPr lang="en-GB" sz="1800" b="0" i="0" dirty="0">
                <a:solidFill>
                  <a:srgbClr val="FFFFFF"/>
                </a:solidFill>
                <a:effectLst/>
                <a:latin typeface="Roboto-Light"/>
              </a:rPr>
              <a:t>– All new and existing assets must be net zero across the whole life cycle, including</a:t>
            </a:r>
            <a:br>
              <a:rPr lang="en-GB" sz="1800" b="0" i="0" dirty="0">
                <a:solidFill>
                  <a:srgbClr val="FFFFFF"/>
                </a:solidFill>
                <a:effectLst/>
                <a:latin typeface="Roboto-Light"/>
              </a:rPr>
            </a:br>
            <a:r>
              <a:rPr lang="en-GB" sz="1800" b="0" i="0" dirty="0">
                <a:solidFill>
                  <a:srgbClr val="FFFFFF"/>
                </a:solidFill>
                <a:effectLst/>
                <a:latin typeface="Roboto-Light"/>
              </a:rPr>
              <a:t>operational and embodied emissions.19</a:t>
            </a:r>
            <a:br>
              <a:rPr lang="en-GB" sz="1800" b="0" i="0" dirty="0">
                <a:solidFill>
                  <a:srgbClr val="FFFFFF"/>
                </a:solidFill>
                <a:effectLst/>
                <a:latin typeface="Roboto-Light"/>
              </a:rPr>
            </a:br>
            <a:r>
              <a:rPr lang="en-GB" sz="1800" b="0" i="0" dirty="0">
                <a:solidFill>
                  <a:srgbClr val="FFFFFF"/>
                </a:solidFill>
                <a:effectLst/>
                <a:latin typeface="Roboto-Light"/>
              </a:rPr>
              <a:t>• The last five years have been focused on setting commitments in place across the</a:t>
            </a:r>
            <a:br>
              <a:rPr lang="en-GB" sz="1800" b="0" i="0" dirty="0">
                <a:solidFill>
                  <a:srgbClr val="FFFFFF"/>
                </a:solidFill>
                <a:effectLst/>
                <a:latin typeface="Roboto-Light"/>
              </a:rPr>
            </a:br>
            <a:r>
              <a:rPr lang="en-GB" sz="1800" b="0" i="0" dirty="0">
                <a:solidFill>
                  <a:srgbClr val="FFFFFF"/>
                </a:solidFill>
                <a:effectLst/>
                <a:latin typeface="Roboto-Light"/>
              </a:rPr>
              <a:t>globe (e.g. Europe to become net zero by 205020, China to become carbon neutral</a:t>
            </a:r>
            <a:br>
              <a:rPr lang="en-GB" sz="1800" b="0" i="0" dirty="0">
                <a:solidFill>
                  <a:srgbClr val="FFFFFF"/>
                </a:solidFill>
                <a:effectLst/>
                <a:latin typeface="Roboto-Light"/>
              </a:rPr>
            </a:br>
            <a:r>
              <a:rPr lang="en-GB" sz="1800" b="0" i="0" dirty="0">
                <a:solidFill>
                  <a:srgbClr val="FFFFFF"/>
                </a:solidFill>
                <a:effectLst/>
                <a:latin typeface="Roboto-Light"/>
              </a:rPr>
              <a:t>by 206021, and the USA to halve greenhouse gas emissions by the end of the</a:t>
            </a:r>
            <a:br>
              <a:rPr lang="en-GB" sz="1800" b="0" i="0" dirty="0">
                <a:solidFill>
                  <a:srgbClr val="FFFFFF"/>
                </a:solidFill>
                <a:effectLst/>
                <a:latin typeface="Roboto-Light"/>
              </a:rPr>
            </a:br>
            <a:r>
              <a:rPr lang="en-GB" sz="1800" b="0" i="0" dirty="0">
                <a:solidFill>
                  <a:srgbClr val="FFFFFF"/>
                </a:solidFill>
                <a:effectLst/>
                <a:latin typeface="Roboto-Light"/>
              </a:rPr>
              <a:t>decade22).</a:t>
            </a:r>
            <a:br>
              <a:rPr lang="en-GB" sz="1800" b="0" i="0" dirty="0">
                <a:solidFill>
                  <a:srgbClr val="FFFFFF"/>
                </a:solidFill>
                <a:effectLst/>
                <a:latin typeface="Roboto-Light"/>
              </a:rPr>
            </a:br>
            <a:r>
              <a:rPr lang="en-GB" sz="1800" b="0" i="0" dirty="0">
                <a:solidFill>
                  <a:srgbClr val="FFFFFF"/>
                </a:solidFill>
                <a:effectLst/>
                <a:latin typeface="Roboto-Light"/>
              </a:rPr>
              <a:t>• The International Energy Agency (IEA) prepared a net zero by 2050 roadmap</a:t>
            </a:r>
            <a:br>
              <a:rPr lang="en-GB" sz="1800" b="0" i="0" dirty="0">
                <a:solidFill>
                  <a:srgbClr val="FFFFFF"/>
                </a:solidFill>
                <a:effectLst/>
                <a:latin typeface="Roboto-Light"/>
              </a:rPr>
            </a:br>
            <a:r>
              <a:rPr lang="en-GB" sz="1800" b="0" i="0" dirty="0">
                <a:solidFill>
                  <a:srgbClr val="FFFFFF"/>
                </a:solidFill>
                <a:effectLst/>
                <a:latin typeface="Roboto-Light"/>
              </a:rPr>
              <a:t>for the global energy sector23. It has major implications for decarbonisation</a:t>
            </a:r>
            <a:br>
              <a:rPr lang="en-GB" sz="1800" b="0" i="0" dirty="0">
                <a:solidFill>
                  <a:srgbClr val="FFFFFF"/>
                </a:solidFill>
                <a:effectLst/>
                <a:latin typeface="Roboto-Light"/>
              </a:rPr>
            </a:br>
            <a:r>
              <a:rPr lang="en-GB" sz="1800" b="0" i="0" dirty="0">
                <a:solidFill>
                  <a:srgbClr val="FFFFFF"/>
                </a:solidFill>
                <a:effectLst/>
                <a:latin typeface="Roboto-Light"/>
              </a:rPr>
              <a:t>in buildings and infrastructure. It identifies major transition in building systems,</a:t>
            </a:r>
            <a:br>
              <a:rPr lang="en-GB" sz="1800" b="0" i="0" dirty="0">
                <a:solidFill>
                  <a:srgbClr val="FFFFFF"/>
                </a:solidFill>
                <a:effectLst/>
                <a:latin typeface="Roboto-Light"/>
              </a:rPr>
            </a:br>
            <a:r>
              <a:rPr lang="en-GB" sz="1800" b="0" i="0" dirty="0">
                <a:solidFill>
                  <a:srgbClr val="FFFFFF"/>
                </a:solidFill>
                <a:effectLst/>
                <a:latin typeface="Roboto-Light"/>
              </a:rPr>
              <a:t>transportation and electricity generation that are consistent with Net Zero by 2050.</a:t>
            </a:r>
            <a:br>
              <a:rPr lang="en-GB" sz="1800" b="0" i="0" dirty="0">
                <a:solidFill>
                  <a:srgbClr val="FFFFFF"/>
                </a:solidFill>
                <a:effectLst/>
                <a:latin typeface="Roboto-Light"/>
              </a:rPr>
            </a:br>
            <a:r>
              <a:rPr lang="en-GB" sz="1800" b="0" i="0" dirty="0">
                <a:solidFill>
                  <a:srgbClr val="FFFFFF"/>
                </a:solidFill>
                <a:effectLst/>
                <a:latin typeface="Roboto-Light"/>
              </a:rPr>
              <a:t>The implications of this roadmap should be aligned with common principles for the</a:t>
            </a:r>
            <a:br>
              <a:rPr lang="en-GB" sz="1800" b="0" i="0" dirty="0">
                <a:solidFill>
                  <a:srgbClr val="FFFFFF"/>
                </a:solidFill>
                <a:effectLst/>
                <a:latin typeface="Roboto-Light"/>
              </a:rPr>
            </a:br>
            <a:r>
              <a:rPr lang="en-GB" sz="1800" b="0" i="0" dirty="0">
                <a:solidFill>
                  <a:srgbClr val="FFFFFF"/>
                </a:solidFill>
                <a:effectLst/>
                <a:latin typeface="Roboto-Light"/>
              </a:rPr>
              <a:t>delivery of buildings and infrastructure projects.</a:t>
            </a:r>
            <a:br>
              <a:rPr lang="en-GB" sz="1800" b="0" i="0" dirty="0">
                <a:solidFill>
                  <a:srgbClr val="FFFFFF"/>
                </a:solidFill>
                <a:effectLst/>
                <a:latin typeface="Roboto-Light"/>
              </a:rPr>
            </a:br>
            <a:r>
              <a:rPr lang="en-GB" sz="1800" b="0" i="0" dirty="0">
                <a:solidFill>
                  <a:srgbClr val="FFFFFF"/>
                </a:solidFill>
                <a:effectLst/>
                <a:latin typeface="Roboto-Medium"/>
              </a:rPr>
              <a:t>The UN’s Sustainable Development Goals</a:t>
            </a:r>
            <a:br>
              <a:rPr lang="en-GB" sz="1800" b="0" i="0" dirty="0">
                <a:solidFill>
                  <a:srgbClr val="FFFFFF"/>
                </a:solidFill>
                <a:effectLst/>
                <a:latin typeface="Roboto-Medium"/>
              </a:rPr>
            </a:br>
            <a:r>
              <a:rPr lang="en-GB" sz="1800" b="0" i="0" dirty="0">
                <a:solidFill>
                  <a:srgbClr val="FFFFFF"/>
                </a:solidFill>
                <a:effectLst/>
                <a:latin typeface="Roboto-Medium"/>
              </a:rPr>
              <a:t>According to </a:t>
            </a:r>
            <a:r>
              <a:rPr lang="en-GB" sz="1800" b="0" i="0" dirty="0" err="1">
                <a:solidFill>
                  <a:srgbClr val="FFFFFF"/>
                </a:solidFill>
                <a:effectLst/>
                <a:latin typeface="Roboto-Medium"/>
              </a:rPr>
              <a:t>WorldGBC’s</a:t>
            </a:r>
            <a:r>
              <a:rPr lang="en-GB" sz="1800" b="0" i="0" dirty="0">
                <a:solidFill>
                  <a:srgbClr val="FFFFFF"/>
                </a:solidFill>
                <a:effectLst/>
                <a:latin typeface="Roboto-Medium"/>
              </a:rPr>
              <a:t> Strategy ‘Sustainable</a:t>
            </a:r>
            <a:br>
              <a:rPr lang="en-GB" sz="1800" b="0" i="0" dirty="0">
                <a:solidFill>
                  <a:srgbClr val="FFFFFF"/>
                </a:solidFill>
                <a:effectLst/>
                <a:latin typeface="Roboto-Medium"/>
              </a:rPr>
            </a:br>
            <a:r>
              <a:rPr lang="en-GB" sz="1800" b="0" i="0" dirty="0">
                <a:solidFill>
                  <a:srgbClr val="FFFFFF"/>
                </a:solidFill>
                <a:effectLst/>
                <a:latin typeface="Roboto-Medium"/>
              </a:rPr>
              <a:t>Buildings for Everyone, Everywhere</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22</a:t>
            </a:fld>
            <a:endParaRPr lang="en-GB"/>
          </a:p>
        </p:txBody>
      </p:sp>
    </p:spTree>
    <p:extLst>
      <p:ext uri="{BB962C8B-B14F-4D97-AF65-F5344CB8AC3E}">
        <p14:creationId xmlns:p14="http://schemas.microsoft.com/office/powerpoint/2010/main" val="400036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242021"/>
                </a:solidFill>
                <a:effectLst/>
                <a:latin typeface="ChronicleTextG1-Roman"/>
              </a:rPr>
              <a:t>Across all sectors and asset classes worldwide, we have seen some project owners reap the full benefits of collaborative contracting. But to facilitate the</a:t>
            </a:r>
            <a:br>
              <a:rPr lang="en-GB" sz="1800" b="0" i="0" dirty="0">
                <a:solidFill>
                  <a:srgbClr val="242021"/>
                </a:solidFill>
                <a:effectLst/>
                <a:latin typeface="ChronicleTextG1-Roman"/>
              </a:rPr>
            </a:br>
            <a:r>
              <a:rPr lang="en-GB" sz="1800" b="0" i="0" dirty="0">
                <a:solidFill>
                  <a:srgbClr val="242021"/>
                </a:solidFill>
                <a:effectLst/>
                <a:latin typeface="ChronicleTextG1-Roman"/>
              </a:rPr>
              <a:t>effective delivery of large and complex projects, and to break the construction productivity curse, more owners must embrace true collaboration in</a:t>
            </a:r>
            <a:br>
              <a:rPr lang="en-GB" sz="1800" b="0" i="0" dirty="0">
                <a:solidFill>
                  <a:srgbClr val="242021"/>
                </a:solidFill>
                <a:effectLst/>
                <a:latin typeface="ChronicleTextG1-Roman"/>
              </a:rPr>
            </a:br>
            <a:r>
              <a:rPr lang="en-GB" sz="1800" b="0" i="0" dirty="0">
                <a:solidFill>
                  <a:srgbClr val="242021"/>
                </a:solidFill>
                <a:effectLst/>
                <a:latin typeface="ChronicleTextG1-Roman"/>
              </a:rPr>
              <a:t>contracting.</a:t>
            </a:r>
            <a:r>
              <a:rPr lang="en-GB" dirty="0"/>
              <a:t> </a:t>
            </a:r>
            <a:br>
              <a:rPr lang="en-GB" dirty="0"/>
            </a:br>
            <a:endParaRPr lang="en-GB" dirty="0"/>
          </a:p>
          <a:p>
            <a:endParaRPr lang="en-GB" dirty="0"/>
          </a:p>
          <a:p>
            <a:r>
              <a:rPr lang="en-GB" sz="1200" b="0" i="0" dirty="0">
                <a:solidFill>
                  <a:srgbClr val="242021"/>
                </a:solidFill>
                <a:effectLst/>
                <a:latin typeface="TheinhardtPan-Light"/>
              </a:rPr>
              <a:t>The energy and resources sector isn’t widely recognized as highly collaborative, but responding to COVID-19 required new collaboration approaches and overcoming a fear of “unfair” risk–reward distribution. Amid the crisis, how can owners and contractors in the sector collaborate to improve execution,</a:t>
            </a:r>
            <a:br>
              <a:rPr lang="en-GB" sz="1200" b="0" i="0" dirty="0">
                <a:solidFill>
                  <a:srgbClr val="242021"/>
                </a:solidFill>
                <a:effectLst/>
                <a:latin typeface="TheinhardtPan-Light"/>
              </a:rPr>
            </a:br>
            <a:r>
              <a:rPr lang="en-GB" sz="1200" b="0" i="0" dirty="0">
                <a:solidFill>
                  <a:srgbClr val="242021"/>
                </a:solidFill>
                <a:effectLst/>
                <a:latin typeface="TheinhardtPan-Light"/>
              </a:rPr>
              <a:t>efficiency, and resilience and deliver mutually beneficial outcomes? </a:t>
            </a:r>
          </a:p>
          <a:p>
            <a:endParaRPr lang="en-GB" sz="1200" b="0" i="0" dirty="0">
              <a:solidFill>
                <a:srgbClr val="242021"/>
              </a:solidFill>
              <a:effectLst/>
              <a:latin typeface="TheinhardtPan-Light"/>
            </a:endParaRPr>
          </a:p>
          <a:p>
            <a:r>
              <a:rPr lang="en-GB" sz="1200" b="0" i="1" dirty="0">
                <a:solidFill>
                  <a:srgbClr val="242021"/>
                </a:solidFill>
                <a:effectLst/>
                <a:latin typeface="TheinhardtPan-Italic"/>
              </a:rPr>
              <a:t>Execute projects through partnerships, not contracts.</a:t>
            </a:r>
            <a:r>
              <a:rPr lang="en-GB" sz="2800" dirty="0"/>
              <a:t> </a:t>
            </a:r>
            <a:br>
              <a:rPr lang="en-GB" sz="2800" dirty="0"/>
            </a:br>
            <a:r>
              <a:rPr lang="en-GB" sz="1200" b="0" i="1" dirty="0">
                <a:solidFill>
                  <a:srgbClr val="242021"/>
                </a:solidFill>
                <a:effectLst/>
                <a:latin typeface="TheinhardtPan-Italic"/>
              </a:rPr>
              <a:t>Engage suppliers earlier</a:t>
            </a:r>
            <a:r>
              <a:rPr lang="en-GB" sz="2800" dirty="0"/>
              <a:t> </a:t>
            </a:r>
            <a:br>
              <a:rPr lang="en-GB" sz="2800" dirty="0"/>
            </a:br>
            <a:r>
              <a:rPr lang="en-GB" sz="1200" b="0" i="1" dirty="0">
                <a:solidFill>
                  <a:srgbClr val="242021"/>
                </a:solidFill>
                <a:effectLst/>
                <a:latin typeface="TheinhardtPan-Italic"/>
              </a:rPr>
              <a:t>Develop collaborative relationships with executive engagement</a:t>
            </a:r>
            <a:r>
              <a:rPr lang="en-GB" sz="2800" dirty="0"/>
              <a:t> </a:t>
            </a:r>
            <a:br>
              <a:rPr lang="en-GB" sz="2800" dirty="0"/>
            </a:br>
            <a:r>
              <a:rPr lang="en-GB" sz="1200" b="0" i="1" dirty="0">
                <a:solidFill>
                  <a:srgbClr val="242021"/>
                </a:solidFill>
                <a:effectLst/>
                <a:latin typeface="TheinhardtPan-Italic"/>
              </a:rPr>
              <a:t>Take time to build trust and long-term strategic relationships</a:t>
            </a:r>
            <a:r>
              <a:rPr lang="en-GB" sz="2800" dirty="0"/>
              <a:t> </a:t>
            </a:r>
            <a:br>
              <a:rPr lang="en-GB" sz="2800" dirty="0"/>
            </a:br>
            <a:r>
              <a:rPr lang="en-GB" sz="1200" b="0" i="1" dirty="0">
                <a:solidFill>
                  <a:srgbClr val="242021"/>
                </a:solidFill>
                <a:effectLst/>
                <a:latin typeface="TheinhardtPan-Italic"/>
              </a:rPr>
              <a:t>Harness the benefits of remote work and digital tools. </a:t>
            </a:r>
            <a:br>
              <a:rPr lang="en-GB" sz="2800" dirty="0"/>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23</a:t>
            </a:fld>
            <a:endParaRPr lang="en-GB"/>
          </a:p>
        </p:txBody>
      </p:sp>
    </p:spTree>
    <p:extLst>
      <p:ext uri="{BB962C8B-B14F-4D97-AF65-F5344CB8AC3E}">
        <p14:creationId xmlns:p14="http://schemas.microsoft.com/office/powerpoint/2010/main" val="68249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24</a:t>
            </a:fld>
            <a:endParaRPr lang="en-GB"/>
          </a:p>
        </p:txBody>
      </p:sp>
    </p:spTree>
    <p:extLst>
      <p:ext uri="{BB962C8B-B14F-4D97-AF65-F5344CB8AC3E}">
        <p14:creationId xmlns:p14="http://schemas.microsoft.com/office/powerpoint/2010/main" val="379194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With a combination of people, services, dynamic software and processes Currie &amp; Brown has the expertise to assist clients at all stages of the project lifecycle from concept through FEED, engineering design, procurement, construction, commissioning and asset management, to decommissioning. </a:t>
            </a:r>
          </a:p>
        </p:txBody>
      </p:sp>
      <p:sp>
        <p:nvSpPr>
          <p:cNvPr id="4" name="Slide Number Placeholder 3"/>
          <p:cNvSpPr>
            <a:spLocks noGrp="1"/>
          </p:cNvSpPr>
          <p:nvPr>
            <p:ph type="sldNum" sz="quarter" idx="5"/>
          </p:nvPr>
        </p:nvSpPr>
        <p:spPr/>
        <p:txBody>
          <a:bodyPr/>
          <a:lstStyle/>
          <a:p>
            <a:fld id="{E950DA32-26F6-415A-A675-FFBC8B168968}" type="slidenum">
              <a:rPr lang="en-GB" smtClean="0"/>
              <a:t>3</a:t>
            </a:fld>
            <a:endParaRPr lang="en-GB"/>
          </a:p>
        </p:txBody>
      </p:sp>
    </p:spTree>
    <p:extLst>
      <p:ext uri="{BB962C8B-B14F-4D97-AF65-F5344CB8AC3E}">
        <p14:creationId xmlns:p14="http://schemas.microsoft.com/office/powerpoint/2010/main" val="39926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4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Currie &amp; Brown are one of the world’s leading physical assets management consultancies, dedicated to advising clients in respect of the management and utilisation of their physical assets. With around 2,000 members of staff in over 60 offices worldwide, we have global reach with a local delivery ethic. We are recognised for our exceptional quality of service, close, long-term client relationships and sustainable added value.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4</a:t>
            </a:fld>
            <a:endParaRPr lang="en-GB"/>
          </a:p>
        </p:txBody>
      </p:sp>
    </p:spTree>
    <p:extLst>
      <p:ext uri="{BB962C8B-B14F-4D97-AF65-F5344CB8AC3E}">
        <p14:creationId xmlns:p14="http://schemas.microsoft.com/office/powerpoint/2010/main" val="74374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p>
          <a:p>
            <a:endParaRPr lang="en-GB" sz="1200" b="1" dirty="0"/>
          </a:p>
          <a:p>
            <a:endParaRPr lang="en-GB" sz="1200" b="1" dirty="0"/>
          </a:p>
          <a:p>
            <a:r>
              <a:rPr lang="en-GB" sz="1200" b="1" dirty="0"/>
              <a:t>Nuclear:  </a:t>
            </a:r>
            <a:r>
              <a:rPr lang="en-GB" sz="1200" dirty="0"/>
              <a:t>Currie &amp; Brown has been continuously involved with the nuclear industry throughout all the restructuring that has taken place over the last two decades and we have earned a reputation for understanding the special requirements of the nuclear sector and for being able to deliver project and commercial services to a range of challenges. </a:t>
            </a:r>
          </a:p>
          <a:p>
            <a:r>
              <a:rPr lang="en-GB" sz="1200" dirty="0"/>
              <a:t>We have experience at the following stages of a nuclear programme: </a:t>
            </a:r>
          </a:p>
          <a:p>
            <a:pPr marL="285750" indent="-285750">
              <a:buFont typeface="Wingdings" panose="05000000000000000000" pitchFamily="2" charset="2"/>
              <a:buChar char="§"/>
            </a:pPr>
            <a:r>
              <a:rPr lang="en-GB" sz="1200" dirty="0"/>
              <a:t>New build</a:t>
            </a:r>
          </a:p>
          <a:p>
            <a:pPr marL="285750" indent="-285750">
              <a:spcBef>
                <a:spcPts val="500"/>
              </a:spcBef>
              <a:buFont typeface="Wingdings" panose="05000000000000000000" pitchFamily="2" charset="2"/>
              <a:buChar char="§"/>
            </a:pPr>
            <a:r>
              <a:rPr lang="en-GB" sz="1200" dirty="0"/>
              <a:t>Enrichment cycle</a:t>
            </a:r>
          </a:p>
          <a:p>
            <a:pPr marL="285750" indent="-285750">
              <a:spcBef>
                <a:spcPts val="500"/>
              </a:spcBef>
              <a:buFont typeface="Wingdings" panose="05000000000000000000" pitchFamily="2" charset="2"/>
              <a:buChar char="§"/>
            </a:pPr>
            <a:r>
              <a:rPr lang="en-GB" sz="1200" dirty="0"/>
              <a:t>Upgrading operational support and maintenance</a:t>
            </a:r>
          </a:p>
          <a:p>
            <a:pPr marL="285750" indent="-285750">
              <a:spcBef>
                <a:spcPts val="500"/>
              </a:spcBef>
              <a:buFont typeface="Wingdings" panose="05000000000000000000" pitchFamily="2" charset="2"/>
              <a:buChar char="§"/>
            </a:pPr>
            <a:r>
              <a:rPr lang="en-GB" sz="1200" dirty="0"/>
              <a:t>Decommissioning</a:t>
            </a:r>
          </a:p>
          <a:p>
            <a:r>
              <a:rPr lang="en-GB" sz="1200" dirty="0"/>
              <a:t>Our clients in the nuclear industry appoint us to provide our full range of services, including risk and opportunity analysis. We operate with clients on some key nuclear projects like </a:t>
            </a:r>
            <a:r>
              <a:rPr lang="en-GB" sz="1200" dirty="0" err="1"/>
              <a:t>Flamanville</a:t>
            </a:r>
            <a:r>
              <a:rPr lang="en-GB" sz="1200" dirty="0"/>
              <a:t> in France, Hinkley Point in the UK and also on decommissioning projects in the UK.</a:t>
            </a:r>
          </a:p>
          <a:p>
            <a:r>
              <a:rPr lang="en-GB" sz="1200" b="1" dirty="0"/>
              <a:t>Oil &amp; Gas: </a:t>
            </a:r>
            <a:r>
              <a:rPr lang="en-GB" sz="1200" dirty="0"/>
              <a:t>With a combination of people, services, dynamic software and processes Currie &amp; Brown has the expertise to assist clients in the oil and gas industry at all stages of the project lifecycle from concept through FEED, engineering design, procurement, construction, commissioning and asset management, to decommissioning. </a:t>
            </a:r>
          </a:p>
          <a:p>
            <a:r>
              <a:rPr lang="en-GB" sz="1200" dirty="0"/>
              <a:t>The continuing impacts of economic upheaval, fluctuating oil prices, global mergers and a converging industry mean that the oil and gas sector will continue to face challenging times, which Currie &amp; Brown is well placed to adapt to. </a:t>
            </a:r>
          </a:p>
          <a:p>
            <a:r>
              <a:rPr lang="en-GB" sz="1200" b="1" dirty="0"/>
              <a:t>Utilities &amp; Renewables </a:t>
            </a:r>
            <a:r>
              <a:rPr lang="en-GB" sz="1200" dirty="0"/>
              <a:t>In supporting our clients to realise their development ambitions, Currie &amp; Brown’s experienced multidisciplinary teams will apply over 80 years of worldwide experience and appreciation of the gas, water, wastewater, electricity and telecommunications industries to support your needs. </a:t>
            </a:r>
          </a:p>
          <a:p>
            <a:r>
              <a:rPr lang="en-GB" sz="1200" dirty="0"/>
              <a:t>Currie &amp; Brown has worked with national and international utility operators, developers, contractors and their teams of specialist designers, engineers, lawyers, funders, national regulators and insurers in all aspects of capital investment, construction, operations and ongoing assets management. </a:t>
            </a:r>
          </a:p>
          <a:p>
            <a:r>
              <a:rPr lang="en-GB" sz="1200" dirty="0"/>
              <a:t>Our qualified project managers, surveyors and engineers will focus on the programme and efficiency drivers that assist clients to shape their long-term high quality lifecycle assets management and business efficiency requirements. </a:t>
            </a:r>
          </a:p>
          <a:p>
            <a:endParaRPr lang="en-GB" dirty="0"/>
          </a:p>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5</a:t>
            </a:fld>
            <a:endParaRPr lang="en-GB"/>
          </a:p>
        </p:txBody>
      </p:sp>
    </p:spTree>
    <p:extLst>
      <p:ext uri="{BB962C8B-B14F-4D97-AF65-F5344CB8AC3E}">
        <p14:creationId xmlns:p14="http://schemas.microsoft.com/office/powerpoint/2010/main" val="195622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construction sector is being challenged like never before by a range of issues that, taken together, have the potential to radically change the way the industry works. A combination of sustainability requirements, cost pressures, skills scarcity, digitalisation and a new breed of player entering the sector, looks set to transform construction businesses in the years ahead.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Global construction market to grow $8 trillion by 2030: driven by China, US and India.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 construction market to grow faster than China over next 15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Despite size, China powerhouse to drop to historic low of construction growth in 2016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India to provide a new engine of global growth for construction in emerging markets, growing at almost twice as fast as China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Europe will not recoup its ‘lost decade’ but the UK will be continental Europe’s stand-out growth market, overtaking Germany to become the world’s sixth largest construction market by 2030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new – Global Construction 2030 – forecasts the volume of construction output will grow by 85% to $15.5 trillion worldwide by 2030, with three countries – China, US and India – leading the way and accounting for 57% of all global growth.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benchmark global study - the fourth in a series from Global Construction Perspectives and Oxford Economics - shows average global construction growth of 3.9% pa to 2030, outpacing that of global GDP by over one percentage point, driven by developed countries recovering from economic instability and emerging countries continuing to industrialize.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it comes to Europe, whilst it won’t recover to reach pre-crisis levels until 2025, the UK is a stand-out growth market, overtaking Germany to become the largest in Europe and the world’s sixth largest construction market by 2030.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9</a:t>
            </a:fld>
            <a:endParaRPr lang="en-GB"/>
          </a:p>
        </p:txBody>
      </p:sp>
    </p:spTree>
    <p:extLst>
      <p:ext uri="{BB962C8B-B14F-4D97-AF65-F5344CB8AC3E}">
        <p14:creationId xmlns:p14="http://schemas.microsoft.com/office/powerpoint/2010/main" val="76387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181716"/>
                </a:solidFill>
                <a:effectLst/>
                <a:latin typeface="ProximaNova-Regular"/>
              </a:rPr>
              <a:t>Infrastructure underpins the economy. Transport, digital, energy and utility networks are vital for jobs, businesses and economic growth. But they also have a profound impact on people’s daily lives. The government wants to deliver an infrastructure revolution: a radical improvement in the quality of the UK’s infrastructure to help level up the country, strengthen the Union, and put the UK on the path to net zero emissions by 2050.</a:t>
            </a:r>
            <a:br>
              <a:rPr lang="en-GB" sz="1800" b="0" i="0" dirty="0">
                <a:solidFill>
                  <a:srgbClr val="181716"/>
                </a:solidFill>
                <a:effectLst/>
                <a:latin typeface="ProximaNova-Regular"/>
              </a:rPr>
            </a:br>
            <a:r>
              <a:rPr lang="en-GB" sz="1800" b="0" i="0" dirty="0">
                <a:solidFill>
                  <a:srgbClr val="181716"/>
                </a:solidFill>
                <a:effectLst/>
                <a:latin typeface="ProximaNova-Regular"/>
              </a:rPr>
              <a:t>This Strategy sets out the government’s plans to deliver on this ambition. It is the first of its kind: </a:t>
            </a:r>
            <a:r>
              <a:rPr lang="en-GB" sz="1800" b="0" i="0" dirty="0">
                <a:solidFill>
                  <a:srgbClr val="181716"/>
                </a:solidFill>
                <a:effectLst/>
                <a:latin typeface="ProximaNova-Semibold"/>
              </a:rPr>
              <a:t>rooted </a:t>
            </a:r>
            <a:r>
              <a:rPr lang="en-GB" sz="1800" b="0" i="0" dirty="0">
                <a:solidFill>
                  <a:srgbClr val="181716"/>
                </a:solidFill>
                <a:effectLst/>
                <a:latin typeface="ProximaNova-Regular"/>
              </a:rPr>
              <a:t>in </a:t>
            </a:r>
            <a:r>
              <a:rPr lang="en-GB" sz="1800" b="0" i="0" dirty="0">
                <a:solidFill>
                  <a:srgbClr val="181716"/>
                </a:solidFill>
                <a:effectLst/>
                <a:latin typeface="ProximaNova-Semibold"/>
              </a:rPr>
              <a:t>the expert advice of the highly respected National Infrastructure Commission (NIC) and responding to its ground-breaking 2018 assessment of the country’s infrastructure needs.</a:t>
            </a:r>
            <a:r>
              <a:rPr lang="en-GB" dirty="0"/>
              <a:t> </a:t>
            </a:r>
          </a:p>
          <a:p>
            <a:endParaRPr lang="en-GB" dirty="0"/>
          </a:p>
          <a:p>
            <a:r>
              <a:rPr lang="en-GB" sz="1800" b="0" i="0" dirty="0">
                <a:solidFill>
                  <a:srgbClr val="181716"/>
                </a:solidFill>
                <a:effectLst/>
                <a:latin typeface="ProximaNova-Semibold"/>
              </a:rPr>
              <a:t>Infrastructure is long-term. </a:t>
            </a:r>
            <a:r>
              <a:rPr lang="en-GB" sz="1800" b="0" i="0" dirty="0">
                <a:solidFill>
                  <a:srgbClr val="181716"/>
                </a:solidFill>
                <a:effectLst/>
                <a:latin typeface="ProximaNova-Regular"/>
              </a:rPr>
              <a:t>Decisions taken today on new rail lines, power plants, or road upgrades, will affect lives and livelihoods for decades to come. But infrastructure investment also has an important short-term role to help support jobs and stimulate the economy. This Strategy brings together the government’s long-term goals with the short-term imperative to rebuild the economy following the COVID-19 pandemic</a:t>
            </a:r>
            <a:r>
              <a:rPr lang="en-GB" dirty="0"/>
              <a:t> </a:t>
            </a:r>
          </a:p>
          <a:p>
            <a:endParaRPr lang="en-GB" dirty="0"/>
          </a:p>
          <a:p>
            <a:r>
              <a:rPr lang="en-GB" dirty="0"/>
              <a:t>As the government helps the economy to recover it will also seek to address the long-term issues that have held back UK infrastructure. These issues include ‘stop-start’ public investment, insufficient funding for regions outside of London, slow adoption of </a:t>
            </a:r>
            <a:r>
              <a:rPr lang="en-GB" dirty="0" err="1"/>
              <a:t>newtechnology</a:t>
            </a:r>
            <a:r>
              <a:rPr lang="en-GB" dirty="0"/>
              <a:t>, policy uncertainty that undermines private investment, and project delivery plagued by delays and</a:t>
            </a:r>
          </a:p>
          <a:p>
            <a:r>
              <a:rPr lang="en-GB" dirty="0"/>
              <a:t>cost overruns.</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10</a:t>
            </a:fld>
            <a:endParaRPr lang="en-GB"/>
          </a:p>
        </p:txBody>
      </p:sp>
    </p:spTree>
    <p:extLst>
      <p:ext uri="{BB962C8B-B14F-4D97-AF65-F5344CB8AC3E}">
        <p14:creationId xmlns:p14="http://schemas.microsoft.com/office/powerpoint/2010/main" val="130783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565655"/>
                </a:solidFill>
                <a:effectLst/>
                <a:latin typeface="HelveticaNeue-Light"/>
              </a:rPr>
              <a:t>UK projects and programmes that are planned to go out to market for procurement throughout the 2020/21 financial year. </a:t>
            </a:r>
            <a:br>
              <a:rPr lang="en-GB" sz="1800" b="0" i="0" dirty="0">
                <a:solidFill>
                  <a:srgbClr val="565655"/>
                </a:solidFill>
                <a:effectLst/>
                <a:latin typeface="HelveticaNeue-Light"/>
              </a:rPr>
            </a:br>
            <a:r>
              <a:rPr lang="en-GB" sz="1800" b="0" i="0" dirty="0">
                <a:solidFill>
                  <a:srgbClr val="565655"/>
                </a:solidFill>
                <a:effectLst/>
                <a:latin typeface="HelveticaNeue-Light"/>
              </a:rPr>
              <a:t>The procurements contained within the </a:t>
            </a:r>
            <a:r>
              <a:rPr lang="en-GB" sz="1800" b="0" i="0" dirty="0">
                <a:solidFill>
                  <a:srgbClr val="565655"/>
                </a:solidFill>
                <a:effectLst/>
                <a:latin typeface="HelveticaNeueLT-Medium"/>
              </a:rPr>
              <a:t>pipeline have an estimated total contract value of</a:t>
            </a:r>
            <a:br>
              <a:rPr lang="en-GB" sz="1800" b="0" i="0" dirty="0">
                <a:solidFill>
                  <a:srgbClr val="565655"/>
                </a:solidFill>
                <a:effectLst/>
                <a:latin typeface="HelveticaNeueLT-Medium"/>
              </a:rPr>
            </a:br>
            <a:r>
              <a:rPr lang="en-GB" sz="1800" b="0" i="0" dirty="0">
                <a:solidFill>
                  <a:srgbClr val="565655"/>
                </a:solidFill>
                <a:effectLst/>
                <a:latin typeface="HelveticaNeueLT-Medium"/>
              </a:rPr>
              <a:t>between £29bn and £37bn.</a:t>
            </a:r>
            <a:r>
              <a:rPr lang="en-GB" dirty="0"/>
              <a:t> </a:t>
            </a:r>
          </a:p>
          <a:p>
            <a:r>
              <a:rPr lang="en-GB" sz="1800" b="0" i="0" dirty="0">
                <a:solidFill>
                  <a:srgbClr val="000000"/>
                </a:solidFill>
                <a:effectLst/>
                <a:latin typeface="HelveticaNeueLTPro-Lt"/>
              </a:rPr>
              <a:t>As the pandemic underlines, the wellbeing and prosperity of everyone in</a:t>
            </a:r>
            <a:br>
              <a:rPr lang="en-GB" sz="1800" b="0" i="0" dirty="0">
                <a:solidFill>
                  <a:srgbClr val="000000"/>
                </a:solidFill>
                <a:effectLst/>
                <a:latin typeface="HelveticaNeueLTPro-Lt"/>
              </a:rPr>
            </a:br>
            <a:r>
              <a:rPr lang="en-GB" sz="1800" b="0" i="0" dirty="0">
                <a:solidFill>
                  <a:srgbClr val="000000"/>
                </a:solidFill>
                <a:effectLst/>
                <a:latin typeface="HelveticaNeueLTPro-Lt"/>
              </a:rPr>
              <a:t>the UK depend critically on how we build our economy and transform our</a:t>
            </a:r>
            <a:br>
              <a:rPr lang="en-GB" sz="1800" b="0" i="0" dirty="0">
                <a:solidFill>
                  <a:srgbClr val="000000"/>
                </a:solidFill>
                <a:effectLst/>
                <a:latin typeface="HelveticaNeueLTPro-Lt"/>
              </a:rPr>
            </a:br>
            <a:r>
              <a:rPr lang="en-GB" sz="1800" b="0" i="0" dirty="0">
                <a:solidFill>
                  <a:srgbClr val="000000"/>
                </a:solidFill>
                <a:effectLst/>
                <a:latin typeface="HelveticaNeueLTPro-Lt"/>
              </a:rPr>
              <a:t>infrastructure and public services for the future. Delivering major projects</a:t>
            </a:r>
            <a:br>
              <a:rPr lang="en-GB" sz="1800" b="0" i="0" dirty="0">
                <a:solidFill>
                  <a:srgbClr val="000000"/>
                </a:solidFill>
                <a:effectLst/>
                <a:latin typeface="HelveticaNeueLTPro-Lt"/>
              </a:rPr>
            </a:br>
            <a:r>
              <a:rPr lang="en-GB" sz="1800" b="0" i="0" dirty="0">
                <a:solidFill>
                  <a:srgbClr val="000000"/>
                </a:solidFill>
                <a:effectLst/>
                <a:latin typeface="HelveticaNeueLTPro-Lt"/>
              </a:rPr>
              <a:t>successfully and consistently has never been so </a:t>
            </a:r>
            <a:r>
              <a:rPr lang="en-GB" sz="1800" b="0" i="0" err="1">
                <a:solidFill>
                  <a:srgbClr val="000000"/>
                </a:solidFill>
                <a:effectLst/>
                <a:latin typeface="HelveticaNeueLTPro-Lt"/>
              </a:rPr>
              <a:t>importan</a:t>
            </a:r>
            <a:r>
              <a:rPr lang="en-GB"/>
              <a:t> </a:t>
            </a:r>
          </a:p>
          <a:p>
            <a:endParaRPr lang="en-GB"/>
          </a:p>
          <a:p>
            <a:br>
              <a:rPr lang="en-GB"/>
            </a:br>
            <a:br>
              <a:rPr lang="en-GB"/>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11</a:t>
            </a:fld>
            <a:endParaRPr lang="en-GB"/>
          </a:p>
        </p:txBody>
      </p:sp>
    </p:spTree>
    <p:extLst>
      <p:ext uri="{BB962C8B-B14F-4D97-AF65-F5344CB8AC3E}">
        <p14:creationId xmlns:p14="http://schemas.microsoft.com/office/powerpoint/2010/main" val="130606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0000"/>
                </a:solidFill>
                <a:effectLst/>
                <a:latin typeface="Times New Roman" panose="02020603050405020304" pitchFamily="18" charset="0"/>
              </a:rPr>
              <a:t>External factors </a:t>
            </a:r>
            <a:r>
              <a:rPr lang="en-GB" sz="1800" b="0" i="0" dirty="0">
                <a:solidFill>
                  <a:srgbClr val="000000"/>
                </a:solidFill>
                <a:effectLst/>
                <a:latin typeface="Times New Roman" panose="02020603050405020304" pitchFamily="18" charset="0"/>
              </a:rPr>
              <a:t>consist of the external influences affecting the project, such as economic environment, social environment, political environment, physical environment, industrial relation environment and level of technology advanced.</a:t>
            </a:r>
            <a:br>
              <a:rPr lang="en-GB" sz="1800" b="0" i="0" dirty="0">
                <a:solidFill>
                  <a:srgbClr val="000000"/>
                </a:solidFill>
                <a:effectLst/>
                <a:latin typeface="Times New Roman" panose="02020603050405020304" pitchFamily="18" charset="0"/>
              </a:rPr>
            </a:br>
            <a:r>
              <a:rPr lang="en-GB" sz="1800" b="0" i="0" dirty="0">
                <a:solidFill>
                  <a:srgbClr val="000000"/>
                </a:solidFill>
                <a:effectLst/>
                <a:latin typeface="Times New Roman" panose="02020603050405020304" pitchFamily="18" charset="0"/>
              </a:rPr>
              <a:t>The variables within each category are interrelated and </a:t>
            </a:r>
            <a:r>
              <a:rPr lang="en-GB" sz="1800" b="0" i="0" dirty="0" err="1">
                <a:solidFill>
                  <a:srgbClr val="000000"/>
                </a:solidFill>
                <a:effectLst/>
                <a:latin typeface="Times New Roman" panose="02020603050405020304" pitchFamily="18" charset="0"/>
              </a:rPr>
              <a:t>intrarelated</a:t>
            </a:r>
            <a:r>
              <a:rPr lang="en-GB" sz="1800" b="0" i="0" dirty="0">
                <a:solidFill>
                  <a:srgbClr val="000000"/>
                </a:solidFill>
                <a:effectLst/>
                <a:latin typeface="Times New Roman" panose="02020603050405020304" pitchFamily="18" charset="0"/>
              </a:rPr>
              <a:t>. This means that a variable in one group can affect a variable in another group and vice versa.</a:t>
            </a:r>
          </a:p>
          <a:p>
            <a:r>
              <a:rPr lang="en-GB" sz="1800" b="0" i="0" dirty="0">
                <a:solidFill>
                  <a:srgbClr val="000000"/>
                </a:solidFill>
                <a:effectLst/>
                <a:latin typeface="Times New Roman" panose="02020603050405020304" pitchFamily="18" charset="0"/>
              </a:rPr>
              <a:t>Give COVID-19 change of statute example and lockdown that caused extensive delays. </a:t>
            </a:r>
            <a:br>
              <a:rPr lang="en-GB" dirty="0"/>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12</a:t>
            </a:fld>
            <a:endParaRPr lang="en-GB"/>
          </a:p>
        </p:txBody>
      </p:sp>
    </p:spTree>
    <p:extLst>
      <p:ext uri="{BB962C8B-B14F-4D97-AF65-F5344CB8AC3E}">
        <p14:creationId xmlns:p14="http://schemas.microsoft.com/office/powerpoint/2010/main" val="43558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313E"/>
                </a:solidFill>
                <a:effectLst/>
                <a:latin typeface="ArialMT"/>
              </a:rPr>
              <a:t>Infrastructure’s purpose is to meet fundamental societal needs; such as roads, public transport, low carbon energy supply, clean water and flood </a:t>
            </a:r>
            <a:r>
              <a:rPr lang="en-GB" sz="1800" b="0" i="0" dirty="0" err="1">
                <a:solidFill>
                  <a:srgbClr val="00313E"/>
                </a:solidFill>
                <a:effectLst/>
                <a:latin typeface="ArialMT"/>
              </a:rPr>
              <a:t>protection.The</a:t>
            </a:r>
            <a:r>
              <a:rPr lang="en-GB" sz="1800" b="0" i="0" dirty="0">
                <a:solidFill>
                  <a:srgbClr val="00313E"/>
                </a:solidFill>
                <a:effectLst/>
                <a:latin typeface="ArialMT"/>
              </a:rPr>
              <a:t> societal benefits that infrastructure projects can generate are not, however, limited to delivering this basic functionality. By focusing on delivering broader social outcomes, not just engineering outputs, infrastructure projects can create additional ‘social value’. For example, they can help address local socio-economic issues and inequalities; create jobs for previously unemployed </a:t>
            </a:r>
            <a:r>
              <a:rPr lang="en-GB" sz="1800" b="0" i="0" dirty="0" err="1">
                <a:solidFill>
                  <a:srgbClr val="00313E"/>
                </a:solidFill>
                <a:effectLst/>
                <a:latin typeface="ArialMT"/>
              </a:rPr>
              <a:t>people;provide</a:t>
            </a:r>
            <a:r>
              <a:rPr lang="en-GB" sz="1800" b="0" i="0" dirty="0">
                <a:solidFill>
                  <a:srgbClr val="00313E"/>
                </a:solidFill>
                <a:effectLst/>
                <a:latin typeface="ArialMT"/>
              </a:rPr>
              <a:t> opportunities for Small and Medium Enterprises; and ultimately increase the quality of life of people involved in, or impacted by, an infrastructure project.</a:t>
            </a:r>
            <a:r>
              <a:rPr lang="en-GB" dirty="0"/>
              <a:t> </a:t>
            </a:r>
            <a:br>
              <a:rPr lang="en-GB" dirty="0"/>
            </a:br>
            <a:endParaRPr lang="en-GB" dirty="0"/>
          </a:p>
        </p:txBody>
      </p:sp>
      <p:sp>
        <p:nvSpPr>
          <p:cNvPr id="4" name="Slide Number Placeholder 3"/>
          <p:cNvSpPr>
            <a:spLocks noGrp="1"/>
          </p:cNvSpPr>
          <p:nvPr>
            <p:ph type="sldNum" sz="quarter" idx="5"/>
          </p:nvPr>
        </p:nvSpPr>
        <p:spPr/>
        <p:txBody>
          <a:bodyPr/>
          <a:lstStyle/>
          <a:p>
            <a:fld id="{E950DA32-26F6-415A-A675-FFBC8B168968}" type="slidenum">
              <a:rPr lang="en-GB" smtClean="0"/>
              <a:t>13</a:t>
            </a:fld>
            <a:endParaRPr lang="en-GB"/>
          </a:p>
        </p:txBody>
      </p:sp>
    </p:spTree>
    <p:extLst>
      <p:ext uri="{BB962C8B-B14F-4D97-AF65-F5344CB8AC3E}">
        <p14:creationId xmlns:p14="http://schemas.microsoft.com/office/powerpoint/2010/main" val="218551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1EDD91-E7A7-4A14-A212-2449DF9F0DAB}"/>
              </a:ext>
            </a:extLst>
          </p:cNvPr>
          <p:cNvSpPr/>
          <p:nvPr userDrawn="1"/>
        </p:nvSpPr>
        <p:spPr>
          <a:xfrm>
            <a:off x="697382" y="724277"/>
            <a:ext cx="2232000" cy="2232000"/>
          </a:xfrm>
          <a:prstGeom prst="rect">
            <a:avLst/>
          </a:prstGeom>
          <a:solidFill>
            <a:srgbClr val="B91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2"/>
          <p:cNvSpPr>
            <a:spLocks noGrp="1"/>
          </p:cNvSpPr>
          <p:nvPr>
            <p:ph type="pic" sz="quarter" idx="10" hasCustomPrompt="1"/>
          </p:nvPr>
        </p:nvSpPr>
        <p:spPr>
          <a:xfrm>
            <a:off x="3055303" y="727075"/>
            <a:ext cx="2230437" cy="2230438"/>
          </a:xfrm>
          <a:prstGeom prst="rect">
            <a:avLst/>
          </a:prstGeom>
        </p:spPr>
        <p:txBody>
          <a:bodyPr anchor="ctr" anchorCtr="0"/>
          <a:lstStyle>
            <a:lvl1pPr marL="0" indent="0" algn="ctr">
              <a:buFontTx/>
              <a:buNone/>
              <a:defRPr sz="1200">
                <a:solidFill>
                  <a:srgbClr val="5F5F5F"/>
                </a:solidFill>
                <a:latin typeface="Arial" panose="020B0604020202020204" pitchFamily="34" charset="0"/>
                <a:cs typeface="Arial" panose="020B0604020202020204" pitchFamily="34" charset="0"/>
              </a:defRPr>
            </a:lvl1pPr>
          </a:lstStyle>
          <a:p>
            <a:r>
              <a:rPr lang="en-US"/>
              <a:t>Drag picture to placeholder or click icon to add</a:t>
            </a:r>
            <a:endParaRPr lang="en-GB"/>
          </a:p>
        </p:txBody>
      </p:sp>
      <p:sp>
        <p:nvSpPr>
          <p:cNvPr id="7" name="Picture Placeholder 2"/>
          <p:cNvSpPr>
            <a:spLocks noGrp="1"/>
          </p:cNvSpPr>
          <p:nvPr>
            <p:ph type="pic" sz="quarter" idx="11" hasCustomPrompt="1"/>
          </p:nvPr>
        </p:nvSpPr>
        <p:spPr>
          <a:xfrm>
            <a:off x="5414361" y="727075"/>
            <a:ext cx="2230437" cy="2230438"/>
          </a:xfrm>
          <a:prstGeom prst="rect">
            <a:avLst/>
          </a:prstGeom>
        </p:spPr>
        <p:txBody>
          <a:bodyPr anchor="ctr" anchorCtr="0"/>
          <a:lstStyle>
            <a:lvl1pPr marL="0" indent="0" algn="ctr">
              <a:buFontTx/>
              <a:buNone/>
              <a:defRPr sz="1200">
                <a:solidFill>
                  <a:srgbClr val="5F5F5F"/>
                </a:solidFill>
                <a:latin typeface="Arial" panose="020B0604020202020204" pitchFamily="34" charset="0"/>
                <a:cs typeface="Arial" panose="020B0604020202020204" pitchFamily="34" charset="0"/>
              </a:defRPr>
            </a:lvl1pPr>
          </a:lstStyle>
          <a:p>
            <a:r>
              <a:rPr lang="en-US"/>
              <a:t>Drag picture to placeholder or click icon to add</a:t>
            </a:r>
            <a:endParaRPr lang="en-GB"/>
          </a:p>
        </p:txBody>
      </p:sp>
      <p:sp>
        <p:nvSpPr>
          <p:cNvPr id="8" name="Picture Placeholder 2"/>
          <p:cNvSpPr>
            <a:spLocks noGrp="1"/>
          </p:cNvSpPr>
          <p:nvPr>
            <p:ph type="pic" sz="quarter" idx="12" hasCustomPrompt="1"/>
          </p:nvPr>
        </p:nvSpPr>
        <p:spPr>
          <a:xfrm>
            <a:off x="7770243" y="727075"/>
            <a:ext cx="2230437" cy="2230438"/>
          </a:xfrm>
          <a:prstGeom prst="rect">
            <a:avLst/>
          </a:prstGeom>
        </p:spPr>
        <p:txBody>
          <a:bodyPr anchor="ctr" anchorCtr="0"/>
          <a:lstStyle>
            <a:lvl1pPr marL="0" indent="0" algn="ctr">
              <a:buFontTx/>
              <a:buNone/>
              <a:defRPr sz="1200">
                <a:solidFill>
                  <a:srgbClr val="5F5F5F"/>
                </a:solidFill>
                <a:latin typeface="Arial" panose="020B0604020202020204" pitchFamily="34" charset="0"/>
                <a:cs typeface="Arial" panose="020B0604020202020204" pitchFamily="34" charset="0"/>
              </a:defRPr>
            </a:lvl1pPr>
          </a:lstStyle>
          <a:p>
            <a:r>
              <a:rPr lang="en-US"/>
              <a:t>Drag picture to placeholder or click icon to add</a:t>
            </a:r>
            <a:endParaRPr lang="en-GB"/>
          </a:p>
        </p:txBody>
      </p:sp>
      <p:sp>
        <p:nvSpPr>
          <p:cNvPr id="13" name="Rectangle 12">
            <a:extLst>
              <a:ext uri="{FF2B5EF4-FFF2-40B4-BE49-F238E27FC236}">
                <a16:creationId xmlns:a16="http://schemas.microsoft.com/office/drawing/2014/main" id="{E02785E8-0D0B-405F-9984-B42FC6D2948E}"/>
              </a:ext>
            </a:extLst>
          </p:cNvPr>
          <p:cNvSpPr/>
          <p:nvPr userDrawn="1"/>
        </p:nvSpPr>
        <p:spPr>
          <a:xfrm>
            <a:off x="692150" y="4140680"/>
            <a:ext cx="733890" cy="61958"/>
          </a:xfrm>
          <a:prstGeom prst="rect">
            <a:avLst/>
          </a:prstGeom>
          <a:solidFill>
            <a:srgbClr val="B91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6708F09D-3D1A-469F-99F9-BE6BD301AAA2}"/>
              </a:ext>
            </a:extLst>
          </p:cNvPr>
          <p:cNvSpPr>
            <a:spLocks noGrp="1"/>
          </p:cNvSpPr>
          <p:nvPr>
            <p:ph type="body" sz="quarter" idx="16" hasCustomPrompt="1"/>
          </p:nvPr>
        </p:nvSpPr>
        <p:spPr>
          <a:xfrm>
            <a:off x="692596" y="3291841"/>
            <a:ext cx="6947440" cy="657860"/>
          </a:xfrm>
          <a:prstGeom prst="rect">
            <a:avLst/>
          </a:prstGeom>
        </p:spPr>
        <p:txBody>
          <a:bodyPr lIns="0" bIns="0" anchor="b" anchorCtr="0"/>
          <a:lstStyle>
            <a:lvl1pPr marL="0" indent="0">
              <a:lnSpc>
                <a:spcPct val="100000"/>
              </a:lnSpc>
              <a:spcBef>
                <a:spcPts val="0"/>
              </a:spcBef>
              <a:buNone/>
              <a:defRPr sz="2800" b="1" spc="-50" baseline="0">
                <a:solidFill>
                  <a:schemeClr val="accent2"/>
                </a:solidFill>
                <a:latin typeface="Arial" panose="020B0604020202020204" pitchFamily="34" charset="0"/>
                <a:cs typeface="Arial" panose="020B0604020202020204" pitchFamily="34" charset="0"/>
              </a:defRPr>
            </a:lvl1pPr>
            <a:lvl2pPr marL="457200" indent="0">
              <a:buNone/>
              <a:defRPr sz="2800" b="1">
                <a:latin typeface="Arial" panose="020B0604020202020204" pitchFamily="34" charset="0"/>
                <a:cs typeface="Arial" panose="020B0604020202020204" pitchFamily="34" charset="0"/>
              </a:defRPr>
            </a:lvl2pPr>
            <a:lvl3pPr marL="914400" indent="0">
              <a:buNone/>
              <a:defRPr sz="2800" b="1">
                <a:latin typeface="Arial" panose="020B0604020202020204" pitchFamily="34" charset="0"/>
                <a:cs typeface="Arial" panose="020B0604020202020204" pitchFamily="34" charset="0"/>
              </a:defRPr>
            </a:lvl3pPr>
            <a:lvl4pPr marL="1371600" indent="0">
              <a:buNone/>
              <a:defRPr sz="2800" b="1">
                <a:latin typeface="Arial" panose="020B0604020202020204" pitchFamily="34" charset="0"/>
                <a:cs typeface="Arial" panose="020B0604020202020204" pitchFamily="34" charset="0"/>
              </a:defRPr>
            </a:lvl4pPr>
            <a:lvl5pPr marL="1828800" indent="0">
              <a:buNone/>
              <a:defRPr sz="2800" b="1">
                <a:latin typeface="Arial" panose="020B0604020202020204" pitchFamily="34" charset="0"/>
                <a:cs typeface="Arial" panose="020B0604020202020204" pitchFamily="34" charset="0"/>
              </a:defRPr>
            </a:lvl5pPr>
          </a:lstStyle>
          <a:p>
            <a:pPr lvl="0"/>
            <a:r>
              <a:rPr lang="en-US" dirty="0"/>
              <a:t>Client name</a:t>
            </a:r>
            <a:endParaRPr lang="en-GB" dirty="0"/>
          </a:p>
        </p:txBody>
      </p:sp>
      <p:sp>
        <p:nvSpPr>
          <p:cNvPr id="20" name="Text Placeholder 19">
            <a:extLst>
              <a:ext uri="{FF2B5EF4-FFF2-40B4-BE49-F238E27FC236}">
                <a16:creationId xmlns:a16="http://schemas.microsoft.com/office/drawing/2014/main" id="{3364245D-9B87-408E-BFF3-3BB88ED72BAB}"/>
              </a:ext>
            </a:extLst>
          </p:cNvPr>
          <p:cNvSpPr>
            <a:spLocks noGrp="1"/>
          </p:cNvSpPr>
          <p:nvPr>
            <p:ph type="body" sz="quarter" idx="17"/>
          </p:nvPr>
        </p:nvSpPr>
        <p:spPr>
          <a:xfrm>
            <a:off x="692595" y="4339907"/>
            <a:ext cx="6947440" cy="520700"/>
          </a:xfrm>
          <a:prstGeom prst="rect">
            <a:avLst/>
          </a:prstGeom>
        </p:spPr>
        <p:txBody>
          <a:bodyPr lIns="0"/>
          <a:lstStyle>
            <a:lvl1pPr marL="0" indent="0" algn="l" defTabSz="995507" rtl="0" eaLnBrk="1" latinLnBrk="0" hangingPunct="1">
              <a:buNone/>
              <a:tabLst>
                <a:tab pos="9324000" algn="r"/>
              </a:tabLst>
              <a:defRPr lang="en-US" sz="2000" kern="1200" spc="-50" dirty="0" smtClean="0">
                <a:solidFill>
                  <a:schemeClr val="accent2"/>
                </a:solidFill>
                <a:latin typeface="Arial" panose="020B0604020202020204" pitchFamily="34" charset="0"/>
                <a:ea typeface="+mn-ea"/>
                <a:cs typeface="Arial" panose="020B0604020202020204" pitchFamily="34" charset="0"/>
              </a:defRPr>
            </a:lvl1pPr>
            <a:lvl2pPr marL="0" algn="l" defTabSz="995507" rtl="0" eaLnBrk="1" latinLnBrk="0" hangingPunct="1">
              <a:tabLst>
                <a:tab pos="9324000" algn="r"/>
              </a:tabLst>
              <a:defRPr lang="en-US" sz="2000" kern="1200" spc="-50" dirty="0" smtClean="0">
                <a:solidFill>
                  <a:srgbClr val="5F5F5F"/>
                </a:solidFill>
                <a:latin typeface="Arial" panose="020B0604020202020204" pitchFamily="34" charset="0"/>
                <a:ea typeface="+mn-ea"/>
                <a:cs typeface="Arial" panose="020B0604020202020204" pitchFamily="34" charset="0"/>
              </a:defRPr>
            </a:lvl2pPr>
            <a:lvl3pPr marL="0" algn="l" defTabSz="995507" rtl="0" eaLnBrk="1" latinLnBrk="0" hangingPunct="1">
              <a:tabLst>
                <a:tab pos="9324000" algn="r"/>
              </a:tabLst>
              <a:defRPr lang="en-US" sz="2000" kern="1200" spc="-50" dirty="0" smtClean="0">
                <a:solidFill>
                  <a:srgbClr val="5F5F5F"/>
                </a:solidFill>
                <a:latin typeface="Arial" panose="020B0604020202020204" pitchFamily="34" charset="0"/>
                <a:ea typeface="+mn-ea"/>
                <a:cs typeface="Arial" panose="020B0604020202020204" pitchFamily="34" charset="0"/>
              </a:defRPr>
            </a:lvl3pPr>
          </a:lstStyle>
          <a:p>
            <a:pPr lvl="0"/>
            <a:r>
              <a:rPr lang="en-US" dirty="0"/>
              <a:t>Edit Master text styles</a:t>
            </a:r>
            <a:endParaRPr lang="en-GB" dirty="0"/>
          </a:p>
        </p:txBody>
      </p:sp>
    </p:spTree>
    <p:extLst>
      <p:ext uri="{BB962C8B-B14F-4D97-AF65-F5344CB8AC3E}">
        <p14:creationId xmlns:p14="http://schemas.microsoft.com/office/powerpoint/2010/main" val="401905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p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5D9BA2-89C2-4F68-8C88-DD36543C6E06}"/>
              </a:ext>
            </a:extLst>
          </p:cNvPr>
          <p:cNvSpPr/>
          <p:nvPr userDrawn="1"/>
        </p:nvSpPr>
        <p:spPr>
          <a:xfrm>
            <a:off x="9108441" y="3374447"/>
            <a:ext cx="922511" cy="61958"/>
          </a:xfrm>
          <a:prstGeom prst="rect">
            <a:avLst/>
          </a:prstGeom>
          <a:solidFill>
            <a:srgbClr val="B91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960"/>
          </a:p>
        </p:txBody>
      </p:sp>
      <p:sp>
        <p:nvSpPr>
          <p:cNvPr id="11" name="Text Placeholder 4">
            <a:extLst>
              <a:ext uri="{FF2B5EF4-FFF2-40B4-BE49-F238E27FC236}">
                <a16:creationId xmlns:a16="http://schemas.microsoft.com/office/drawing/2014/main" id="{2FC4EDFA-9501-46D2-937D-9FD2E26BFFD8}"/>
              </a:ext>
            </a:extLst>
          </p:cNvPr>
          <p:cNvSpPr>
            <a:spLocks noGrp="1"/>
          </p:cNvSpPr>
          <p:nvPr>
            <p:ph type="body" sz="quarter" idx="18" hasCustomPrompt="1"/>
          </p:nvPr>
        </p:nvSpPr>
        <p:spPr>
          <a:xfrm>
            <a:off x="6065519" y="2712720"/>
            <a:ext cx="4060711" cy="470748"/>
          </a:xfrm>
          <a:prstGeom prst="rect">
            <a:avLst/>
          </a:prstGeom>
        </p:spPr>
        <p:txBody>
          <a:bodyPr lIns="0" bIns="0" anchor="b" anchorCtr="0"/>
          <a:lstStyle>
            <a:lvl1pPr marL="0" indent="0" algn="r">
              <a:lnSpc>
                <a:spcPts val="3100"/>
              </a:lnSpc>
              <a:spcBef>
                <a:spcPts val="0"/>
              </a:spcBef>
              <a:buNone/>
              <a:defRPr sz="2600" b="1" spc="-50" baseline="0">
                <a:solidFill>
                  <a:schemeClr val="accent3"/>
                </a:solidFill>
                <a:latin typeface="Arial" panose="020B0604020202020204" pitchFamily="34" charset="0"/>
                <a:cs typeface="Arial" panose="020B0604020202020204" pitchFamily="34" charset="0"/>
              </a:defRPr>
            </a:lvl1pPr>
            <a:lvl2pPr marL="457200" indent="0">
              <a:buNone/>
              <a:defRPr sz="2800" b="1">
                <a:latin typeface="Arial" panose="020B0604020202020204" pitchFamily="34" charset="0"/>
                <a:cs typeface="Arial" panose="020B0604020202020204" pitchFamily="34" charset="0"/>
              </a:defRPr>
            </a:lvl2pPr>
            <a:lvl3pPr marL="914400" indent="0">
              <a:buNone/>
              <a:defRPr sz="2800" b="1">
                <a:latin typeface="Arial" panose="020B0604020202020204" pitchFamily="34" charset="0"/>
                <a:cs typeface="Arial" panose="020B0604020202020204" pitchFamily="34" charset="0"/>
              </a:defRPr>
            </a:lvl3pPr>
            <a:lvl4pPr marL="1371600" indent="0">
              <a:buNone/>
              <a:defRPr sz="2800" b="1">
                <a:latin typeface="Arial" panose="020B0604020202020204" pitchFamily="34" charset="0"/>
                <a:cs typeface="Arial" panose="020B0604020202020204" pitchFamily="34" charset="0"/>
              </a:defRPr>
            </a:lvl4pPr>
            <a:lvl5pPr marL="1828800" indent="0">
              <a:buNone/>
              <a:defRPr sz="2800" b="1">
                <a:latin typeface="Arial" panose="020B0604020202020204" pitchFamily="34" charset="0"/>
                <a:cs typeface="Arial" panose="020B0604020202020204" pitchFamily="34" charset="0"/>
              </a:defRPr>
            </a:lvl5pPr>
          </a:lstStyle>
          <a:p>
            <a:pPr lvl="0"/>
            <a:r>
              <a:rPr lang="en-US" dirty="0"/>
              <a:t>Project title: Service line</a:t>
            </a:r>
            <a:endParaRPr lang="en-GB" dirty="0"/>
          </a:p>
        </p:txBody>
      </p:sp>
      <p:sp>
        <p:nvSpPr>
          <p:cNvPr id="12" name="Text Placeholder 19">
            <a:extLst>
              <a:ext uri="{FF2B5EF4-FFF2-40B4-BE49-F238E27FC236}">
                <a16:creationId xmlns:a16="http://schemas.microsoft.com/office/drawing/2014/main" id="{CB5A4F0C-DAC2-4262-A62C-75CDE8028EDA}"/>
              </a:ext>
            </a:extLst>
          </p:cNvPr>
          <p:cNvSpPr>
            <a:spLocks noGrp="1"/>
          </p:cNvSpPr>
          <p:nvPr>
            <p:ph type="body" sz="quarter" idx="19" hasCustomPrompt="1"/>
          </p:nvPr>
        </p:nvSpPr>
        <p:spPr>
          <a:xfrm>
            <a:off x="6019800" y="3573673"/>
            <a:ext cx="4106430" cy="861167"/>
          </a:xfrm>
          <a:prstGeom prst="rect">
            <a:avLst/>
          </a:prstGeom>
        </p:spPr>
        <p:txBody>
          <a:bodyPr lIns="0"/>
          <a:lstStyle>
            <a:lvl1pPr marL="0" indent="0" algn="r" defTabSz="995507" rtl="0" eaLnBrk="1" latinLnBrk="0" hangingPunct="1">
              <a:buNone/>
              <a:tabLst>
                <a:tab pos="9324000" algn="r"/>
              </a:tabLst>
              <a:defRPr lang="en-US" sz="2000" kern="1200" spc="-50" dirty="0" smtClean="0">
                <a:solidFill>
                  <a:schemeClr val="accent3"/>
                </a:solidFill>
                <a:latin typeface="Arial" panose="020B0604020202020204" pitchFamily="34" charset="0"/>
                <a:ea typeface="+mn-ea"/>
                <a:cs typeface="Arial" panose="020B0604020202020204" pitchFamily="34" charset="0"/>
              </a:defRPr>
            </a:lvl1pPr>
            <a:lvl2pPr marL="0" algn="l" defTabSz="995507" rtl="0" eaLnBrk="1" latinLnBrk="0" hangingPunct="1">
              <a:tabLst>
                <a:tab pos="9324000" algn="r"/>
              </a:tabLst>
              <a:defRPr lang="en-US" sz="2000" kern="1200" spc="-50" dirty="0" smtClean="0">
                <a:solidFill>
                  <a:srgbClr val="5F5F5F"/>
                </a:solidFill>
                <a:latin typeface="Arial" panose="020B0604020202020204" pitchFamily="34" charset="0"/>
                <a:ea typeface="+mn-ea"/>
                <a:cs typeface="Arial" panose="020B0604020202020204" pitchFamily="34" charset="0"/>
              </a:defRPr>
            </a:lvl2pPr>
            <a:lvl3pPr marL="0" algn="l" defTabSz="995507" rtl="0" eaLnBrk="1" latinLnBrk="0" hangingPunct="1">
              <a:tabLst>
                <a:tab pos="9324000" algn="r"/>
              </a:tabLst>
              <a:defRPr lang="en-US" sz="2000" kern="1200" spc="-50" dirty="0" smtClean="0">
                <a:solidFill>
                  <a:srgbClr val="5F5F5F"/>
                </a:solidFill>
                <a:latin typeface="Arial" panose="020B0604020202020204" pitchFamily="34" charset="0"/>
                <a:ea typeface="+mn-ea"/>
                <a:cs typeface="Arial" panose="020B0604020202020204" pitchFamily="34" charset="0"/>
              </a:defRPr>
            </a:lvl3pPr>
          </a:lstStyle>
          <a:p>
            <a:pPr lvl="0"/>
            <a:r>
              <a:rPr lang="en-US" dirty="0"/>
              <a:t>Client name</a:t>
            </a:r>
          </a:p>
          <a:p>
            <a:pPr lvl="0"/>
            <a:r>
              <a:rPr lang="en-US" dirty="0"/>
              <a:t>Date</a:t>
            </a:r>
            <a:endParaRPr lang="en-GB" dirty="0"/>
          </a:p>
        </p:txBody>
      </p:sp>
      <p:sp>
        <p:nvSpPr>
          <p:cNvPr id="14" name="Picture Placeholder 2">
            <a:extLst>
              <a:ext uri="{FF2B5EF4-FFF2-40B4-BE49-F238E27FC236}">
                <a16:creationId xmlns:a16="http://schemas.microsoft.com/office/drawing/2014/main" id="{4C85FF3C-AF88-4292-949F-36DB59970C22}"/>
              </a:ext>
            </a:extLst>
          </p:cNvPr>
          <p:cNvSpPr>
            <a:spLocks noGrp="1"/>
          </p:cNvSpPr>
          <p:nvPr>
            <p:ph type="pic" sz="quarter" idx="20" hasCustomPrompt="1"/>
          </p:nvPr>
        </p:nvSpPr>
        <p:spPr>
          <a:xfrm>
            <a:off x="391446" y="390525"/>
            <a:ext cx="5186394" cy="6784975"/>
          </a:xfrm>
          <a:prstGeom prst="rect">
            <a:avLst/>
          </a:prstGeom>
        </p:spPr>
        <p:txBody>
          <a:bodyPr anchor="ctr" anchorCtr="0"/>
          <a:lstStyle>
            <a:lvl1pPr marL="0" indent="0" algn="ctr">
              <a:buFontTx/>
              <a:buNone/>
              <a:defRPr sz="1200">
                <a:solidFill>
                  <a:srgbClr val="5F5F5F"/>
                </a:solidFill>
                <a:latin typeface="Arial" panose="020B0604020202020204" pitchFamily="34" charset="0"/>
                <a:cs typeface="Arial" panose="020B0604020202020204" pitchFamily="34" charset="0"/>
              </a:defRPr>
            </a:lvl1pPr>
          </a:lstStyle>
          <a:p>
            <a:r>
              <a:rPr lang="en-US"/>
              <a:t>Drag picture to placeholder or click icon to add</a:t>
            </a:r>
            <a:endParaRPr lang="en-GB"/>
          </a:p>
        </p:txBody>
      </p:sp>
    </p:spTree>
    <p:extLst>
      <p:ext uri="{BB962C8B-B14F-4D97-AF65-F5344CB8AC3E}">
        <p14:creationId xmlns:p14="http://schemas.microsoft.com/office/powerpoint/2010/main" val="14102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720436" y="1634689"/>
            <a:ext cx="9272650" cy="5040432"/>
          </a:xfrm>
          <a:prstGeom prst="rect">
            <a:avLst/>
          </a:prstGeom>
        </p:spPr>
        <p:txBody>
          <a:bodyPr lIns="0" tIns="0" rIns="0" bIns="0"/>
          <a:lstStyle>
            <a:lvl1pPr marL="0" indent="0">
              <a:buClr>
                <a:srgbClr val="B91233"/>
              </a:buClr>
              <a:buFont typeface="Wingdings" panose="05000000000000000000" pitchFamily="2" charset="2"/>
              <a:buNone/>
              <a:defRPr sz="2200">
                <a:solidFill>
                  <a:srgbClr val="5F5F5F"/>
                </a:solidFill>
                <a:latin typeface="Arial" panose="020B0604020202020204" pitchFamily="34" charset="0"/>
                <a:cs typeface="Arial" panose="020B0604020202020204" pitchFamily="34" charset="0"/>
              </a:defRPr>
            </a:lvl1pPr>
            <a:lvl2pPr marL="355600" indent="-355600">
              <a:spcBef>
                <a:spcPts val="1000"/>
              </a:spcBef>
              <a:spcAft>
                <a:spcPts val="700"/>
              </a:spcAft>
              <a:buClr>
                <a:srgbClr val="B91233"/>
              </a:buClr>
              <a:buSzPct val="70000"/>
              <a:buFont typeface="Wingdings" panose="05000000000000000000" pitchFamily="2" charset="2"/>
              <a:buChar char="§"/>
              <a:defRPr sz="2000">
                <a:solidFill>
                  <a:srgbClr val="5F5F5F"/>
                </a:solidFill>
                <a:latin typeface="Arial" panose="020B0604020202020204" pitchFamily="34" charset="0"/>
                <a:cs typeface="Arial" panose="020B0604020202020204" pitchFamily="34" charset="0"/>
              </a:defRPr>
            </a:lvl2pPr>
            <a:lvl3pPr marL="355600" indent="-355600">
              <a:spcBef>
                <a:spcPts val="1000"/>
              </a:spcBef>
              <a:spcAft>
                <a:spcPts val="700"/>
              </a:spcAft>
              <a:buClr>
                <a:schemeClr val="accent3"/>
              </a:buClr>
              <a:buSzPct val="70000"/>
              <a:buFont typeface="Wingdings" panose="05000000000000000000" pitchFamily="2" charset="2"/>
              <a:buChar char="§"/>
              <a:defRPr sz="2000">
                <a:solidFill>
                  <a:srgbClr val="5F5F5F"/>
                </a:solidFill>
                <a:latin typeface="Arial" panose="020B0604020202020204" pitchFamily="34" charset="0"/>
                <a:cs typeface="Arial" panose="020B0604020202020204" pitchFamily="34" charset="0"/>
              </a:defRPr>
            </a:lvl3pPr>
            <a:lvl4pPr marL="355600" indent="-355600">
              <a:spcBef>
                <a:spcPts val="1000"/>
              </a:spcBef>
              <a:spcAft>
                <a:spcPts val="700"/>
              </a:spcAft>
              <a:buClr>
                <a:schemeClr val="accent3"/>
              </a:buClr>
              <a:buSzPct val="70000"/>
              <a:buFont typeface="Wingdings" panose="05000000000000000000" pitchFamily="2" charset="2"/>
              <a:buChar char="§"/>
              <a:defRPr sz="2000">
                <a:solidFill>
                  <a:srgbClr val="5F5F5F"/>
                </a:solidFill>
                <a:latin typeface="Arial" panose="020B0604020202020204" pitchFamily="34" charset="0"/>
                <a:cs typeface="Arial" panose="020B0604020202020204" pitchFamily="34" charset="0"/>
              </a:defRPr>
            </a:lvl4pPr>
            <a:lvl5pPr marL="355600" indent="-355600">
              <a:spcBef>
                <a:spcPts val="1000"/>
              </a:spcBef>
              <a:spcAft>
                <a:spcPts val="700"/>
              </a:spcAft>
              <a:buClr>
                <a:schemeClr val="accent3"/>
              </a:buClr>
              <a:buSzPct val="70000"/>
              <a:buFont typeface="Wingdings" panose="05000000000000000000" pitchFamily="2" charset="2"/>
              <a:buChar char="§"/>
              <a:defRPr sz="2000">
                <a:solidFill>
                  <a:srgbClr val="5F5F5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a:extLst>
              <a:ext uri="{FF2B5EF4-FFF2-40B4-BE49-F238E27FC236}">
                <a16:creationId xmlns:a16="http://schemas.microsoft.com/office/drawing/2014/main" id="{43A37BA2-8C7C-4BAA-9256-ACA7428DB2E3}"/>
              </a:ext>
            </a:extLst>
          </p:cNvPr>
          <p:cNvSpPr>
            <a:spLocks noGrp="1"/>
          </p:cNvSpPr>
          <p:nvPr>
            <p:ph type="body" sz="quarter" idx="15" hasCustomPrompt="1"/>
          </p:nvPr>
        </p:nvSpPr>
        <p:spPr>
          <a:xfrm>
            <a:off x="720724" y="399048"/>
            <a:ext cx="9272361" cy="628650"/>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stStyle>
          <a:p>
            <a:pPr lvl="0"/>
            <a:r>
              <a:rPr lang="en-US" dirty="0"/>
              <a:t>Normal title</a:t>
            </a:r>
            <a:endParaRPr lang="en-GB" dirty="0"/>
          </a:p>
        </p:txBody>
      </p:sp>
    </p:spTree>
    <p:extLst>
      <p:ext uri="{BB962C8B-B14F-4D97-AF65-F5344CB8AC3E}">
        <p14:creationId xmlns:p14="http://schemas.microsoft.com/office/powerpoint/2010/main" val="33717585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AEF384-999A-417B-86A6-8D5B4A6CA6FD}"/>
              </a:ext>
            </a:extLst>
          </p:cNvPr>
          <p:cNvSpPr>
            <a:spLocks noGrp="1"/>
          </p:cNvSpPr>
          <p:nvPr>
            <p:ph type="pic" sz="quarter" idx="16"/>
          </p:nvPr>
        </p:nvSpPr>
        <p:spPr>
          <a:xfrm>
            <a:off x="5459413" y="1606550"/>
            <a:ext cx="5232400" cy="4725988"/>
          </a:xfrm>
          <a:prstGeom prst="rect">
            <a:avLst/>
          </a:prstGeom>
        </p:spPr>
        <p:txBody>
          <a:bodyPr anchor="ctr"/>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3" name="Text Placeholder 2">
            <a:extLst>
              <a:ext uri="{FF2B5EF4-FFF2-40B4-BE49-F238E27FC236}">
                <a16:creationId xmlns:a16="http://schemas.microsoft.com/office/drawing/2014/main" id="{43A37BA2-8C7C-4BAA-9256-ACA7428DB2E3}"/>
              </a:ext>
            </a:extLst>
          </p:cNvPr>
          <p:cNvSpPr>
            <a:spLocks noGrp="1"/>
          </p:cNvSpPr>
          <p:nvPr>
            <p:ph type="body" sz="quarter" idx="15" hasCustomPrompt="1"/>
          </p:nvPr>
        </p:nvSpPr>
        <p:spPr>
          <a:xfrm>
            <a:off x="720724" y="399048"/>
            <a:ext cx="9272361" cy="628650"/>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stStyle>
          <a:p>
            <a:pPr lvl="0"/>
            <a:r>
              <a:rPr lang="en-US" dirty="0"/>
              <a:t>Content</a:t>
            </a:r>
            <a:endParaRPr lang="en-GB" dirty="0"/>
          </a:p>
        </p:txBody>
      </p:sp>
    </p:spTree>
    <p:extLst>
      <p:ext uri="{BB962C8B-B14F-4D97-AF65-F5344CB8AC3E}">
        <p14:creationId xmlns:p14="http://schemas.microsoft.com/office/powerpoint/2010/main" val="419756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oject ex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AEF384-999A-417B-86A6-8D5B4A6CA6FD}"/>
              </a:ext>
            </a:extLst>
          </p:cNvPr>
          <p:cNvSpPr>
            <a:spLocks noGrp="1"/>
          </p:cNvSpPr>
          <p:nvPr>
            <p:ph type="pic" sz="quarter" idx="16"/>
          </p:nvPr>
        </p:nvSpPr>
        <p:spPr>
          <a:xfrm>
            <a:off x="1" y="1606550"/>
            <a:ext cx="5232400" cy="4725988"/>
          </a:xfrm>
          <a:prstGeom prst="rect">
            <a:avLst/>
          </a:prstGeom>
        </p:spPr>
        <p:txBody>
          <a:bodyPr anchor="ctr"/>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3" name="Text Placeholder 2">
            <a:extLst>
              <a:ext uri="{FF2B5EF4-FFF2-40B4-BE49-F238E27FC236}">
                <a16:creationId xmlns:a16="http://schemas.microsoft.com/office/drawing/2014/main" id="{43A37BA2-8C7C-4BAA-9256-ACA7428DB2E3}"/>
              </a:ext>
            </a:extLst>
          </p:cNvPr>
          <p:cNvSpPr>
            <a:spLocks noGrp="1"/>
          </p:cNvSpPr>
          <p:nvPr>
            <p:ph type="body" sz="quarter" idx="15" hasCustomPrompt="1"/>
          </p:nvPr>
        </p:nvSpPr>
        <p:spPr>
          <a:xfrm>
            <a:off x="720724" y="399048"/>
            <a:ext cx="9272361" cy="628650"/>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stStyle>
          <a:p>
            <a:pPr lvl="0"/>
            <a:r>
              <a:rPr lang="en-US" dirty="0"/>
              <a:t>Project experience</a:t>
            </a:r>
            <a:endParaRPr lang="en-GB" dirty="0"/>
          </a:p>
        </p:txBody>
      </p:sp>
    </p:spTree>
    <p:extLst>
      <p:ext uri="{BB962C8B-B14F-4D97-AF65-F5344CB8AC3E}">
        <p14:creationId xmlns:p14="http://schemas.microsoft.com/office/powerpoint/2010/main" val="158843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AEF384-999A-417B-86A6-8D5B4A6CA6FD}"/>
              </a:ext>
            </a:extLst>
          </p:cNvPr>
          <p:cNvSpPr>
            <a:spLocks noGrp="1"/>
          </p:cNvSpPr>
          <p:nvPr>
            <p:ph type="pic" sz="quarter" idx="16"/>
          </p:nvPr>
        </p:nvSpPr>
        <p:spPr>
          <a:xfrm>
            <a:off x="1012822" y="2597150"/>
            <a:ext cx="1450976" cy="1746250"/>
          </a:xfrm>
          <a:prstGeom prst="rect">
            <a:avLst/>
          </a:prstGeom>
          <a:solidFill>
            <a:schemeClr val="accent5"/>
          </a:solidFill>
        </p:spPr>
        <p:txBody>
          <a:bodyPr anchor="ctr"/>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3" name="Text Placeholder 2">
            <a:extLst>
              <a:ext uri="{FF2B5EF4-FFF2-40B4-BE49-F238E27FC236}">
                <a16:creationId xmlns:a16="http://schemas.microsoft.com/office/drawing/2014/main" id="{43A37BA2-8C7C-4BAA-9256-ACA7428DB2E3}"/>
              </a:ext>
            </a:extLst>
          </p:cNvPr>
          <p:cNvSpPr>
            <a:spLocks noGrp="1"/>
          </p:cNvSpPr>
          <p:nvPr>
            <p:ph type="body" sz="quarter" idx="15" hasCustomPrompt="1"/>
          </p:nvPr>
        </p:nvSpPr>
        <p:spPr>
          <a:xfrm>
            <a:off x="720724" y="399048"/>
            <a:ext cx="9272361" cy="628650"/>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stStyle>
          <a:p>
            <a:pPr lvl="0"/>
            <a:r>
              <a:rPr lang="en-US" dirty="0"/>
              <a:t>Key people</a:t>
            </a:r>
            <a:endParaRPr lang="en-GB" dirty="0"/>
          </a:p>
        </p:txBody>
      </p:sp>
      <p:sp>
        <p:nvSpPr>
          <p:cNvPr id="4" name="Text Placeholder 3">
            <a:extLst>
              <a:ext uri="{FF2B5EF4-FFF2-40B4-BE49-F238E27FC236}">
                <a16:creationId xmlns:a16="http://schemas.microsoft.com/office/drawing/2014/main" id="{5EA84AFE-8CB3-4047-9BA7-CEA16AE0B631}"/>
              </a:ext>
            </a:extLst>
          </p:cNvPr>
          <p:cNvSpPr>
            <a:spLocks noGrp="1"/>
          </p:cNvSpPr>
          <p:nvPr>
            <p:ph type="body" sz="quarter" idx="17" hasCustomPrompt="1"/>
          </p:nvPr>
        </p:nvSpPr>
        <p:spPr>
          <a:xfrm>
            <a:off x="720724" y="4635500"/>
            <a:ext cx="2035178" cy="977900"/>
          </a:xfrm>
          <a:prstGeom prst="rect">
            <a:avLst/>
          </a:prstGeom>
        </p:spPr>
        <p:txBody>
          <a:bodyPr lIns="0" tIns="0" rIns="0"/>
          <a:lstStyle>
            <a:lvl1pPr marL="0" indent="0" algn="ctr">
              <a:spcBef>
                <a:spcPts val="0"/>
              </a:spcBef>
              <a:spcAft>
                <a:spcPts val="300"/>
              </a:spcAft>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5pPr>
          </a:lstStyle>
          <a:p>
            <a:pPr lvl="0"/>
            <a:r>
              <a:rPr lang="en-US" dirty="0"/>
              <a:t>Text</a:t>
            </a:r>
            <a:endParaRPr lang="en-GB" dirty="0"/>
          </a:p>
        </p:txBody>
      </p:sp>
      <p:sp>
        <p:nvSpPr>
          <p:cNvPr id="7" name="Picture Placeholder 5">
            <a:extLst>
              <a:ext uri="{FF2B5EF4-FFF2-40B4-BE49-F238E27FC236}">
                <a16:creationId xmlns:a16="http://schemas.microsoft.com/office/drawing/2014/main" id="{D597D5AD-FF7C-4470-AD10-41B2C3381277}"/>
              </a:ext>
            </a:extLst>
          </p:cNvPr>
          <p:cNvSpPr>
            <a:spLocks noGrp="1"/>
          </p:cNvSpPr>
          <p:nvPr>
            <p:ph type="pic" sz="quarter" idx="18"/>
          </p:nvPr>
        </p:nvSpPr>
        <p:spPr>
          <a:xfrm>
            <a:off x="3400419" y="2597150"/>
            <a:ext cx="1450976" cy="1746250"/>
          </a:xfrm>
          <a:prstGeom prst="rect">
            <a:avLst/>
          </a:prstGeom>
          <a:solidFill>
            <a:schemeClr val="accent5"/>
          </a:solidFill>
        </p:spPr>
        <p:txBody>
          <a:bodyPr anchor="ctr"/>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8" name="Text Placeholder 3">
            <a:extLst>
              <a:ext uri="{FF2B5EF4-FFF2-40B4-BE49-F238E27FC236}">
                <a16:creationId xmlns:a16="http://schemas.microsoft.com/office/drawing/2014/main" id="{52C67202-970C-4A14-B042-234CC058744C}"/>
              </a:ext>
            </a:extLst>
          </p:cNvPr>
          <p:cNvSpPr>
            <a:spLocks noGrp="1"/>
          </p:cNvSpPr>
          <p:nvPr>
            <p:ph type="body" sz="quarter" idx="19" hasCustomPrompt="1"/>
          </p:nvPr>
        </p:nvSpPr>
        <p:spPr>
          <a:xfrm>
            <a:off x="3108321" y="4635500"/>
            <a:ext cx="2035178" cy="977900"/>
          </a:xfrm>
          <a:prstGeom prst="rect">
            <a:avLst/>
          </a:prstGeom>
        </p:spPr>
        <p:txBody>
          <a:bodyPr lIns="0" tIns="0" rIns="0"/>
          <a:lstStyle>
            <a:lvl1pPr marL="0" indent="0" algn="ctr">
              <a:spcAft>
                <a:spcPts val="300"/>
              </a:spcAft>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5pPr>
          </a:lstStyle>
          <a:p>
            <a:pPr lvl="0"/>
            <a:r>
              <a:rPr lang="en-US" dirty="0"/>
              <a:t>Text</a:t>
            </a:r>
            <a:endParaRPr lang="en-GB" dirty="0"/>
          </a:p>
        </p:txBody>
      </p:sp>
      <p:sp>
        <p:nvSpPr>
          <p:cNvPr id="9" name="Picture Placeholder 5">
            <a:extLst>
              <a:ext uri="{FF2B5EF4-FFF2-40B4-BE49-F238E27FC236}">
                <a16:creationId xmlns:a16="http://schemas.microsoft.com/office/drawing/2014/main" id="{8D58D3CC-1941-4D29-B0D8-445EC3F5CF1D}"/>
              </a:ext>
            </a:extLst>
          </p:cNvPr>
          <p:cNvSpPr>
            <a:spLocks noGrp="1"/>
          </p:cNvSpPr>
          <p:nvPr>
            <p:ph type="pic" sz="quarter" idx="20"/>
          </p:nvPr>
        </p:nvSpPr>
        <p:spPr>
          <a:xfrm>
            <a:off x="5788016" y="2597150"/>
            <a:ext cx="1450976" cy="1746250"/>
          </a:xfrm>
          <a:prstGeom prst="rect">
            <a:avLst/>
          </a:prstGeom>
          <a:solidFill>
            <a:schemeClr val="accent5"/>
          </a:solidFill>
        </p:spPr>
        <p:txBody>
          <a:bodyPr anchor="ctr"/>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10" name="Text Placeholder 3">
            <a:extLst>
              <a:ext uri="{FF2B5EF4-FFF2-40B4-BE49-F238E27FC236}">
                <a16:creationId xmlns:a16="http://schemas.microsoft.com/office/drawing/2014/main" id="{84BA4384-99BD-4E28-B85B-760DAF639B71}"/>
              </a:ext>
            </a:extLst>
          </p:cNvPr>
          <p:cNvSpPr>
            <a:spLocks noGrp="1"/>
          </p:cNvSpPr>
          <p:nvPr>
            <p:ph type="body" sz="quarter" idx="21" hasCustomPrompt="1"/>
          </p:nvPr>
        </p:nvSpPr>
        <p:spPr>
          <a:xfrm>
            <a:off x="5495918" y="4635500"/>
            <a:ext cx="2035178" cy="977900"/>
          </a:xfrm>
          <a:prstGeom prst="rect">
            <a:avLst/>
          </a:prstGeom>
        </p:spPr>
        <p:txBody>
          <a:bodyPr lIns="0" tIns="0" rIns="0"/>
          <a:lstStyle>
            <a:lvl1pPr marL="0" indent="0" algn="ctr">
              <a:spcAft>
                <a:spcPts val="300"/>
              </a:spcAft>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5pPr>
          </a:lstStyle>
          <a:p>
            <a:pPr lvl="0"/>
            <a:r>
              <a:rPr lang="en-US" dirty="0"/>
              <a:t>Text</a:t>
            </a:r>
            <a:endParaRPr lang="en-GB" dirty="0"/>
          </a:p>
        </p:txBody>
      </p:sp>
      <p:sp>
        <p:nvSpPr>
          <p:cNvPr id="12" name="Picture Placeholder 5">
            <a:extLst>
              <a:ext uri="{FF2B5EF4-FFF2-40B4-BE49-F238E27FC236}">
                <a16:creationId xmlns:a16="http://schemas.microsoft.com/office/drawing/2014/main" id="{4D182C15-D58B-40F4-905B-1332F8FAA025}"/>
              </a:ext>
            </a:extLst>
          </p:cNvPr>
          <p:cNvSpPr>
            <a:spLocks noGrp="1"/>
          </p:cNvSpPr>
          <p:nvPr>
            <p:ph type="pic" sz="quarter" idx="22"/>
          </p:nvPr>
        </p:nvSpPr>
        <p:spPr>
          <a:xfrm>
            <a:off x="8175611" y="2597150"/>
            <a:ext cx="1450976" cy="1746250"/>
          </a:xfrm>
          <a:prstGeom prst="rect">
            <a:avLst/>
          </a:prstGeom>
          <a:solidFill>
            <a:schemeClr val="accent5"/>
          </a:solidFill>
        </p:spPr>
        <p:txBody>
          <a:bodyPr anchor="ctr"/>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13" name="Text Placeholder 3">
            <a:extLst>
              <a:ext uri="{FF2B5EF4-FFF2-40B4-BE49-F238E27FC236}">
                <a16:creationId xmlns:a16="http://schemas.microsoft.com/office/drawing/2014/main" id="{2F089075-02CD-445E-BE8F-A4DE3238442E}"/>
              </a:ext>
            </a:extLst>
          </p:cNvPr>
          <p:cNvSpPr>
            <a:spLocks noGrp="1"/>
          </p:cNvSpPr>
          <p:nvPr>
            <p:ph type="body" sz="quarter" idx="23" hasCustomPrompt="1"/>
          </p:nvPr>
        </p:nvSpPr>
        <p:spPr>
          <a:xfrm>
            <a:off x="7883513" y="4635500"/>
            <a:ext cx="2035178" cy="977900"/>
          </a:xfrm>
          <a:prstGeom prst="rect">
            <a:avLst/>
          </a:prstGeom>
        </p:spPr>
        <p:txBody>
          <a:bodyPr lIns="0" tIns="0" rIns="0"/>
          <a:lstStyle>
            <a:lvl1pPr marL="0" indent="0" algn="ctr">
              <a:spcAft>
                <a:spcPts val="300"/>
              </a:spcAft>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a:solidFill>
                  <a:schemeClr val="tx2"/>
                </a:solidFill>
                <a:latin typeface="Arial" panose="020B0604020202020204" pitchFamily="34" charset="0"/>
                <a:cs typeface="Arial" panose="020B0604020202020204" pitchFamily="34" charset="0"/>
              </a:defRPr>
            </a:lvl5pPr>
          </a:lstStyle>
          <a:p>
            <a:pPr lvl="0"/>
            <a:r>
              <a:rPr lang="en-US" dirty="0"/>
              <a:t>Text</a:t>
            </a:r>
            <a:endParaRPr lang="en-GB" dirty="0"/>
          </a:p>
        </p:txBody>
      </p:sp>
    </p:spTree>
    <p:extLst>
      <p:ext uri="{BB962C8B-B14F-4D97-AF65-F5344CB8AC3E}">
        <p14:creationId xmlns:p14="http://schemas.microsoft.com/office/powerpoint/2010/main" val="247747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ject exp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9F028A7-D52A-4C99-A74C-96DB11E46B05}"/>
              </a:ext>
            </a:extLst>
          </p:cNvPr>
          <p:cNvSpPr>
            <a:spLocks noGrp="1"/>
          </p:cNvSpPr>
          <p:nvPr>
            <p:ph type="pic" sz="quarter" idx="10"/>
          </p:nvPr>
        </p:nvSpPr>
        <p:spPr>
          <a:xfrm>
            <a:off x="720725" y="1714500"/>
            <a:ext cx="3030538" cy="2401888"/>
          </a:xfrm>
          <a:prstGeom prst="rect">
            <a:avLst/>
          </a:prstGeom>
        </p:spPr>
        <p:txBody>
          <a:bodyPr anchor="ctr" anchorCtr="0"/>
          <a:lstStyle>
            <a:lvl1pPr marL="0" indent="0" algn="ctr">
              <a:buNone/>
              <a:defRPr sz="1200">
                <a:latin typeface="Arial" panose="020B0604020202020204" pitchFamily="34" charset="0"/>
                <a:cs typeface="Arial" panose="020B0604020202020204" pitchFamily="34" charset="0"/>
              </a:defRPr>
            </a:lvl1pPr>
          </a:lstStyle>
          <a:p>
            <a:endParaRPr lang="en-GB" dirty="0"/>
          </a:p>
        </p:txBody>
      </p:sp>
      <p:sp>
        <p:nvSpPr>
          <p:cNvPr id="28" name="Picture Placeholder 22">
            <a:extLst>
              <a:ext uri="{FF2B5EF4-FFF2-40B4-BE49-F238E27FC236}">
                <a16:creationId xmlns:a16="http://schemas.microsoft.com/office/drawing/2014/main" id="{BA60E1DD-AC04-4019-86B4-170936298604}"/>
              </a:ext>
            </a:extLst>
          </p:cNvPr>
          <p:cNvSpPr>
            <a:spLocks noGrp="1"/>
          </p:cNvSpPr>
          <p:nvPr>
            <p:ph type="pic" sz="quarter" idx="15"/>
          </p:nvPr>
        </p:nvSpPr>
        <p:spPr>
          <a:xfrm>
            <a:off x="720725" y="4194967"/>
            <a:ext cx="3030538" cy="2401888"/>
          </a:xfrm>
          <a:prstGeom prst="rect">
            <a:avLst/>
          </a:prstGeom>
        </p:spPr>
        <p:txBody>
          <a:bodyPr anchor="ctr" anchorCtr="0"/>
          <a:lstStyle>
            <a:lvl1pPr marL="0" indent="0" algn="ctr">
              <a:buNone/>
              <a:defRPr sz="1200">
                <a:latin typeface="Arial" panose="020B0604020202020204" pitchFamily="34" charset="0"/>
                <a:cs typeface="Arial" panose="020B0604020202020204" pitchFamily="34" charset="0"/>
              </a:defRPr>
            </a:lvl1pPr>
          </a:lstStyle>
          <a:p>
            <a:endParaRPr lang="en-GB" dirty="0"/>
          </a:p>
        </p:txBody>
      </p:sp>
      <p:sp>
        <p:nvSpPr>
          <p:cNvPr id="26" name="Picture Placeholder 22">
            <a:extLst>
              <a:ext uri="{FF2B5EF4-FFF2-40B4-BE49-F238E27FC236}">
                <a16:creationId xmlns:a16="http://schemas.microsoft.com/office/drawing/2014/main" id="{0062ADF0-363B-4DD4-A8E8-BE05DEC38AD6}"/>
              </a:ext>
            </a:extLst>
          </p:cNvPr>
          <p:cNvSpPr>
            <a:spLocks noGrp="1"/>
          </p:cNvSpPr>
          <p:nvPr>
            <p:ph type="pic" sz="quarter" idx="13"/>
          </p:nvPr>
        </p:nvSpPr>
        <p:spPr>
          <a:xfrm>
            <a:off x="3825875" y="4194967"/>
            <a:ext cx="3030538" cy="2401888"/>
          </a:xfrm>
          <a:prstGeom prst="rect">
            <a:avLst/>
          </a:prstGeom>
        </p:spPr>
        <p:txBody>
          <a:bodyPr anchor="ctr" anchorCtr="0"/>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27" name="Picture Placeholder 22">
            <a:extLst>
              <a:ext uri="{FF2B5EF4-FFF2-40B4-BE49-F238E27FC236}">
                <a16:creationId xmlns:a16="http://schemas.microsoft.com/office/drawing/2014/main" id="{14D7E15D-420F-4AD6-92DA-FB7EC0C72032}"/>
              </a:ext>
            </a:extLst>
          </p:cNvPr>
          <p:cNvSpPr>
            <a:spLocks noGrp="1"/>
          </p:cNvSpPr>
          <p:nvPr>
            <p:ph type="pic" sz="quarter" idx="14"/>
          </p:nvPr>
        </p:nvSpPr>
        <p:spPr>
          <a:xfrm>
            <a:off x="6941422" y="4194967"/>
            <a:ext cx="3030538" cy="2401888"/>
          </a:xfrm>
          <a:prstGeom prst="rect">
            <a:avLst/>
          </a:prstGeom>
        </p:spPr>
        <p:txBody>
          <a:bodyPr anchor="ctr" anchorCtr="0"/>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24" name="Picture Placeholder 22">
            <a:extLst>
              <a:ext uri="{FF2B5EF4-FFF2-40B4-BE49-F238E27FC236}">
                <a16:creationId xmlns:a16="http://schemas.microsoft.com/office/drawing/2014/main" id="{848875FB-39D1-4E8B-B169-81BB5D529552}"/>
              </a:ext>
            </a:extLst>
          </p:cNvPr>
          <p:cNvSpPr>
            <a:spLocks noGrp="1"/>
          </p:cNvSpPr>
          <p:nvPr>
            <p:ph type="pic" sz="quarter" idx="11"/>
          </p:nvPr>
        </p:nvSpPr>
        <p:spPr>
          <a:xfrm>
            <a:off x="3825875" y="1714500"/>
            <a:ext cx="3030538" cy="2401888"/>
          </a:xfrm>
          <a:prstGeom prst="rect">
            <a:avLst/>
          </a:prstGeom>
        </p:spPr>
        <p:txBody>
          <a:bodyPr anchor="ctr" anchorCtr="0"/>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25" name="Picture Placeholder 22">
            <a:extLst>
              <a:ext uri="{FF2B5EF4-FFF2-40B4-BE49-F238E27FC236}">
                <a16:creationId xmlns:a16="http://schemas.microsoft.com/office/drawing/2014/main" id="{194C13F3-68D1-4781-B407-C760306974D4}"/>
              </a:ext>
            </a:extLst>
          </p:cNvPr>
          <p:cNvSpPr>
            <a:spLocks noGrp="1"/>
          </p:cNvSpPr>
          <p:nvPr>
            <p:ph type="pic" sz="quarter" idx="12"/>
          </p:nvPr>
        </p:nvSpPr>
        <p:spPr>
          <a:xfrm>
            <a:off x="6941422" y="1714500"/>
            <a:ext cx="3030538" cy="2401888"/>
          </a:xfrm>
          <a:prstGeom prst="rect">
            <a:avLst/>
          </a:prstGeom>
        </p:spPr>
        <p:txBody>
          <a:bodyPr anchor="ctr" anchorCtr="0"/>
          <a:lstStyle>
            <a:lvl1pPr marL="0" indent="0" algn="ctr">
              <a:buNone/>
              <a:defRPr sz="1200">
                <a:latin typeface="Arial" panose="020B0604020202020204" pitchFamily="34" charset="0"/>
                <a:cs typeface="Arial" panose="020B0604020202020204" pitchFamily="34" charset="0"/>
              </a:defRPr>
            </a:lvl1pPr>
          </a:lstStyle>
          <a:p>
            <a:endParaRPr lang="en-GB"/>
          </a:p>
        </p:txBody>
      </p:sp>
      <p:sp>
        <p:nvSpPr>
          <p:cNvPr id="46" name="Text Placeholder 2">
            <a:extLst>
              <a:ext uri="{FF2B5EF4-FFF2-40B4-BE49-F238E27FC236}">
                <a16:creationId xmlns:a16="http://schemas.microsoft.com/office/drawing/2014/main" id="{CEE2AA04-F00E-48DD-BE5E-8C2C3E35C485}"/>
              </a:ext>
            </a:extLst>
          </p:cNvPr>
          <p:cNvSpPr>
            <a:spLocks noGrp="1"/>
          </p:cNvSpPr>
          <p:nvPr>
            <p:ph type="body" sz="quarter" idx="16" hasCustomPrompt="1"/>
          </p:nvPr>
        </p:nvSpPr>
        <p:spPr>
          <a:xfrm>
            <a:off x="720724" y="399048"/>
            <a:ext cx="9272361" cy="628650"/>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stStyle>
          <a:p>
            <a:pPr lvl="0"/>
            <a:r>
              <a:rPr lang="en-US" dirty="0"/>
              <a:t>Project experience</a:t>
            </a:r>
            <a:endParaRPr lang="en-GB" dirty="0"/>
          </a:p>
        </p:txBody>
      </p:sp>
    </p:spTree>
    <p:extLst>
      <p:ext uri="{BB962C8B-B14F-4D97-AF65-F5344CB8AC3E}">
        <p14:creationId xmlns:p14="http://schemas.microsoft.com/office/powerpoint/2010/main" val="149465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31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6763FC-5B87-459C-819F-AEAA00CBB232}"/>
              </a:ext>
            </a:extLst>
          </p:cNvPr>
          <p:cNvSpPr>
            <a:spLocks noGrp="1"/>
          </p:cNvSpPr>
          <p:nvPr>
            <p:ph type="dt" sz="half" idx="10"/>
          </p:nvPr>
        </p:nvSpPr>
        <p:spPr/>
        <p:txBody>
          <a:bodyPr/>
          <a:lstStyle/>
          <a:p>
            <a:fld id="{0D6ED7C6-FB69-44C3-9C72-FD252BA352D9}" type="datetimeFigureOut">
              <a:rPr lang="en-GB" smtClean="0"/>
              <a:t>18/05/2022</a:t>
            </a:fld>
            <a:endParaRPr lang="en-GB"/>
          </a:p>
        </p:txBody>
      </p:sp>
      <p:sp>
        <p:nvSpPr>
          <p:cNvPr id="3" name="Footer Placeholder 2">
            <a:extLst>
              <a:ext uri="{FF2B5EF4-FFF2-40B4-BE49-F238E27FC236}">
                <a16:creationId xmlns:a16="http://schemas.microsoft.com/office/drawing/2014/main" id="{12FBBB66-0994-4DD2-8EB1-1FC7366EBB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2A9402-D5C1-43F7-BF6D-454AE919F275}"/>
              </a:ext>
            </a:extLst>
          </p:cNvPr>
          <p:cNvSpPr>
            <a:spLocks noGrp="1"/>
          </p:cNvSpPr>
          <p:nvPr>
            <p:ph type="sldNum" sz="quarter" idx="12"/>
          </p:nvPr>
        </p:nvSpPr>
        <p:spPr/>
        <p:txBody>
          <a:bodyPr/>
          <a:lstStyle/>
          <a:p>
            <a:fld id="{7F1E4890-9F61-4196-8DAF-8F6E0EED597F}" type="slidenum">
              <a:rPr lang="en-GB" smtClean="0"/>
              <a:t>‹#›</a:t>
            </a:fld>
            <a:endParaRPr lang="en-GB"/>
          </a:p>
        </p:txBody>
      </p:sp>
    </p:spTree>
    <p:extLst>
      <p:ext uri="{BB962C8B-B14F-4D97-AF65-F5344CB8AC3E}">
        <p14:creationId xmlns:p14="http://schemas.microsoft.com/office/powerpoint/2010/main" val="4258621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369BE-0BEE-4309-A77F-D22AECB56E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2575" y="6321103"/>
            <a:ext cx="2752505" cy="786312"/>
          </a:xfrm>
          <a:prstGeom prst="rect">
            <a:avLst/>
          </a:prstGeom>
        </p:spPr>
      </p:pic>
    </p:spTree>
    <p:extLst>
      <p:ext uri="{BB962C8B-B14F-4D97-AF65-F5344CB8AC3E}">
        <p14:creationId xmlns:p14="http://schemas.microsoft.com/office/powerpoint/2010/main" val="3826559768"/>
      </p:ext>
    </p:extLst>
  </p:cSld>
  <p:clrMap bg1="lt1" tx1="dk1" bg2="lt2" tx2="dk2" accent1="accent1" accent2="accent2" accent3="accent3" accent4="accent4" accent5="accent5" accent6="accent6" hlink="hlink" folHlink="folHlink"/>
  <p:sldLayoutIdLst>
    <p:sldLayoutId id="2147483740"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450855-5B48-4D2A-8C68-FCE5577EBE86}"/>
              </a:ext>
            </a:extLst>
          </p:cNvPr>
          <p:cNvSpPr/>
          <p:nvPr userDrawn="1"/>
        </p:nvSpPr>
        <p:spPr>
          <a:xfrm>
            <a:off x="7341345" y="6886666"/>
            <a:ext cx="2189894" cy="338554"/>
          </a:xfrm>
          <a:prstGeom prst="rect">
            <a:avLst/>
          </a:prstGeom>
        </p:spPr>
        <p:txBody>
          <a:bodyPr wrap="none">
            <a:spAutoFit/>
          </a:bodyPr>
          <a:lstStyle/>
          <a:p>
            <a:pPr algn="r"/>
            <a:r>
              <a:rPr lang="en-GB" sz="1600" dirty="0">
                <a:solidFill>
                  <a:schemeClr val="accent3"/>
                </a:solidFill>
                <a:latin typeface="Arial" panose="020B0604020202020204" pitchFamily="34" charset="0"/>
                <a:cs typeface="Arial" panose="020B0604020202020204" pitchFamily="34" charset="0"/>
              </a:rPr>
              <a:t>www.curriebrown.com</a:t>
            </a:r>
          </a:p>
        </p:txBody>
      </p:sp>
      <p:sp>
        <p:nvSpPr>
          <p:cNvPr id="8" name="TextBox 7">
            <a:extLst>
              <a:ext uri="{FF2B5EF4-FFF2-40B4-BE49-F238E27FC236}">
                <a16:creationId xmlns:a16="http://schemas.microsoft.com/office/drawing/2014/main" id="{493EBE48-BE8B-4470-94B2-B24D7A6BEDA0}"/>
              </a:ext>
            </a:extLst>
          </p:cNvPr>
          <p:cNvSpPr txBox="1"/>
          <p:nvPr userDrawn="1"/>
        </p:nvSpPr>
        <p:spPr>
          <a:xfrm>
            <a:off x="9611699" y="6858091"/>
            <a:ext cx="497252" cy="400110"/>
          </a:xfrm>
          <a:prstGeom prst="rect">
            <a:avLst/>
          </a:prstGeom>
          <a:noFill/>
        </p:spPr>
        <p:txBody>
          <a:bodyPr wrap="none" rtlCol="0">
            <a:spAutoFit/>
          </a:bodyPr>
          <a:lstStyle/>
          <a:p>
            <a:pPr algn="l"/>
            <a:fld id="{545C2698-F00F-437C-B16E-AE5854D4E223}" type="slidenum">
              <a:rPr lang="en-GB" sz="2000" smtClean="0">
                <a:solidFill>
                  <a:schemeClr val="accent3"/>
                </a:solidFill>
                <a:latin typeface="Arial" panose="020B0604020202020204" pitchFamily="34" charset="0"/>
                <a:cs typeface="Arial" panose="020B0604020202020204" pitchFamily="34" charset="0"/>
              </a:rPr>
              <a:t>‹#›</a:t>
            </a:fld>
            <a:endParaRPr lang="en-GB" sz="2000" dirty="0">
              <a:solidFill>
                <a:schemeClr val="accent3"/>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A22FA6C-BC17-4A76-88E9-A48273B39E94}"/>
              </a:ext>
            </a:extLst>
          </p:cNvPr>
          <p:cNvSpPr/>
          <p:nvPr userDrawn="1"/>
        </p:nvSpPr>
        <p:spPr>
          <a:xfrm>
            <a:off x="720436" y="1192137"/>
            <a:ext cx="822614" cy="60344"/>
          </a:xfrm>
          <a:prstGeom prst="rect">
            <a:avLst/>
          </a:prstGeom>
          <a:solidFill>
            <a:srgbClr val="B91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8FE367C1-47CD-4A74-90FD-71F798BAC85A}"/>
              </a:ext>
            </a:extLst>
          </p:cNvPr>
          <p:cNvCxnSpPr>
            <a:cxnSpLocks/>
          </p:cNvCxnSpPr>
          <p:nvPr userDrawn="1"/>
        </p:nvCxnSpPr>
        <p:spPr>
          <a:xfrm>
            <a:off x="9566958" y="6943725"/>
            <a:ext cx="0" cy="2313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433964"/>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57" r:id="rId3"/>
    <p:sldLayoutId id="2147483758" r:id="rId4"/>
    <p:sldLayoutId id="2147483755" r:id="rId5"/>
    <p:sldLayoutId id="2147483761" r:id="rId6"/>
    <p:sldLayoutId id="21474837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B3E08C-80FA-434E-AC5D-DD2C4E4B9EB7}"/>
              </a:ext>
            </a:extLst>
          </p:cNvPr>
          <p:cNvSpPr/>
          <p:nvPr userDrawn="1"/>
        </p:nvSpPr>
        <p:spPr>
          <a:xfrm>
            <a:off x="3871947" y="0"/>
            <a:ext cx="2947917" cy="728648"/>
          </a:xfrm>
          <a:prstGeom prst="rect">
            <a:avLst/>
          </a:prstGeom>
          <a:solidFill>
            <a:srgbClr val="B91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7E002C8-F881-4AFE-8230-EB1966834C15}"/>
              </a:ext>
            </a:extLst>
          </p:cNvPr>
          <p:cNvSpPr txBox="1"/>
          <p:nvPr userDrawn="1"/>
        </p:nvSpPr>
        <p:spPr>
          <a:xfrm>
            <a:off x="4026184" y="140051"/>
            <a:ext cx="2639441" cy="393954"/>
          </a:xfrm>
          <a:prstGeom prst="rect">
            <a:avLst/>
          </a:prstGeom>
          <a:noFill/>
        </p:spPr>
        <p:txBody>
          <a:bodyPr wrap="none" rtlCol="0">
            <a:spAutoFit/>
          </a:bodyPr>
          <a:lstStyle/>
          <a:p>
            <a:r>
              <a:rPr lang="en-GB" baseline="0" dirty="0">
                <a:solidFill>
                  <a:schemeClr val="bg1"/>
                </a:solidFill>
                <a:latin typeface="Arial" panose="020B0604020202020204" pitchFamily="34" charset="0"/>
                <a:cs typeface="Arial" panose="020B0604020202020204" pitchFamily="34" charset="0"/>
              </a:rPr>
              <a:t>www.curriebrown.com</a:t>
            </a:r>
          </a:p>
        </p:txBody>
      </p:sp>
    </p:spTree>
    <p:extLst>
      <p:ext uri="{BB962C8B-B14F-4D97-AF65-F5344CB8AC3E}">
        <p14:creationId xmlns:p14="http://schemas.microsoft.com/office/powerpoint/2010/main" val="2105708099"/>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4.xml"/><Relationship Id="rId16" Type="http://schemas.openxmlformats.org/officeDocument/2006/relationships/diagramColors" Target="../diagrams/colors6.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diagramLayout" Target="../diagrams/layout7.xml"/><Relationship Id="rId7" Type="http://schemas.openxmlformats.org/officeDocument/2006/relationships/image" Target="../media/image55.emf"/><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57.emf"/></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4.xml"/><Relationship Id="rId16"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97DA91-FDB5-43D4-8917-4FF97475EEE8}"/>
              </a:ext>
            </a:extLst>
          </p:cNvPr>
          <p:cNvSpPr/>
          <p:nvPr/>
        </p:nvSpPr>
        <p:spPr>
          <a:xfrm>
            <a:off x="7213600" y="390410"/>
            <a:ext cx="3121960" cy="2943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D008DADA-A34E-45AB-BA27-15418BD6CCB9}"/>
              </a:ext>
            </a:extLst>
          </p:cNvPr>
          <p:cNvSpPr>
            <a:spLocks noGrp="1"/>
          </p:cNvSpPr>
          <p:nvPr>
            <p:ph type="body" sz="quarter" idx="18"/>
          </p:nvPr>
        </p:nvSpPr>
        <p:spPr/>
        <p:txBody>
          <a:bodyPr/>
          <a:lstStyle/>
          <a:p>
            <a:r>
              <a:rPr lang="en-GB" dirty="0"/>
              <a:t>The future of infrastructure delivery</a:t>
            </a:r>
          </a:p>
        </p:txBody>
      </p:sp>
      <p:sp>
        <p:nvSpPr>
          <p:cNvPr id="5" name="Text Placeholder 4">
            <a:extLst>
              <a:ext uri="{FF2B5EF4-FFF2-40B4-BE49-F238E27FC236}">
                <a16:creationId xmlns:a16="http://schemas.microsoft.com/office/drawing/2014/main" id="{D1697546-762A-4E12-8E1A-93DD02133C09}"/>
              </a:ext>
            </a:extLst>
          </p:cNvPr>
          <p:cNvSpPr>
            <a:spLocks noGrp="1"/>
          </p:cNvSpPr>
          <p:nvPr>
            <p:ph type="body" sz="quarter" idx="19"/>
          </p:nvPr>
        </p:nvSpPr>
        <p:spPr/>
        <p:txBody>
          <a:bodyPr/>
          <a:lstStyle/>
          <a:p>
            <a:r>
              <a:rPr lang="en-GB" dirty="0"/>
              <a:t>Nasir Khan MBE</a:t>
            </a:r>
          </a:p>
          <a:p>
            <a:r>
              <a:rPr lang="en-GB" dirty="0"/>
              <a:t>May 2022</a:t>
            </a:r>
          </a:p>
          <a:p>
            <a:endParaRPr lang="en-GB" dirty="0"/>
          </a:p>
        </p:txBody>
      </p:sp>
      <p:pic>
        <p:nvPicPr>
          <p:cNvPr id="8" name="Picture Placeholder 7" descr="A person working on a computer&#10;&#10;Description automatically generated with low confidence">
            <a:extLst>
              <a:ext uri="{FF2B5EF4-FFF2-40B4-BE49-F238E27FC236}">
                <a16:creationId xmlns:a16="http://schemas.microsoft.com/office/drawing/2014/main" id="{FA2229DF-13CB-4D4F-B45E-01E6B88E48F8}"/>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24520" r="24520"/>
          <a:stretch/>
        </p:blipFill>
        <p:spPr/>
      </p:pic>
    </p:spTree>
    <p:extLst>
      <p:ext uri="{BB962C8B-B14F-4D97-AF65-F5344CB8AC3E}">
        <p14:creationId xmlns:p14="http://schemas.microsoft.com/office/powerpoint/2010/main" val="200211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F8DB0B-5EA1-47E1-8F15-A97920D92F7C}"/>
              </a:ext>
            </a:extLst>
          </p:cNvPr>
          <p:cNvSpPr>
            <a:spLocks noGrp="1"/>
          </p:cNvSpPr>
          <p:nvPr>
            <p:ph type="body" sz="quarter" idx="15"/>
          </p:nvPr>
        </p:nvSpPr>
        <p:spPr/>
        <p:txBody>
          <a:bodyPr/>
          <a:lstStyle/>
          <a:p>
            <a:r>
              <a:rPr lang="en-GB" dirty="0"/>
              <a:t>Infrastructure Projects</a:t>
            </a:r>
          </a:p>
        </p:txBody>
      </p:sp>
      <p:pic>
        <p:nvPicPr>
          <p:cNvPr id="33" name="Picture 32" descr="A bridge over a body of water&#10;&#10;Description automatically generated">
            <a:extLst>
              <a:ext uri="{FF2B5EF4-FFF2-40B4-BE49-F238E27FC236}">
                <a16:creationId xmlns:a16="http://schemas.microsoft.com/office/drawing/2014/main" id="{4BB3DF94-CA8D-4B8A-AAE7-3E65383097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3708"/>
          <a:stretch/>
        </p:blipFill>
        <p:spPr>
          <a:xfrm>
            <a:off x="795748" y="1941057"/>
            <a:ext cx="2670933" cy="2219042"/>
          </a:xfrm>
          <a:prstGeom prst="rect">
            <a:avLst/>
          </a:prstGeom>
        </p:spPr>
      </p:pic>
      <p:pic>
        <p:nvPicPr>
          <p:cNvPr id="35" name="Picture 34" descr="A bridge over a road&#10;&#10;Description automatically generated">
            <a:extLst>
              <a:ext uri="{FF2B5EF4-FFF2-40B4-BE49-F238E27FC236}">
                <a16:creationId xmlns:a16="http://schemas.microsoft.com/office/drawing/2014/main" id="{A19A82BF-6C8E-475A-9E8A-4FE6D024C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508" y="4366751"/>
            <a:ext cx="2650820" cy="1963708"/>
          </a:xfrm>
          <a:prstGeom prst="rect">
            <a:avLst/>
          </a:prstGeom>
        </p:spPr>
      </p:pic>
      <p:sp>
        <p:nvSpPr>
          <p:cNvPr id="38" name="Content Placeholder 4">
            <a:extLst>
              <a:ext uri="{FF2B5EF4-FFF2-40B4-BE49-F238E27FC236}">
                <a16:creationId xmlns:a16="http://schemas.microsoft.com/office/drawing/2014/main" id="{E7587AD8-E3E6-4382-9E9E-91BDDF55282E}"/>
              </a:ext>
            </a:extLst>
          </p:cNvPr>
          <p:cNvSpPr txBox="1">
            <a:spLocks/>
          </p:cNvSpPr>
          <p:nvPr/>
        </p:nvSpPr>
        <p:spPr>
          <a:xfrm>
            <a:off x="7313353" y="4042054"/>
            <a:ext cx="3378454" cy="1287859"/>
          </a:xfrm>
          <a:prstGeom prst="rect">
            <a:avLst/>
          </a:prstGeom>
        </p:spPr>
        <p:txBody>
          <a:bodyPr lIns="0" tIns="0" rIns="0" bIns="0" anchor="t"/>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dirty="0">
                <a:solidFill>
                  <a:schemeClr val="tx2"/>
                </a:solidFill>
                <a:latin typeface="Arial"/>
                <a:cs typeface="Arial"/>
              </a:rPr>
              <a:t>10 </a:t>
            </a:r>
            <a:r>
              <a:rPr lang="en-GB" sz="2000" spc="-50" dirty="0">
                <a:solidFill>
                  <a:schemeClr val="tx2"/>
                </a:solidFill>
                <a:latin typeface="Arial"/>
                <a:cs typeface="Arial"/>
              </a:rPr>
              <a:t>years</a:t>
            </a:r>
            <a:endParaRPr lang="en-GB" sz="2000" spc="-50" dirty="0">
              <a:solidFill>
                <a:schemeClr val="tx2"/>
              </a:solidFill>
            </a:endParaRPr>
          </a:p>
          <a:p>
            <a:pPr>
              <a:lnSpc>
                <a:spcPct val="100000"/>
              </a:lnSpc>
              <a:spcBef>
                <a:spcPts val="0"/>
              </a:spcBef>
            </a:pPr>
            <a:r>
              <a:rPr lang="en-GB" sz="2200" b="1" spc="-50" dirty="0">
                <a:solidFill>
                  <a:schemeClr val="accent1"/>
                </a:solidFill>
                <a:latin typeface="Arial"/>
                <a:cs typeface="Arial"/>
              </a:rPr>
              <a:t>High Speed 2</a:t>
            </a:r>
            <a:endParaRPr lang="en-GB" sz="2200" b="1" spc="-50" dirty="0">
              <a:solidFill>
                <a:schemeClr val="accent1"/>
              </a:solidFill>
            </a:endParaRPr>
          </a:p>
        </p:txBody>
      </p:sp>
      <p:cxnSp>
        <p:nvCxnSpPr>
          <p:cNvPr id="39" name="Straight Connector 38">
            <a:extLst>
              <a:ext uri="{FF2B5EF4-FFF2-40B4-BE49-F238E27FC236}">
                <a16:creationId xmlns:a16="http://schemas.microsoft.com/office/drawing/2014/main" id="{0455718C-FD5B-4E5A-851F-37F7F6A0473A}"/>
              </a:ext>
            </a:extLst>
          </p:cNvPr>
          <p:cNvCxnSpPr>
            <a:cxnSpLocks/>
          </p:cNvCxnSpPr>
          <p:nvPr/>
        </p:nvCxnSpPr>
        <p:spPr>
          <a:xfrm>
            <a:off x="7125768" y="1821133"/>
            <a:ext cx="0" cy="45174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Content Placeholder 4">
            <a:extLst>
              <a:ext uri="{FF2B5EF4-FFF2-40B4-BE49-F238E27FC236}">
                <a16:creationId xmlns:a16="http://schemas.microsoft.com/office/drawing/2014/main" id="{DFE91C46-1F4D-4759-B0F2-16B50006AAF2}"/>
              </a:ext>
            </a:extLst>
          </p:cNvPr>
          <p:cNvSpPr txBox="1">
            <a:spLocks/>
          </p:cNvSpPr>
          <p:nvPr/>
        </p:nvSpPr>
        <p:spPr>
          <a:xfrm>
            <a:off x="7313353" y="1719824"/>
            <a:ext cx="3091101" cy="698301"/>
          </a:xfrm>
          <a:prstGeom prst="rect">
            <a:avLst/>
          </a:prstGeom>
        </p:spPr>
        <p:txBody>
          <a:bodyPr lIns="0" tIns="0" rIns="0" bIns="0" anchor="t"/>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dirty="0">
                <a:solidFill>
                  <a:schemeClr val="tx2"/>
                </a:solidFill>
                <a:latin typeface="Arial"/>
                <a:cs typeface="Arial"/>
              </a:rPr>
              <a:t>32 </a:t>
            </a:r>
            <a:r>
              <a:rPr lang="en-GB" sz="2000" spc="-50" dirty="0">
                <a:solidFill>
                  <a:schemeClr val="tx2"/>
                </a:solidFill>
                <a:latin typeface="Arial"/>
                <a:cs typeface="Arial"/>
              </a:rPr>
              <a:t>years</a:t>
            </a:r>
            <a:endParaRPr lang="en-GB" sz="2000" spc="-50" dirty="0">
              <a:solidFill>
                <a:schemeClr val="tx2"/>
              </a:solidFill>
            </a:endParaRPr>
          </a:p>
          <a:p>
            <a:pPr>
              <a:lnSpc>
                <a:spcPct val="100000"/>
              </a:lnSpc>
              <a:spcBef>
                <a:spcPts val="0"/>
              </a:spcBef>
            </a:pPr>
            <a:r>
              <a:rPr lang="en-GB" sz="2200" b="1" spc="-50" dirty="0">
                <a:solidFill>
                  <a:schemeClr val="accent1"/>
                </a:solidFill>
                <a:latin typeface="Arial"/>
                <a:cs typeface="Arial"/>
              </a:rPr>
              <a:t>Sellafield</a:t>
            </a:r>
            <a:endParaRPr lang="en-GB" dirty="0"/>
          </a:p>
        </p:txBody>
      </p:sp>
      <p:sp>
        <p:nvSpPr>
          <p:cNvPr id="41" name="Content Placeholder 4">
            <a:extLst>
              <a:ext uri="{FF2B5EF4-FFF2-40B4-BE49-F238E27FC236}">
                <a16:creationId xmlns:a16="http://schemas.microsoft.com/office/drawing/2014/main" id="{F1884425-D550-4978-A450-855D9A087988}"/>
              </a:ext>
            </a:extLst>
          </p:cNvPr>
          <p:cNvSpPr txBox="1">
            <a:spLocks/>
          </p:cNvSpPr>
          <p:nvPr/>
        </p:nvSpPr>
        <p:spPr>
          <a:xfrm>
            <a:off x="7313353" y="5294283"/>
            <a:ext cx="3378460" cy="1036176"/>
          </a:xfrm>
          <a:prstGeom prst="rect">
            <a:avLst/>
          </a:prstGeom>
        </p:spPr>
        <p:txBody>
          <a:bodyPr lIns="0" tIns="0" rIns="0" bIns="0" anchor="t"/>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a:solidFill>
                  <a:schemeClr val="tx2"/>
                </a:solidFill>
                <a:latin typeface="Arial"/>
                <a:cs typeface="Arial"/>
              </a:rPr>
              <a:t>12 </a:t>
            </a:r>
            <a:r>
              <a:rPr lang="en-GB" sz="2000" spc="-50">
                <a:solidFill>
                  <a:schemeClr val="tx2"/>
                </a:solidFill>
                <a:latin typeface="Arial"/>
                <a:cs typeface="Arial"/>
              </a:rPr>
              <a:t>years</a:t>
            </a:r>
            <a:endParaRPr lang="en-GB" sz="2000" spc="-50">
              <a:solidFill>
                <a:schemeClr val="tx2"/>
              </a:solidFill>
            </a:endParaRPr>
          </a:p>
          <a:p>
            <a:pPr>
              <a:lnSpc>
                <a:spcPct val="100000"/>
              </a:lnSpc>
              <a:spcBef>
                <a:spcPts val="0"/>
              </a:spcBef>
            </a:pPr>
            <a:r>
              <a:rPr lang="en-GB" sz="2200" b="1" spc="-50">
                <a:solidFill>
                  <a:schemeClr val="accent1"/>
                </a:solidFill>
                <a:latin typeface="Arial"/>
                <a:cs typeface="Arial"/>
              </a:rPr>
              <a:t>Highways England</a:t>
            </a:r>
            <a:endParaRPr lang="en-GB" sz="2200" b="1" spc="-50">
              <a:solidFill>
                <a:schemeClr val="accent1"/>
              </a:solidFill>
            </a:endParaRPr>
          </a:p>
        </p:txBody>
      </p:sp>
      <p:cxnSp>
        <p:nvCxnSpPr>
          <p:cNvPr id="42" name="Straight Connector 41">
            <a:extLst>
              <a:ext uri="{FF2B5EF4-FFF2-40B4-BE49-F238E27FC236}">
                <a16:creationId xmlns:a16="http://schemas.microsoft.com/office/drawing/2014/main" id="{BA79310A-51C9-45B7-BE9C-FFE49276EAD1}"/>
              </a:ext>
            </a:extLst>
          </p:cNvPr>
          <p:cNvCxnSpPr>
            <a:cxnSpLocks/>
          </p:cNvCxnSpPr>
          <p:nvPr/>
        </p:nvCxnSpPr>
        <p:spPr>
          <a:xfrm>
            <a:off x="7313354" y="2778655"/>
            <a:ext cx="252127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C81C6E3-3612-4190-A15F-D96086B8FB08}"/>
              </a:ext>
            </a:extLst>
          </p:cNvPr>
          <p:cNvCxnSpPr>
            <a:cxnSpLocks/>
          </p:cNvCxnSpPr>
          <p:nvPr/>
        </p:nvCxnSpPr>
        <p:spPr>
          <a:xfrm>
            <a:off x="7313354" y="5170708"/>
            <a:ext cx="252127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AF0668A-9AFA-444B-951C-F0F7F07AF6BC}"/>
              </a:ext>
            </a:extLst>
          </p:cNvPr>
          <p:cNvSpPr/>
          <p:nvPr/>
        </p:nvSpPr>
        <p:spPr>
          <a:xfrm>
            <a:off x="802618" y="3705042"/>
            <a:ext cx="2643966" cy="455057"/>
          </a:xfrm>
          <a:prstGeom prst="rect">
            <a:avLst/>
          </a:prstGeom>
          <a:solidFill>
            <a:srgbClr val="5F5F5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Sellafield</a:t>
            </a:r>
            <a:endParaRPr lang="en-US" sz="1200" dirty="0">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48503BB2-0E8A-4BD0-BADE-E92749984D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676650" y="1941057"/>
            <a:ext cx="2639815" cy="2219042"/>
          </a:xfrm>
          <a:prstGeom prst="rect">
            <a:avLst/>
          </a:prstGeom>
        </p:spPr>
      </p:pic>
      <p:sp>
        <p:nvSpPr>
          <p:cNvPr id="46" name="Rectangle 45">
            <a:extLst>
              <a:ext uri="{FF2B5EF4-FFF2-40B4-BE49-F238E27FC236}">
                <a16:creationId xmlns:a16="http://schemas.microsoft.com/office/drawing/2014/main" id="{36A641C4-1954-40AA-AC97-E50DADE0D555}"/>
              </a:ext>
            </a:extLst>
          </p:cNvPr>
          <p:cNvSpPr/>
          <p:nvPr/>
        </p:nvSpPr>
        <p:spPr>
          <a:xfrm>
            <a:off x="3679363" y="3705042"/>
            <a:ext cx="2643966" cy="465139"/>
          </a:xfrm>
          <a:prstGeom prst="rect">
            <a:avLst/>
          </a:prstGeom>
          <a:solidFill>
            <a:srgbClr val="5F5F5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latin typeface="Arial" panose="020B0604020202020204" pitchFamily="34" charset="0"/>
                <a:cs typeface="Arial" panose="020B0604020202020204" pitchFamily="34" charset="0"/>
              </a:rPr>
              <a:t>Thameslink </a:t>
            </a:r>
            <a:r>
              <a:rPr lang="en-US" sz="1200" b="1" err="1">
                <a:latin typeface="Arial" panose="020B0604020202020204" pitchFamily="34" charset="0"/>
                <a:cs typeface="Arial" panose="020B0604020202020204" pitchFamily="34" charset="0"/>
              </a:rPr>
              <a:t>Programme</a:t>
            </a:r>
            <a:endParaRPr lang="en-US" sz="120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16178341-F8D8-4338-A8FF-953E8F1FA185}"/>
              </a:ext>
            </a:extLst>
          </p:cNvPr>
          <p:cNvSpPr/>
          <p:nvPr/>
        </p:nvSpPr>
        <p:spPr>
          <a:xfrm>
            <a:off x="802618" y="5883551"/>
            <a:ext cx="2643966" cy="455057"/>
          </a:xfrm>
          <a:prstGeom prst="rect">
            <a:avLst/>
          </a:prstGeom>
          <a:solidFill>
            <a:srgbClr val="5F5F5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High Speed 2</a:t>
            </a:r>
            <a:endParaRPr lang="en-US" sz="1200"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96B75A29-C760-4CD0-BB9F-A0853AC71FE7}"/>
              </a:ext>
            </a:extLst>
          </p:cNvPr>
          <p:cNvSpPr/>
          <p:nvPr/>
        </p:nvSpPr>
        <p:spPr>
          <a:xfrm>
            <a:off x="3679362" y="5877892"/>
            <a:ext cx="2643966" cy="455057"/>
          </a:xfrm>
          <a:prstGeom prst="rect">
            <a:avLst/>
          </a:prstGeom>
          <a:solidFill>
            <a:srgbClr val="5F5F5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latin typeface="Arial" panose="020B0604020202020204" pitchFamily="34" charset="0"/>
                <a:cs typeface="Arial" panose="020B0604020202020204" pitchFamily="34" charset="0"/>
              </a:rPr>
              <a:t>Highways England</a:t>
            </a:r>
            <a:endParaRPr lang="en-US" sz="1200">
              <a:latin typeface="Arial" panose="020B0604020202020204" pitchFamily="34" charset="0"/>
              <a:cs typeface="Arial" panose="020B0604020202020204" pitchFamily="34" charset="0"/>
            </a:endParaRPr>
          </a:p>
        </p:txBody>
      </p:sp>
      <p:sp>
        <p:nvSpPr>
          <p:cNvPr id="49" name="Content Placeholder 4">
            <a:extLst>
              <a:ext uri="{FF2B5EF4-FFF2-40B4-BE49-F238E27FC236}">
                <a16:creationId xmlns:a16="http://schemas.microsoft.com/office/drawing/2014/main" id="{FCDC9361-3F84-49E5-BE66-92048AF785DD}"/>
              </a:ext>
            </a:extLst>
          </p:cNvPr>
          <p:cNvSpPr txBox="1">
            <a:spLocks/>
          </p:cNvSpPr>
          <p:nvPr/>
        </p:nvSpPr>
        <p:spPr>
          <a:xfrm>
            <a:off x="7313353" y="2829657"/>
            <a:ext cx="3091101" cy="1036176"/>
          </a:xfrm>
          <a:prstGeom prst="rect">
            <a:avLst/>
          </a:prstGeom>
        </p:spPr>
        <p:txBody>
          <a:bodyPr lIns="0" tIns="0" rIns="0" bIns="0" anchor="t"/>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a:solidFill>
                  <a:schemeClr val="tx2"/>
                </a:solidFill>
              </a:rPr>
              <a:t>20 </a:t>
            </a:r>
            <a:r>
              <a:rPr lang="en-GB" sz="2000" spc="-50">
                <a:solidFill>
                  <a:schemeClr val="tx2"/>
                </a:solidFill>
                <a:latin typeface="Arial"/>
                <a:cs typeface="Arial"/>
              </a:rPr>
              <a:t>years</a:t>
            </a:r>
            <a:endParaRPr lang="en-GB" sz="4000" spc="-50">
              <a:solidFill>
                <a:schemeClr val="tx2"/>
              </a:solidFill>
            </a:endParaRPr>
          </a:p>
          <a:p>
            <a:pPr>
              <a:lnSpc>
                <a:spcPct val="100000"/>
              </a:lnSpc>
              <a:spcBef>
                <a:spcPts val="0"/>
              </a:spcBef>
            </a:pPr>
            <a:r>
              <a:rPr lang="en-GB" sz="2200" b="1" spc="-50">
                <a:solidFill>
                  <a:schemeClr val="accent1"/>
                </a:solidFill>
                <a:latin typeface="Arial"/>
                <a:cs typeface="Arial"/>
              </a:rPr>
              <a:t>Thameslink Programme</a:t>
            </a:r>
          </a:p>
        </p:txBody>
      </p:sp>
      <p:cxnSp>
        <p:nvCxnSpPr>
          <p:cNvPr id="50" name="Straight Connector 49">
            <a:extLst>
              <a:ext uri="{FF2B5EF4-FFF2-40B4-BE49-F238E27FC236}">
                <a16:creationId xmlns:a16="http://schemas.microsoft.com/office/drawing/2014/main" id="{17E8F890-CBE6-4FB3-8F29-574D009FDAEA}"/>
              </a:ext>
            </a:extLst>
          </p:cNvPr>
          <p:cNvCxnSpPr>
            <a:cxnSpLocks/>
          </p:cNvCxnSpPr>
          <p:nvPr/>
        </p:nvCxnSpPr>
        <p:spPr>
          <a:xfrm>
            <a:off x="7313354" y="3932570"/>
            <a:ext cx="252127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2" name="Picture 51" descr="A picture containing sky, outdoor, building&#10;&#10;Description automatically generated">
            <a:extLst>
              <a:ext uri="{FF2B5EF4-FFF2-40B4-BE49-F238E27FC236}">
                <a16:creationId xmlns:a16="http://schemas.microsoft.com/office/drawing/2014/main" id="{D735B0DF-3DD6-409D-ADC5-3A22546A67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612" y="4376833"/>
            <a:ext cx="2643966" cy="1547251"/>
          </a:xfrm>
          <a:prstGeom prst="rect">
            <a:avLst/>
          </a:prstGeom>
        </p:spPr>
      </p:pic>
    </p:spTree>
    <p:extLst>
      <p:ext uri="{BB962C8B-B14F-4D97-AF65-F5344CB8AC3E}">
        <p14:creationId xmlns:p14="http://schemas.microsoft.com/office/powerpoint/2010/main" val="94922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49528-AB3E-4B43-AF27-A1EFCAB002FE}"/>
              </a:ext>
            </a:extLst>
          </p:cNvPr>
          <p:cNvSpPr>
            <a:spLocks noGrp="1"/>
          </p:cNvSpPr>
          <p:nvPr>
            <p:ph type="body" sz="quarter" idx="15"/>
          </p:nvPr>
        </p:nvSpPr>
        <p:spPr>
          <a:xfrm>
            <a:off x="720724" y="399048"/>
            <a:ext cx="9272361" cy="628650"/>
          </a:xfrm>
        </p:spPr>
        <p:txBody>
          <a:bodyPr/>
          <a:lstStyle/>
          <a:p>
            <a:pPr lvl="0"/>
            <a:r>
              <a:rPr lang="en-GB" sz="3200" kern="1200" dirty="0">
                <a:solidFill>
                  <a:srgbClr val="5F5F5F"/>
                </a:solidFill>
                <a:effectLst/>
                <a:latin typeface="Arial" panose="020B0604020202020204" pitchFamily="34" charset="0"/>
                <a:ea typeface="+mn-ea"/>
                <a:cs typeface="Arial" panose="020B0604020202020204" pitchFamily="34" charset="0"/>
              </a:rPr>
              <a:t>Characteristics of large infrastructure projects</a:t>
            </a:r>
          </a:p>
        </p:txBody>
      </p:sp>
      <p:graphicFrame>
        <p:nvGraphicFramePr>
          <p:cNvPr id="2" name="Content Placeholder 1">
            <a:extLst>
              <a:ext uri="{FF2B5EF4-FFF2-40B4-BE49-F238E27FC236}">
                <a16:creationId xmlns:a16="http://schemas.microsoft.com/office/drawing/2014/main" id="{EB4CE0DC-B491-4C53-A203-8D23DA24631B}"/>
              </a:ext>
            </a:extLst>
          </p:cNvPr>
          <p:cNvGraphicFramePr>
            <a:graphicFrameLocks noGrp="1"/>
          </p:cNvGraphicFramePr>
          <p:nvPr>
            <p:ph sz="quarter" idx="14"/>
          </p:nvPr>
        </p:nvGraphicFramePr>
        <p:xfrm>
          <a:off x="4013860" y="1288510"/>
          <a:ext cx="7005529" cy="5505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0EDB2AB-D1A9-469F-81BA-62F7997A7946}"/>
              </a:ext>
            </a:extLst>
          </p:cNvPr>
          <p:cNvGraphicFramePr/>
          <p:nvPr/>
        </p:nvGraphicFramePr>
        <p:xfrm>
          <a:off x="133927" y="1430819"/>
          <a:ext cx="4667003" cy="5729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888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49528-AB3E-4B43-AF27-A1EFCAB002FE}"/>
              </a:ext>
            </a:extLst>
          </p:cNvPr>
          <p:cNvSpPr>
            <a:spLocks noGrp="1"/>
          </p:cNvSpPr>
          <p:nvPr>
            <p:ph type="body" sz="quarter" idx="15"/>
          </p:nvPr>
        </p:nvSpPr>
        <p:spPr>
          <a:xfrm>
            <a:off x="720724" y="399048"/>
            <a:ext cx="9272361" cy="628650"/>
          </a:xfrm>
        </p:spPr>
        <p:txBody>
          <a:bodyPr/>
          <a:lstStyle/>
          <a:p>
            <a:r>
              <a:rPr lang="en-GB" altLang="en-US" dirty="0"/>
              <a:t>ESG Factors</a:t>
            </a:r>
          </a:p>
        </p:txBody>
      </p:sp>
      <p:graphicFrame>
        <p:nvGraphicFramePr>
          <p:cNvPr id="34" name="Content Placeholder 1">
            <a:extLst>
              <a:ext uri="{FF2B5EF4-FFF2-40B4-BE49-F238E27FC236}">
                <a16:creationId xmlns:a16="http://schemas.microsoft.com/office/drawing/2014/main" id="{46790409-F15B-4A81-973C-2256CA621258}"/>
              </a:ext>
            </a:extLst>
          </p:cNvPr>
          <p:cNvGraphicFramePr>
            <a:graphicFrameLocks noGrp="1"/>
          </p:cNvGraphicFramePr>
          <p:nvPr>
            <p:ph sz="quarter" idx="14"/>
          </p:nvPr>
        </p:nvGraphicFramePr>
        <p:xfrm>
          <a:off x="999021" y="2038428"/>
          <a:ext cx="8505204" cy="535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hevron 5">
            <a:extLst>
              <a:ext uri="{FF2B5EF4-FFF2-40B4-BE49-F238E27FC236}">
                <a16:creationId xmlns:a16="http://schemas.microsoft.com/office/drawing/2014/main" id="{DF782140-4459-4AEB-9597-4BB7055586F9}"/>
              </a:ext>
            </a:extLst>
          </p:cNvPr>
          <p:cNvSpPr/>
          <p:nvPr/>
        </p:nvSpPr>
        <p:spPr>
          <a:xfrm>
            <a:off x="999021" y="1425514"/>
            <a:ext cx="3114260" cy="768627"/>
          </a:xfrm>
          <a:prstGeom prst="chevron">
            <a:avLst/>
          </a:prstGeom>
          <a:solidFill>
            <a:schemeClr val="accent1">
              <a:lumMod val="75000"/>
            </a:schemeClr>
          </a:solidFill>
          <a:ln w="9525" cap="flat" cmpd="sng">
            <a:solidFill>
              <a:schemeClr val="tx2"/>
            </a:solidFill>
            <a:prstDash val="solid"/>
            <a:round/>
            <a:headEnd type="none" w="sm" len="sm"/>
            <a:tailEnd type="none" w="sm" len="sm"/>
          </a:ln>
        </p:spPr>
        <p:txBody>
          <a:bodyPr spcFirstLastPara="1" wrap="square" lIns="72000" tIns="45700" rIns="540000" bIns="45700" rtlCol="0" anchor="ctr" anchorCtr="0">
            <a:noAutofit/>
          </a:bodyPr>
          <a:lstStyle/>
          <a:p>
            <a:pPr marL="0" marR="0" indent="0" algn="ctr" rtl="0">
              <a:lnSpc>
                <a:spcPct val="100000"/>
              </a:lnSpc>
              <a:spcBef>
                <a:spcPts val="0"/>
              </a:spcBef>
              <a:spcAft>
                <a:spcPts val="0"/>
              </a:spcAft>
              <a:buClr>
                <a:srgbClr val="000000"/>
              </a:buClr>
              <a:buSzPts val="1200"/>
              <a:buFont typeface="Arial"/>
              <a:buNone/>
            </a:pPr>
            <a:r>
              <a:rPr lang="en-GB" sz="2000" b="1" i="0" u="none" strike="noStrike" cap="none" dirty="0">
                <a:solidFill>
                  <a:schemeClr val="bg1"/>
                </a:solidFill>
                <a:latin typeface="Arial"/>
                <a:ea typeface="Arial"/>
                <a:cs typeface="Arial"/>
                <a:sym typeface="Arial"/>
              </a:rPr>
              <a:t>External Sources</a:t>
            </a:r>
          </a:p>
        </p:txBody>
      </p:sp>
      <p:sp>
        <p:nvSpPr>
          <p:cNvPr id="35" name="Arrow: Chevron 34">
            <a:extLst>
              <a:ext uri="{FF2B5EF4-FFF2-40B4-BE49-F238E27FC236}">
                <a16:creationId xmlns:a16="http://schemas.microsoft.com/office/drawing/2014/main" id="{EF0A6BB1-99F0-4060-B604-6708D84BB0B5}"/>
              </a:ext>
            </a:extLst>
          </p:cNvPr>
          <p:cNvSpPr/>
          <p:nvPr/>
        </p:nvSpPr>
        <p:spPr>
          <a:xfrm>
            <a:off x="6623397" y="1399665"/>
            <a:ext cx="3114260" cy="768627"/>
          </a:xfrm>
          <a:prstGeom prst="chevron">
            <a:avLst/>
          </a:prstGeom>
          <a:solidFill>
            <a:schemeClr val="accent1">
              <a:lumMod val="75000"/>
            </a:schemeClr>
          </a:solidFill>
          <a:ln w="9525" cap="flat" cmpd="sng">
            <a:solidFill>
              <a:schemeClr val="tx2"/>
            </a:solidFill>
            <a:prstDash val="solid"/>
            <a:round/>
            <a:headEnd type="none" w="sm" len="sm"/>
            <a:tailEnd type="none" w="sm" len="sm"/>
          </a:ln>
        </p:spPr>
        <p:txBody>
          <a:bodyPr spcFirstLastPara="1" wrap="square" lIns="72000" tIns="45700" rIns="540000" bIns="45700" rtlCol="0" anchor="ctr" anchorCtr="0">
            <a:noAutofit/>
          </a:bodyPr>
          <a:lstStyle/>
          <a:p>
            <a:pPr marL="0" marR="0" indent="0" algn="ctr" rtl="0">
              <a:lnSpc>
                <a:spcPct val="100000"/>
              </a:lnSpc>
              <a:spcBef>
                <a:spcPts val="0"/>
              </a:spcBef>
              <a:spcAft>
                <a:spcPts val="0"/>
              </a:spcAft>
              <a:buClr>
                <a:srgbClr val="000000"/>
              </a:buClr>
              <a:buSzPts val="1200"/>
              <a:buFont typeface="Arial"/>
              <a:buNone/>
            </a:pPr>
            <a:r>
              <a:rPr lang="en-GB" sz="2000" b="1" i="0" u="none" strike="noStrike" cap="none" dirty="0">
                <a:solidFill>
                  <a:schemeClr val="bg1"/>
                </a:solidFill>
                <a:latin typeface="Arial"/>
                <a:ea typeface="Arial"/>
                <a:cs typeface="Arial"/>
                <a:sym typeface="Arial"/>
              </a:rPr>
              <a:t>Operational Factors</a:t>
            </a:r>
          </a:p>
        </p:txBody>
      </p:sp>
      <p:sp>
        <p:nvSpPr>
          <p:cNvPr id="36" name="Arrow: Chevron 35">
            <a:extLst>
              <a:ext uri="{FF2B5EF4-FFF2-40B4-BE49-F238E27FC236}">
                <a16:creationId xmlns:a16="http://schemas.microsoft.com/office/drawing/2014/main" id="{65DC20F5-BD6B-4DAC-A81E-247B5CD6E1C5}"/>
              </a:ext>
            </a:extLst>
          </p:cNvPr>
          <p:cNvSpPr/>
          <p:nvPr/>
        </p:nvSpPr>
        <p:spPr>
          <a:xfrm>
            <a:off x="3816615" y="1412012"/>
            <a:ext cx="3114260" cy="768627"/>
          </a:xfrm>
          <a:prstGeom prst="chevron">
            <a:avLst/>
          </a:prstGeom>
          <a:solidFill>
            <a:schemeClr val="accent1">
              <a:lumMod val="75000"/>
            </a:schemeClr>
          </a:solidFill>
          <a:ln w="9525" cap="flat" cmpd="sng">
            <a:solidFill>
              <a:schemeClr val="tx2"/>
            </a:solidFill>
            <a:prstDash val="solid"/>
            <a:round/>
            <a:headEnd type="none" w="sm" len="sm"/>
            <a:tailEnd type="none" w="sm" len="sm"/>
          </a:ln>
        </p:spPr>
        <p:txBody>
          <a:bodyPr spcFirstLastPara="1" wrap="square" lIns="72000" tIns="45700" rIns="540000" bIns="45700" rtlCol="0" anchor="ctr" anchorCtr="0">
            <a:noAutofit/>
          </a:bodyPr>
          <a:lstStyle/>
          <a:p>
            <a:pPr marL="0" marR="0" indent="0" algn="ctr" rtl="0">
              <a:lnSpc>
                <a:spcPct val="100000"/>
              </a:lnSpc>
              <a:spcBef>
                <a:spcPts val="0"/>
              </a:spcBef>
              <a:spcAft>
                <a:spcPts val="0"/>
              </a:spcAft>
              <a:buClr>
                <a:srgbClr val="000000"/>
              </a:buClr>
              <a:buSzPts val="1200"/>
              <a:buFont typeface="Arial"/>
              <a:buNone/>
            </a:pPr>
            <a:r>
              <a:rPr lang="en-GB" sz="2000" b="1" i="0" u="none" strike="noStrike" cap="none" dirty="0">
                <a:solidFill>
                  <a:schemeClr val="bg1"/>
                </a:solidFill>
                <a:latin typeface="Arial"/>
                <a:ea typeface="Arial"/>
                <a:cs typeface="Arial"/>
                <a:sym typeface="Arial"/>
              </a:rPr>
              <a:t>Industry Dynamics</a:t>
            </a:r>
          </a:p>
        </p:txBody>
      </p:sp>
    </p:spTree>
    <p:extLst>
      <p:ext uri="{BB962C8B-B14F-4D97-AF65-F5344CB8AC3E}">
        <p14:creationId xmlns:p14="http://schemas.microsoft.com/office/powerpoint/2010/main" val="404993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49528-AB3E-4B43-AF27-A1EFCAB002FE}"/>
              </a:ext>
            </a:extLst>
          </p:cNvPr>
          <p:cNvSpPr>
            <a:spLocks noGrp="1"/>
          </p:cNvSpPr>
          <p:nvPr>
            <p:ph type="body" sz="quarter" idx="15"/>
          </p:nvPr>
        </p:nvSpPr>
        <p:spPr>
          <a:xfrm>
            <a:off x="720724" y="399048"/>
            <a:ext cx="9272361" cy="628650"/>
          </a:xfrm>
        </p:spPr>
        <p:txBody>
          <a:bodyPr/>
          <a:lstStyle/>
          <a:p>
            <a:r>
              <a:rPr lang="en-GB" altLang="en-US" dirty="0"/>
              <a:t>Social Value through Infrastructure Projects</a:t>
            </a:r>
          </a:p>
        </p:txBody>
      </p:sp>
      <p:sp>
        <p:nvSpPr>
          <p:cNvPr id="3" name="Content Placeholder 2">
            <a:extLst>
              <a:ext uri="{FF2B5EF4-FFF2-40B4-BE49-F238E27FC236}">
                <a16:creationId xmlns:a16="http://schemas.microsoft.com/office/drawing/2014/main" id="{924FB705-20EA-4CD2-9C72-668BD8FDD26C}"/>
              </a:ext>
            </a:extLst>
          </p:cNvPr>
          <p:cNvSpPr>
            <a:spLocks noGrp="1"/>
          </p:cNvSpPr>
          <p:nvPr>
            <p:ph sz="quarter" idx="14"/>
          </p:nvPr>
        </p:nvSpPr>
        <p:spPr/>
        <p:txBody>
          <a:bodyPr/>
          <a:lstStyle/>
          <a:p>
            <a:endParaRPr lang="en-GB"/>
          </a:p>
        </p:txBody>
      </p:sp>
      <p:pic>
        <p:nvPicPr>
          <p:cNvPr id="5" name="Picture 4">
            <a:extLst>
              <a:ext uri="{FF2B5EF4-FFF2-40B4-BE49-F238E27FC236}">
                <a16:creationId xmlns:a16="http://schemas.microsoft.com/office/drawing/2014/main" id="{779215FA-3618-4591-AF3C-F918CC672D07}"/>
              </a:ext>
            </a:extLst>
          </p:cNvPr>
          <p:cNvPicPr>
            <a:picLocks noChangeAspect="1"/>
          </p:cNvPicPr>
          <p:nvPr/>
        </p:nvPicPr>
        <p:blipFill>
          <a:blip r:embed="rId3">
            <a:duotone>
              <a:schemeClr val="accent1">
                <a:shade val="45000"/>
                <a:satMod val="135000"/>
              </a:schemeClr>
              <a:prstClr val="white"/>
            </a:duotone>
          </a:blip>
          <a:stretch>
            <a:fillRect/>
          </a:stretch>
        </p:blipFill>
        <p:spPr>
          <a:xfrm>
            <a:off x="507855" y="1451311"/>
            <a:ext cx="9697811" cy="5407188"/>
          </a:xfrm>
          <a:prstGeom prst="rect">
            <a:avLst/>
          </a:prstGeom>
        </p:spPr>
      </p:pic>
      <p:sp>
        <p:nvSpPr>
          <p:cNvPr id="8" name="TextBox 7">
            <a:extLst>
              <a:ext uri="{FF2B5EF4-FFF2-40B4-BE49-F238E27FC236}">
                <a16:creationId xmlns:a16="http://schemas.microsoft.com/office/drawing/2014/main" id="{59F560F7-2616-4065-8A58-3395B79D5124}"/>
              </a:ext>
            </a:extLst>
          </p:cNvPr>
          <p:cNvSpPr txBox="1"/>
          <p:nvPr/>
        </p:nvSpPr>
        <p:spPr>
          <a:xfrm>
            <a:off x="0" y="7361172"/>
            <a:ext cx="2300538" cy="184666"/>
          </a:xfrm>
          <a:prstGeom prst="rect">
            <a:avLst/>
          </a:prstGeom>
          <a:solidFill>
            <a:schemeClr val="bg2"/>
          </a:solidFill>
        </p:spPr>
        <p:txBody>
          <a:bodyPr wrap="square" rtlCol="0">
            <a:spAutoFit/>
          </a:bodyPr>
          <a:lstStyle/>
          <a:p>
            <a:r>
              <a:rPr lang="en-GB" sz="600" b="0" i="0" dirty="0">
                <a:solidFill>
                  <a:schemeClr val="bg1"/>
                </a:solidFill>
                <a:effectLst/>
                <a:latin typeface="Arial" panose="020B0604020202020204" pitchFamily="34" charset="0"/>
                <a:cs typeface="Arial" panose="020B0604020202020204" pitchFamily="34" charset="0"/>
              </a:rPr>
              <a:t>Source: Maximising Social Value from Infrastructure Projects</a:t>
            </a:r>
            <a:r>
              <a:rPr lang="en-GB" sz="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23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3AE506-8809-4FA0-981F-DA4CFBA3ED43}"/>
              </a:ext>
            </a:extLst>
          </p:cNvPr>
          <p:cNvSpPr>
            <a:spLocks noGrp="1"/>
          </p:cNvSpPr>
          <p:nvPr>
            <p:ph type="pic" sz="quarter" idx="16"/>
          </p:nvPr>
        </p:nvSpPr>
        <p:spPr/>
      </p:sp>
      <p:sp>
        <p:nvSpPr>
          <p:cNvPr id="3" name="Text Placeholder 2">
            <a:extLst>
              <a:ext uri="{FF2B5EF4-FFF2-40B4-BE49-F238E27FC236}">
                <a16:creationId xmlns:a16="http://schemas.microsoft.com/office/drawing/2014/main" id="{B2AD4FF8-ACE4-427E-81EE-22BA3096FCBB}"/>
              </a:ext>
            </a:extLst>
          </p:cNvPr>
          <p:cNvSpPr>
            <a:spLocks noGrp="1"/>
          </p:cNvSpPr>
          <p:nvPr>
            <p:ph type="body" sz="quarter" idx="15"/>
          </p:nvPr>
        </p:nvSpPr>
        <p:spPr/>
        <p:txBody>
          <a:bodyPr/>
          <a:lstStyle/>
          <a:p>
            <a:r>
              <a:rPr lang="en-GB" dirty="0"/>
              <a:t>Social Value Project Lifecycle</a:t>
            </a:r>
          </a:p>
        </p:txBody>
      </p:sp>
      <p:pic>
        <p:nvPicPr>
          <p:cNvPr id="4" name="Picture 3">
            <a:extLst>
              <a:ext uri="{FF2B5EF4-FFF2-40B4-BE49-F238E27FC236}">
                <a16:creationId xmlns:a16="http://schemas.microsoft.com/office/drawing/2014/main" id="{AA758885-D305-4320-AB96-4C05E3ED87E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1385621"/>
            <a:ext cx="10691813" cy="5465940"/>
          </a:xfrm>
          <a:prstGeom prst="rect">
            <a:avLst/>
          </a:prstGeom>
        </p:spPr>
      </p:pic>
      <p:sp>
        <p:nvSpPr>
          <p:cNvPr id="7" name="TextBox 6">
            <a:extLst>
              <a:ext uri="{FF2B5EF4-FFF2-40B4-BE49-F238E27FC236}">
                <a16:creationId xmlns:a16="http://schemas.microsoft.com/office/drawing/2014/main" id="{347061D8-31EA-4B48-B918-8CF133335036}"/>
              </a:ext>
            </a:extLst>
          </p:cNvPr>
          <p:cNvSpPr txBox="1"/>
          <p:nvPr/>
        </p:nvSpPr>
        <p:spPr>
          <a:xfrm>
            <a:off x="0" y="7361172"/>
            <a:ext cx="2300538" cy="184666"/>
          </a:xfrm>
          <a:prstGeom prst="rect">
            <a:avLst/>
          </a:prstGeom>
          <a:solidFill>
            <a:schemeClr val="bg2"/>
          </a:solidFill>
        </p:spPr>
        <p:txBody>
          <a:bodyPr wrap="square" rtlCol="0">
            <a:spAutoFit/>
          </a:bodyPr>
          <a:lstStyle/>
          <a:p>
            <a:r>
              <a:rPr lang="en-GB" sz="600" b="0" i="0" dirty="0">
                <a:solidFill>
                  <a:schemeClr val="bg1"/>
                </a:solidFill>
                <a:effectLst/>
                <a:latin typeface="Arial" panose="020B0604020202020204" pitchFamily="34" charset="0"/>
                <a:cs typeface="Arial" panose="020B0604020202020204" pitchFamily="34" charset="0"/>
              </a:rPr>
              <a:t>Source: Maximising Social Value from Infrastructure Projects</a:t>
            </a:r>
            <a:r>
              <a:rPr lang="en-GB" sz="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5906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888B27-BFB7-412A-B2C9-831F12B89008}"/>
              </a:ext>
            </a:extLst>
          </p:cNvPr>
          <p:cNvSpPr>
            <a:spLocks noGrp="1"/>
          </p:cNvSpPr>
          <p:nvPr>
            <p:ph type="body" sz="quarter" idx="15"/>
          </p:nvPr>
        </p:nvSpPr>
        <p:spPr/>
        <p:txBody>
          <a:bodyPr/>
          <a:lstStyle/>
          <a:p>
            <a:r>
              <a:rPr lang="en-GB" altLang="en-US" dirty="0"/>
              <a:t>Public influences and circumstances</a:t>
            </a:r>
          </a:p>
        </p:txBody>
      </p:sp>
      <p:sp>
        <p:nvSpPr>
          <p:cNvPr id="4" name="Google Shape;1059;p147">
            <a:extLst>
              <a:ext uri="{FF2B5EF4-FFF2-40B4-BE49-F238E27FC236}">
                <a16:creationId xmlns:a16="http://schemas.microsoft.com/office/drawing/2014/main" id="{E4255ED1-7ACC-4AC6-A6D7-FEA782D3C865}"/>
              </a:ext>
            </a:extLst>
          </p:cNvPr>
          <p:cNvSpPr/>
          <p:nvPr/>
        </p:nvSpPr>
        <p:spPr>
          <a:xfrm>
            <a:off x="219084" y="4674785"/>
            <a:ext cx="1537464" cy="1160456"/>
          </a:xfrm>
          <a:prstGeom prst="rect">
            <a:avLst/>
          </a:prstGeom>
          <a:solidFill>
            <a:schemeClr val="accent1">
              <a:lumMod val="20000"/>
              <a:lumOff val="80000"/>
            </a:schemeClr>
          </a:solidFill>
          <a:ln w="9525"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C00000"/>
              </a:solidFill>
              <a:highlight>
                <a:srgbClr val="000000"/>
              </a:highlight>
              <a:latin typeface="Arial"/>
              <a:ea typeface="Arial"/>
              <a:cs typeface="Arial"/>
              <a:sym typeface="Arial"/>
            </a:endParaRPr>
          </a:p>
        </p:txBody>
      </p:sp>
      <p:sp>
        <p:nvSpPr>
          <p:cNvPr id="5" name="Google Shape;1060;p147">
            <a:extLst>
              <a:ext uri="{FF2B5EF4-FFF2-40B4-BE49-F238E27FC236}">
                <a16:creationId xmlns:a16="http://schemas.microsoft.com/office/drawing/2014/main" id="{403D8045-B90D-4D8E-96A1-9F737905400D}"/>
              </a:ext>
            </a:extLst>
          </p:cNvPr>
          <p:cNvSpPr/>
          <p:nvPr/>
        </p:nvSpPr>
        <p:spPr>
          <a:xfrm>
            <a:off x="219075" y="1606550"/>
            <a:ext cx="2409354" cy="1506908"/>
          </a:xfrm>
          <a:custGeom>
            <a:avLst/>
            <a:gdLst/>
            <a:ahLst/>
            <a:cxnLst/>
            <a:rect l="l" t="t" r="r" b="b"/>
            <a:pathLst>
              <a:path w="1976892" h="991831" extrusionOk="0">
                <a:moveTo>
                  <a:pt x="0" y="0"/>
                </a:moveTo>
                <a:lnTo>
                  <a:pt x="715252" y="0"/>
                </a:lnTo>
                <a:lnTo>
                  <a:pt x="1261640" y="0"/>
                </a:lnTo>
                <a:lnTo>
                  <a:pt x="1976892" y="0"/>
                </a:lnTo>
                <a:lnTo>
                  <a:pt x="1976892" y="572701"/>
                </a:lnTo>
                <a:lnTo>
                  <a:pt x="1261640" y="572701"/>
                </a:lnTo>
                <a:lnTo>
                  <a:pt x="1261640" y="991831"/>
                </a:lnTo>
                <a:lnTo>
                  <a:pt x="0" y="991831"/>
                </a:lnTo>
                <a:close/>
              </a:path>
            </a:pathLst>
          </a:custGeom>
          <a:solidFill>
            <a:schemeClr val="tx2"/>
          </a:solidFill>
          <a:ln w="9525"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highlight>
                <a:srgbClr val="000000"/>
              </a:highlight>
              <a:latin typeface="Arial"/>
              <a:ea typeface="Arial"/>
              <a:cs typeface="Arial"/>
              <a:sym typeface="Arial"/>
            </a:endParaRPr>
          </a:p>
        </p:txBody>
      </p:sp>
      <p:sp>
        <p:nvSpPr>
          <p:cNvPr id="6" name="Google Shape;1061;p147">
            <a:extLst>
              <a:ext uri="{FF2B5EF4-FFF2-40B4-BE49-F238E27FC236}">
                <a16:creationId xmlns:a16="http://schemas.microsoft.com/office/drawing/2014/main" id="{FEEC1080-7543-48E0-8819-952F62D68AEF}"/>
              </a:ext>
            </a:extLst>
          </p:cNvPr>
          <p:cNvSpPr/>
          <p:nvPr/>
        </p:nvSpPr>
        <p:spPr>
          <a:xfrm>
            <a:off x="2929007" y="1638747"/>
            <a:ext cx="2384702" cy="870114"/>
          </a:xfrm>
          <a:prstGeom prst="rect">
            <a:avLst/>
          </a:prstGeom>
          <a:solidFill>
            <a:schemeClr val="tx2"/>
          </a:solidFill>
          <a:ln w="9525"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highlight>
                <a:srgbClr val="000000"/>
              </a:highlight>
              <a:latin typeface="Arial"/>
              <a:ea typeface="Arial"/>
              <a:cs typeface="Arial"/>
              <a:sym typeface="Arial"/>
            </a:endParaRPr>
          </a:p>
        </p:txBody>
      </p:sp>
      <p:sp>
        <p:nvSpPr>
          <p:cNvPr id="7" name="Google Shape;1062;p147">
            <a:extLst>
              <a:ext uri="{FF2B5EF4-FFF2-40B4-BE49-F238E27FC236}">
                <a16:creationId xmlns:a16="http://schemas.microsoft.com/office/drawing/2014/main" id="{121CCD46-8075-448C-B771-DA0DCD4F45E9}"/>
              </a:ext>
            </a:extLst>
          </p:cNvPr>
          <p:cNvSpPr/>
          <p:nvPr/>
        </p:nvSpPr>
        <p:spPr>
          <a:xfrm flipH="1">
            <a:off x="8144346" y="1643242"/>
            <a:ext cx="2409354" cy="1506908"/>
          </a:xfrm>
          <a:custGeom>
            <a:avLst/>
            <a:gdLst/>
            <a:ahLst/>
            <a:cxnLst/>
            <a:rect l="l" t="t" r="r" b="b"/>
            <a:pathLst>
              <a:path w="1976892" h="991831" extrusionOk="0">
                <a:moveTo>
                  <a:pt x="0" y="0"/>
                </a:moveTo>
                <a:lnTo>
                  <a:pt x="715252" y="0"/>
                </a:lnTo>
                <a:lnTo>
                  <a:pt x="1261640" y="0"/>
                </a:lnTo>
                <a:lnTo>
                  <a:pt x="1976892" y="0"/>
                </a:lnTo>
                <a:lnTo>
                  <a:pt x="1976892" y="572701"/>
                </a:lnTo>
                <a:lnTo>
                  <a:pt x="1261640" y="572701"/>
                </a:lnTo>
                <a:lnTo>
                  <a:pt x="1261640" y="991831"/>
                </a:lnTo>
                <a:lnTo>
                  <a:pt x="0" y="991831"/>
                </a:lnTo>
                <a:close/>
              </a:path>
            </a:pathLst>
          </a:custGeom>
          <a:solidFill>
            <a:schemeClr val="tx2"/>
          </a:solidFill>
          <a:ln w="9525"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highlight>
                <a:srgbClr val="000000"/>
              </a:highlight>
              <a:latin typeface="Arial"/>
              <a:ea typeface="Arial"/>
              <a:cs typeface="Arial"/>
              <a:sym typeface="Arial"/>
            </a:endParaRPr>
          </a:p>
        </p:txBody>
      </p:sp>
      <p:sp>
        <p:nvSpPr>
          <p:cNvPr id="8" name="Google Shape;1063;p147">
            <a:extLst>
              <a:ext uri="{FF2B5EF4-FFF2-40B4-BE49-F238E27FC236}">
                <a16:creationId xmlns:a16="http://schemas.microsoft.com/office/drawing/2014/main" id="{9A65434A-C7FB-4A42-B1ED-BD5CE8C7D61B}"/>
              </a:ext>
            </a:extLst>
          </p:cNvPr>
          <p:cNvSpPr/>
          <p:nvPr/>
        </p:nvSpPr>
        <p:spPr>
          <a:xfrm>
            <a:off x="8767224" y="1699382"/>
            <a:ext cx="1722059" cy="611064"/>
          </a:xfrm>
          <a:prstGeom prst="rect">
            <a:avLst/>
          </a:prstGeom>
          <a:solidFill>
            <a:schemeClr val="tx2"/>
          </a:solid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00000"/>
              </a:buClr>
              <a:buSzPts val="1050"/>
              <a:buFont typeface="Arial"/>
              <a:buNone/>
            </a:pPr>
            <a:r>
              <a:rPr lang="en-GB" sz="1200" b="1" i="0" u="none" strike="noStrike" cap="none" dirty="0">
                <a:solidFill>
                  <a:schemeClr val="bg1"/>
                </a:solidFill>
                <a:latin typeface="Arial"/>
                <a:ea typeface="Arial"/>
                <a:cs typeface="Arial"/>
                <a:sym typeface="Arial"/>
              </a:rPr>
              <a:t>Customers and communities</a:t>
            </a:r>
            <a:endParaRPr sz="1200" b="0" i="0" u="none" strike="noStrike" cap="none" dirty="0">
              <a:solidFill>
                <a:schemeClr val="bg1"/>
              </a:solidFill>
              <a:latin typeface="Arial"/>
              <a:ea typeface="Arial"/>
              <a:cs typeface="Arial"/>
              <a:sym typeface="Arial"/>
            </a:endParaRPr>
          </a:p>
        </p:txBody>
      </p:sp>
      <p:sp>
        <p:nvSpPr>
          <p:cNvPr id="10" name="Google Shape;1065;p147">
            <a:extLst>
              <a:ext uri="{FF2B5EF4-FFF2-40B4-BE49-F238E27FC236}">
                <a16:creationId xmlns:a16="http://schemas.microsoft.com/office/drawing/2014/main" id="{10EE7014-FF17-4DD8-9C20-F87EDD73AB03}"/>
              </a:ext>
            </a:extLst>
          </p:cNvPr>
          <p:cNvSpPr/>
          <p:nvPr/>
        </p:nvSpPr>
        <p:spPr>
          <a:xfrm>
            <a:off x="219084" y="4674803"/>
            <a:ext cx="1537464" cy="1160456"/>
          </a:xfrm>
          <a:prstGeom prst="rect">
            <a:avLst/>
          </a:prstGeom>
          <a:solidFill>
            <a:schemeClr val="tx2"/>
          </a:solidFill>
          <a:ln>
            <a:solidFill>
              <a:schemeClr val="tx2"/>
            </a:solidFill>
          </a:ln>
        </p:spPr>
        <p:txBody>
          <a:bodyPr spcFirstLastPara="1" wrap="square" lIns="91425" tIns="828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solidFill>
                <a:latin typeface="Arial"/>
                <a:ea typeface="Arial"/>
                <a:cs typeface="Arial"/>
                <a:sym typeface="Arial"/>
              </a:rPr>
              <a:t>Supply Chain and UTAs</a:t>
            </a:r>
            <a:endParaRPr sz="1200" b="0" i="0" u="none" strike="noStrike" cap="none" dirty="0">
              <a:solidFill>
                <a:schemeClr val="bg1"/>
              </a:solidFill>
              <a:latin typeface="Arial"/>
              <a:ea typeface="Arial"/>
              <a:cs typeface="Arial"/>
              <a:sym typeface="Arial"/>
            </a:endParaRPr>
          </a:p>
        </p:txBody>
      </p:sp>
      <p:sp>
        <p:nvSpPr>
          <p:cNvPr id="11" name="Google Shape;1066;p147">
            <a:extLst>
              <a:ext uri="{FF2B5EF4-FFF2-40B4-BE49-F238E27FC236}">
                <a16:creationId xmlns:a16="http://schemas.microsoft.com/office/drawing/2014/main" id="{3802E8C3-614A-41AB-8E95-1763BB3E679B}"/>
              </a:ext>
            </a:extLst>
          </p:cNvPr>
          <p:cNvSpPr/>
          <p:nvPr/>
        </p:nvSpPr>
        <p:spPr>
          <a:xfrm>
            <a:off x="5521699" y="1638747"/>
            <a:ext cx="2384701" cy="870114"/>
          </a:xfrm>
          <a:prstGeom prst="rect">
            <a:avLst/>
          </a:prstGeom>
          <a:solidFill>
            <a:schemeClr val="tx2"/>
          </a:solidFill>
          <a:ln w="9525"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highlight>
                <a:srgbClr val="000000"/>
              </a:highlight>
              <a:latin typeface="Arial"/>
              <a:ea typeface="Arial"/>
              <a:cs typeface="Arial"/>
              <a:sym typeface="Arial"/>
            </a:endParaRPr>
          </a:p>
        </p:txBody>
      </p:sp>
      <p:pic>
        <p:nvPicPr>
          <p:cNvPr id="12" name="Google Shape;1067;p147" descr="Image result for hm treasury logo">
            <a:extLst>
              <a:ext uri="{FF2B5EF4-FFF2-40B4-BE49-F238E27FC236}">
                <a16:creationId xmlns:a16="http://schemas.microsoft.com/office/drawing/2014/main" id="{39F716D3-FD05-42DC-B5DA-66CC03407C3A}"/>
              </a:ext>
            </a:extLst>
          </p:cNvPr>
          <p:cNvPicPr preferRelativeResize="0"/>
          <p:nvPr/>
        </p:nvPicPr>
        <p:blipFill rotWithShape="1">
          <a:blip r:embed="rId3">
            <a:alphaModFix/>
          </a:blip>
          <a:srcRect r="16296"/>
          <a:stretch/>
        </p:blipFill>
        <p:spPr>
          <a:xfrm>
            <a:off x="3570405" y="1764537"/>
            <a:ext cx="1060424" cy="595467"/>
          </a:xfrm>
          <a:prstGeom prst="rect">
            <a:avLst/>
          </a:prstGeom>
          <a:solidFill>
            <a:schemeClr val="accent1">
              <a:lumMod val="20000"/>
              <a:lumOff val="80000"/>
            </a:schemeClr>
          </a:solidFill>
          <a:ln>
            <a:solidFill>
              <a:schemeClr val="tx2"/>
            </a:solidFill>
          </a:ln>
        </p:spPr>
      </p:pic>
      <p:pic>
        <p:nvPicPr>
          <p:cNvPr id="13" name="Google Shape;1068;p147" descr="Image result for Dft logo">
            <a:extLst>
              <a:ext uri="{FF2B5EF4-FFF2-40B4-BE49-F238E27FC236}">
                <a16:creationId xmlns:a16="http://schemas.microsoft.com/office/drawing/2014/main" id="{72320FFD-9C8C-4A45-85DA-3645D014437C}"/>
              </a:ext>
            </a:extLst>
          </p:cNvPr>
          <p:cNvPicPr preferRelativeResize="0"/>
          <p:nvPr/>
        </p:nvPicPr>
        <p:blipFill rotWithShape="1">
          <a:blip r:embed="rId4">
            <a:alphaModFix/>
          </a:blip>
          <a:srcRect/>
          <a:stretch/>
        </p:blipFill>
        <p:spPr>
          <a:xfrm>
            <a:off x="390447" y="1719071"/>
            <a:ext cx="1046731" cy="721180"/>
          </a:xfrm>
          <a:prstGeom prst="rect">
            <a:avLst/>
          </a:prstGeom>
          <a:solidFill>
            <a:schemeClr val="accent1">
              <a:lumMod val="20000"/>
              <a:lumOff val="80000"/>
            </a:schemeClr>
          </a:solidFill>
          <a:ln>
            <a:solidFill>
              <a:schemeClr val="tx2"/>
            </a:solidFill>
          </a:ln>
        </p:spPr>
      </p:pic>
      <p:sp>
        <p:nvSpPr>
          <p:cNvPr id="14" name="Google Shape;1069;p147">
            <a:extLst>
              <a:ext uri="{FF2B5EF4-FFF2-40B4-BE49-F238E27FC236}">
                <a16:creationId xmlns:a16="http://schemas.microsoft.com/office/drawing/2014/main" id="{C3A19817-ED55-4C1B-AFB1-CEDF5CD8486D}"/>
              </a:ext>
            </a:extLst>
          </p:cNvPr>
          <p:cNvSpPr/>
          <p:nvPr/>
        </p:nvSpPr>
        <p:spPr>
          <a:xfrm>
            <a:off x="1784051" y="5146093"/>
            <a:ext cx="486285" cy="217870"/>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15" name="Google Shape;1070;p147">
            <a:extLst>
              <a:ext uri="{FF2B5EF4-FFF2-40B4-BE49-F238E27FC236}">
                <a16:creationId xmlns:a16="http://schemas.microsoft.com/office/drawing/2014/main" id="{82EEF302-81CC-45BD-9CA5-11B805344DBC}"/>
              </a:ext>
            </a:extLst>
          </p:cNvPr>
          <p:cNvSpPr/>
          <p:nvPr/>
        </p:nvSpPr>
        <p:spPr>
          <a:xfrm rot="2084591">
            <a:off x="1717367" y="2662799"/>
            <a:ext cx="689683" cy="218106"/>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16" name="Google Shape;1071;p147">
            <a:extLst>
              <a:ext uri="{FF2B5EF4-FFF2-40B4-BE49-F238E27FC236}">
                <a16:creationId xmlns:a16="http://schemas.microsoft.com/office/drawing/2014/main" id="{2321555A-1494-4F94-BC6D-C7D789384DB2}"/>
              </a:ext>
            </a:extLst>
          </p:cNvPr>
          <p:cNvSpPr/>
          <p:nvPr/>
        </p:nvSpPr>
        <p:spPr>
          <a:xfrm rot="5396763">
            <a:off x="3937991" y="2704120"/>
            <a:ext cx="484055" cy="175136"/>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17" name="Google Shape;1072;p147">
            <a:extLst>
              <a:ext uri="{FF2B5EF4-FFF2-40B4-BE49-F238E27FC236}">
                <a16:creationId xmlns:a16="http://schemas.microsoft.com/office/drawing/2014/main" id="{49E1FDD8-23F5-42A0-BD8F-8B460FC565D0}"/>
              </a:ext>
            </a:extLst>
          </p:cNvPr>
          <p:cNvSpPr/>
          <p:nvPr/>
        </p:nvSpPr>
        <p:spPr>
          <a:xfrm>
            <a:off x="8503706" y="5157111"/>
            <a:ext cx="486285" cy="217870"/>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18" name="Google Shape;1073;p147">
            <a:extLst>
              <a:ext uri="{FF2B5EF4-FFF2-40B4-BE49-F238E27FC236}">
                <a16:creationId xmlns:a16="http://schemas.microsoft.com/office/drawing/2014/main" id="{F68A7B76-BD99-4759-9423-E62AABCBD133}"/>
              </a:ext>
            </a:extLst>
          </p:cNvPr>
          <p:cNvSpPr/>
          <p:nvPr/>
        </p:nvSpPr>
        <p:spPr>
          <a:xfrm rot="5396763">
            <a:off x="6237118" y="2704120"/>
            <a:ext cx="484055" cy="175136"/>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19" name="Google Shape;1074;p147">
            <a:extLst>
              <a:ext uri="{FF2B5EF4-FFF2-40B4-BE49-F238E27FC236}">
                <a16:creationId xmlns:a16="http://schemas.microsoft.com/office/drawing/2014/main" id="{C4DAC838-23AE-48D8-8EB4-3A896D1C33B9}"/>
              </a:ext>
            </a:extLst>
          </p:cNvPr>
          <p:cNvSpPr/>
          <p:nvPr/>
        </p:nvSpPr>
        <p:spPr>
          <a:xfrm rot="8715632" flipH="1">
            <a:off x="8414800" y="2720272"/>
            <a:ext cx="597995" cy="218106"/>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pic>
        <p:nvPicPr>
          <p:cNvPr id="20" name="Google Shape;1075;p147">
            <a:extLst>
              <a:ext uri="{FF2B5EF4-FFF2-40B4-BE49-F238E27FC236}">
                <a16:creationId xmlns:a16="http://schemas.microsoft.com/office/drawing/2014/main" id="{C7B7BE1E-7267-491C-BA3D-4E79E91D8411}"/>
              </a:ext>
            </a:extLst>
          </p:cNvPr>
          <p:cNvPicPr preferRelativeResize="0"/>
          <p:nvPr/>
        </p:nvPicPr>
        <p:blipFill rotWithShape="1">
          <a:blip r:embed="rId5">
            <a:alphaModFix/>
          </a:blip>
          <a:srcRect l="16407" t="19028" r="16401" b="17139"/>
          <a:stretch/>
        </p:blipFill>
        <p:spPr>
          <a:xfrm>
            <a:off x="1958465" y="1823163"/>
            <a:ext cx="487442" cy="480482"/>
          </a:xfrm>
          <a:prstGeom prst="rect">
            <a:avLst/>
          </a:prstGeom>
          <a:solidFill>
            <a:schemeClr val="accent1">
              <a:lumMod val="20000"/>
              <a:lumOff val="80000"/>
            </a:schemeClr>
          </a:solidFill>
          <a:ln>
            <a:solidFill>
              <a:schemeClr val="tx2"/>
            </a:solidFill>
          </a:ln>
        </p:spPr>
      </p:pic>
      <p:pic>
        <p:nvPicPr>
          <p:cNvPr id="22" name="Google Shape;1077;p147" descr="Image result for tfl logo">
            <a:extLst>
              <a:ext uri="{FF2B5EF4-FFF2-40B4-BE49-F238E27FC236}">
                <a16:creationId xmlns:a16="http://schemas.microsoft.com/office/drawing/2014/main" id="{B444BE49-A497-4113-820E-C8580E49DF4F}"/>
              </a:ext>
            </a:extLst>
          </p:cNvPr>
          <p:cNvPicPr preferRelativeResize="0"/>
          <p:nvPr/>
        </p:nvPicPr>
        <p:blipFill rotWithShape="1">
          <a:blip r:embed="rId6">
            <a:alphaModFix/>
          </a:blip>
          <a:srcRect/>
          <a:stretch/>
        </p:blipFill>
        <p:spPr>
          <a:xfrm>
            <a:off x="405930" y="2610996"/>
            <a:ext cx="869347" cy="357551"/>
          </a:xfrm>
          <a:prstGeom prst="rect">
            <a:avLst/>
          </a:prstGeom>
          <a:solidFill>
            <a:schemeClr val="accent1">
              <a:lumMod val="20000"/>
              <a:lumOff val="80000"/>
            </a:schemeClr>
          </a:solidFill>
          <a:ln>
            <a:solidFill>
              <a:schemeClr val="tx2"/>
            </a:solidFill>
          </a:ln>
        </p:spPr>
      </p:pic>
      <p:pic>
        <p:nvPicPr>
          <p:cNvPr id="23" name="Google Shape;1078;p147" descr="Image result for ipa infrastructure logo">
            <a:extLst>
              <a:ext uri="{FF2B5EF4-FFF2-40B4-BE49-F238E27FC236}">
                <a16:creationId xmlns:a16="http://schemas.microsoft.com/office/drawing/2014/main" id="{70EF803A-CCA3-422D-84BE-923205B1AD00}"/>
              </a:ext>
            </a:extLst>
          </p:cNvPr>
          <p:cNvPicPr preferRelativeResize="0"/>
          <p:nvPr/>
        </p:nvPicPr>
        <p:blipFill rotWithShape="1">
          <a:blip r:embed="rId7">
            <a:alphaModFix/>
          </a:blip>
          <a:srcRect/>
          <a:stretch/>
        </p:blipFill>
        <p:spPr>
          <a:xfrm>
            <a:off x="6823536" y="1791563"/>
            <a:ext cx="910512" cy="595459"/>
          </a:xfrm>
          <a:prstGeom prst="rect">
            <a:avLst/>
          </a:prstGeom>
          <a:solidFill>
            <a:schemeClr val="accent1">
              <a:lumMod val="20000"/>
              <a:lumOff val="80000"/>
            </a:schemeClr>
          </a:solidFill>
          <a:ln>
            <a:solidFill>
              <a:schemeClr val="tx2"/>
            </a:solidFill>
          </a:ln>
        </p:spPr>
      </p:pic>
      <p:pic>
        <p:nvPicPr>
          <p:cNvPr id="24" name="Google Shape;1079;p147" descr="Image result for cabinet office logo">
            <a:extLst>
              <a:ext uri="{FF2B5EF4-FFF2-40B4-BE49-F238E27FC236}">
                <a16:creationId xmlns:a16="http://schemas.microsoft.com/office/drawing/2014/main" id="{ACC4143B-8454-4C8D-89DA-4B009C0F4214}"/>
              </a:ext>
            </a:extLst>
          </p:cNvPr>
          <p:cNvPicPr preferRelativeResize="0"/>
          <p:nvPr/>
        </p:nvPicPr>
        <p:blipFill rotWithShape="1">
          <a:blip r:embed="rId8">
            <a:alphaModFix/>
          </a:blip>
          <a:srcRect/>
          <a:stretch/>
        </p:blipFill>
        <p:spPr>
          <a:xfrm>
            <a:off x="5708934" y="1836312"/>
            <a:ext cx="799628" cy="498413"/>
          </a:xfrm>
          <a:prstGeom prst="rect">
            <a:avLst/>
          </a:prstGeom>
          <a:solidFill>
            <a:schemeClr val="accent1">
              <a:lumMod val="20000"/>
              <a:lumOff val="80000"/>
            </a:schemeClr>
          </a:solidFill>
          <a:ln>
            <a:solidFill>
              <a:schemeClr val="tx2"/>
            </a:solidFill>
          </a:ln>
        </p:spPr>
      </p:pic>
      <p:sp>
        <p:nvSpPr>
          <p:cNvPr id="26" name="Google Shape;1081;p147">
            <a:extLst>
              <a:ext uri="{FF2B5EF4-FFF2-40B4-BE49-F238E27FC236}">
                <a16:creationId xmlns:a16="http://schemas.microsoft.com/office/drawing/2014/main" id="{F7842F70-7B53-419E-AF46-7B17A8F84AD5}"/>
              </a:ext>
            </a:extLst>
          </p:cNvPr>
          <p:cNvSpPr/>
          <p:nvPr/>
        </p:nvSpPr>
        <p:spPr>
          <a:xfrm>
            <a:off x="9009563" y="3475014"/>
            <a:ext cx="1537464" cy="735561"/>
          </a:xfrm>
          <a:prstGeom prst="rect">
            <a:avLst/>
          </a:prstGeom>
          <a:solidFill>
            <a:schemeClr val="tx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GB" sz="1200" b="1" i="0" u="none" strike="noStrike" cap="none" dirty="0">
                <a:solidFill>
                  <a:schemeClr val="bg1"/>
                </a:solidFill>
                <a:latin typeface="Arial"/>
                <a:ea typeface="Arial"/>
                <a:cs typeface="Arial"/>
                <a:sym typeface="Arial"/>
              </a:rPr>
              <a:t>Local Enterprise Partnerships</a:t>
            </a:r>
            <a:endParaRPr sz="1200" b="0" i="0" u="none" strike="noStrike" cap="none" dirty="0">
              <a:solidFill>
                <a:schemeClr val="bg1"/>
              </a:solidFill>
              <a:latin typeface="Arial"/>
              <a:ea typeface="Arial"/>
              <a:cs typeface="Arial"/>
              <a:sym typeface="Arial"/>
            </a:endParaRPr>
          </a:p>
        </p:txBody>
      </p:sp>
      <p:sp>
        <p:nvSpPr>
          <p:cNvPr id="27" name="Google Shape;1082;p147">
            <a:extLst>
              <a:ext uri="{FF2B5EF4-FFF2-40B4-BE49-F238E27FC236}">
                <a16:creationId xmlns:a16="http://schemas.microsoft.com/office/drawing/2014/main" id="{16EBCA75-8B64-4882-BAC1-E4B9BF3B9520}"/>
              </a:ext>
            </a:extLst>
          </p:cNvPr>
          <p:cNvSpPr/>
          <p:nvPr/>
        </p:nvSpPr>
        <p:spPr>
          <a:xfrm>
            <a:off x="9041694" y="4535440"/>
            <a:ext cx="1493830" cy="1196216"/>
          </a:xfrm>
          <a:prstGeom prst="rect">
            <a:avLst/>
          </a:prstGeom>
          <a:solidFill>
            <a:schemeClr val="tx2"/>
          </a:solidFill>
          <a:ln>
            <a:noFill/>
          </a:ln>
        </p:spPr>
        <p:txBody>
          <a:bodyPr spcFirstLastPara="1" wrap="square" lIns="91425" tIns="828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GB" sz="1200" b="1" i="0" u="none" strike="noStrike" cap="none" dirty="0">
                <a:solidFill>
                  <a:schemeClr val="bg1"/>
                </a:solidFill>
                <a:latin typeface="Arial"/>
                <a:ea typeface="Arial"/>
                <a:cs typeface="Arial"/>
                <a:sym typeface="Arial"/>
              </a:rPr>
              <a:t>Local </a:t>
            </a:r>
            <a:r>
              <a:rPr lang="en-GB" sz="1200" b="1" dirty="0">
                <a:solidFill>
                  <a:schemeClr val="bg1"/>
                </a:solidFill>
              </a:rPr>
              <a:t>A</a:t>
            </a:r>
            <a:r>
              <a:rPr lang="en-GB" sz="1200" b="1" i="0" u="none" strike="noStrike" cap="none" dirty="0">
                <a:solidFill>
                  <a:schemeClr val="bg1"/>
                </a:solidFill>
                <a:latin typeface="Arial"/>
                <a:ea typeface="Arial"/>
                <a:cs typeface="Arial"/>
                <a:sym typeface="Arial"/>
              </a:rPr>
              <a:t>uthorities &amp; Regi</a:t>
            </a:r>
            <a:r>
              <a:rPr lang="en-GB" sz="1200" b="1" dirty="0">
                <a:solidFill>
                  <a:schemeClr val="bg1"/>
                </a:solidFill>
              </a:rPr>
              <a:t>onal Bodies</a:t>
            </a:r>
            <a:endParaRPr sz="1200" b="0" i="0" u="none" strike="noStrike" cap="none" dirty="0">
              <a:solidFill>
                <a:schemeClr val="bg1"/>
              </a:solidFill>
              <a:latin typeface="Arial"/>
              <a:ea typeface="Arial"/>
              <a:cs typeface="Arial"/>
              <a:sym typeface="Arial"/>
            </a:endParaRPr>
          </a:p>
        </p:txBody>
      </p:sp>
      <p:sp>
        <p:nvSpPr>
          <p:cNvPr id="28" name="Google Shape;1083;p147">
            <a:extLst>
              <a:ext uri="{FF2B5EF4-FFF2-40B4-BE49-F238E27FC236}">
                <a16:creationId xmlns:a16="http://schemas.microsoft.com/office/drawing/2014/main" id="{7D5B1733-2567-4E4B-BC0E-C55041B9330A}"/>
              </a:ext>
            </a:extLst>
          </p:cNvPr>
          <p:cNvSpPr/>
          <p:nvPr/>
        </p:nvSpPr>
        <p:spPr>
          <a:xfrm>
            <a:off x="8503706" y="3814413"/>
            <a:ext cx="486285" cy="217870"/>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29" name="Google Shape;1084;p147">
            <a:extLst>
              <a:ext uri="{FF2B5EF4-FFF2-40B4-BE49-F238E27FC236}">
                <a16:creationId xmlns:a16="http://schemas.microsoft.com/office/drawing/2014/main" id="{CB652957-3E3A-4F98-94F7-CDA4232A2F77}"/>
              </a:ext>
            </a:extLst>
          </p:cNvPr>
          <p:cNvSpPr/>
          <p:nvPr/>
        </p:nvSpPr>
        <p:spPr>
          <a:xfrm>
            <a:off x="221612" y="3578938"/>
            <a:ext cx="1537464" cy="630366"/>
          </a:xfrm>
          <a:prstGeom prst="rect">
            <a:avLst/>
          </a:prstGeom>
          <a:solidFill>
            <a:schemeClr val="tx2"/>
          </a:solidFill>
          <a:ln w="9525"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C00000"/>
              </a:solidFill>
              <a:highlight>
                <a:srgbClr val="000000"/>
              </a:highlight>
              <a:latin typeface="Arial"/>
              <a:ea typeface="Arial"/>
              <a:cs typeface="Arial"/>
              <a:sym typeface="Arial"/>
            </a:endParaRPr>
          </a:p>
        </p:txBody>
      </p:sp>
      <p:pic>
        <p:nvPicPr>
          <p:cNvPr id="30" name="Google Shape;1085;p147" descr="Image result for hmclg">
            <a:extLst>
              <a:ext uri="{FF2B5EF4-FFF2-40B4-BE49-F238E27FC236}">
                <a16:creationId xmlns:a16="http://schemas.microsoft.com/office/drawing/2014/main" id="{03B49E04-DF2E-4E10-800B-5F680CF81887}"/>
              </a:ext>
            </a:extLst>
          </p:cNvPr>
          <p:cNvPicPr preferRelativeResize="0"/>
          <p:nvPr/>
        </p:nvPicPr>
        <p:blipFill rotWithShape="1">
          <a:blip r:embed="rId9">
            <a:alphaModFix/>
          </a:blip>
          <a:srcRect/>
          <a:stretch/>
        </p:blipFill>
        <p:spPr>
          <a:xfrm>
            <a:off x="247069" y="3626736"/>
            <a:ext cx="783921" cy="439717"/>
          </a:xfrm>
          <a:prstGeom prst="rect">
            <a:avLst/>
          </a:prstGeom>
          <a:solidFill>
            <a:schemeClr val="accent1">
              <a:lumMod val="20000"/>
              <a:lumOff val="80000"/>
            </a:schemeClr>
          </a:solidFill>
          <a:ln>
            <a:solidFill>
              <a:schemeClr val="tx2"/>
            </a:solidFill>
          </a:ln>
        </p:spPr>
      </p:pic>
      <p:pic>
        <p:nvPicPr>
          <p:cNvPr id="31" name="Google Shape;1086;p147" descr="Image result for BEIS logo">
            <a:extLst>
              <a:ext uri="{FF2B5EF4-FFF2-40B4-BE49-F238E27FC236}">
                <a16:creationId xmlns:a16="http://schemas.microsoft.com/office/drawing/2014/main" id="{4AD9A66F-6362-47D4-BDBD-B32FE9C25667}"/>
              </a:ext>
            </a:extLst>
          </p:cNvPr>
          <p:cNvPicPr preferRelativeResize="0"/>
          <p:nvPr/>
        </p:nvPicPr>
        <p:blipFill rotWithShape="1">
          <a:blip r:embed="rId10">
            <a:alphaModFix/>
          </a:blip>
          <a:srcRect/>
          <a:stretch/>
        </p:blipFill>
        <p:spPr>
          <a:xfrm>
            <a:off x="1059675" y="3662291"/>
            <a:ext cx="650537" cy="404162"/>
          </a:xfrm>
          <a:prstGeom prst="rect">
            <a:avLst/>
          </a:prstGeom>
          <a:solidFill>
            <a:schemeClr val="accent1">
              <a:lumMod val="20000"/>
              <a:lumOff val="80000"/>
            </a:schemeClr>
          </a:solidFill>
          <a:ln>
            <a:solidFill>
              <a:schemeClr val="tx2"/>
            </a:solidFill>
          </a:ln>
        </p:spPr>
      </p:pic>
      <p:sp>
        <p:nvSpPr>
          <p:cNvPr id="32" name="Google Shape;1087;p147">
            <a:extLst>
              <a:ext uri="{FF2B5EF4-FFF2-40B4-BE49-F238E27FC236}">
                <a16:creationId xmlns:a16="http://schemas.microsoft.com/office/drawing/2014/main" id="{187B8211-D975-4252-9858-00CE2D236698}"/>
              </a:ext>
            </a:extLst>
          </p:cNvPr>
          <p:cNvSpPr/>
          <p:nvPr/>
        </p:nvSpPr>
        <p:spPr>
          <a:xfrm>
            <a:off x="1787762" y="3782944"/>
            <a:ext cx="486285" cy="217870"/>
          </a:xfrm>
          <a:prstGeom prst="leftRightArrow">
            <a:avLst>
              <a:gd name="adj1" fmla="val 50000"/>
              <a:gd name="adj2" fmla="val 50000"/>
            </a:avLst>
          </a:prstGeom>
          <a:solidFill>
            <a:schemeClr val="accent1">
              <a:lumMod val="20000"/>
              <a:lumOff val="80000"/>
            </a:schemeClr>
          </a:solidFill>
          <a:ln>
            <a:solidFill>
              <a:schemeClr val="tx2"/>
            </a:solid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pic>
        <p:nvPicPr>
          <p:cNvPr id="46" name="Picture 45">
            <a:extLst>
              <a:ext uri="{FF2B5EF4-FFF2-40B4-BE49-F238E27FC236}">
                <a16:creationId xmlns:a16="http://schemas.microsoft.com/office/drawing/2014/main" id="{05C1D958-B014-453A-B6F5-D45ED353AF30}"/>
              </a:ext>
            </a:extLst>
          </p:cNvPr>
          <p:cNvPicPr>
            <a:picLocks noChangeAspect="1"/>
          </p:cNvPicPr>
          <p:nvPr/>
        </p:nvPicPr>
        <p:blipFill>
          <a:blip r:embed="rId11"/>
          <a:stretch>
            <a:fillRect/>
          </a:stretch>
        </p:blipFill>
        <p:spPr>
          <a:xfrm>
            <a:off x="2302732" y="3113457"/>
            <a:ext cx="6195306" cy="2670157"/>
          </a:xfrm>
          <a:prstGeom prst="rect">
            <a:avLst/>
          </a:prstGeom>
        </p:spPr>
      </p:pic>
      <p:pic>
        <p:nvPicPr>
          <p:cNvPr id="25" name="Picture 24">
            <a:extLst>
              <a:ext uri="{FF2B5EF4-FFF2-40B4-BE49-F238E27FC236}">
                <a16:creationId xmlns:a16="http://schemas.microsoft.com/office/drawing/2014/main" id="{B81A49B9-B592-44B5-8E02-7696D580F11F}"/>
              </a:ext>
            </a:extLst>
          </p:cNvPr>
          <p:cNvPicPr>
            <a:picLocks noChangeAspect="1"/>
          </p:cNvPicPr>
          <p:nvPr/>
        </p:nvPicPr>
        <p:blipFill>
          <a:blip r:embed="rId12"/>
          <a:stretch>
            <a:fillRect/>
          </a:stretch>
        </p:blipFill>
        <p:spPr>
          <a:xfrm>
            <a:off x="390447" y="5917810"/>
            <a:ext cx="5521699" cy="1336019"/>
          </a:xfrm>
          <a:prstGeom prst="rect">
            <a:avLst/>
          </a:prstGeom>
        </p:spPr>
      </p:pic>
      <p:pic>
        <p:nvPicPr>
          <p:cNvPr id="34" name="Picture 33">
            <a:extLst>
              <a:ext uri="{FF2B5EF4-FFF2-40B4-BE49-F238E27FC236}">
                <a16:creationId xmlns:a16="http://schemas.microsoft.com/office/drawing/2014/main" id="{57CE3401-9B89-485E-9E91-303DB43C7BC6}"/>
              </a:ext>
            </a:extLst>
          </p:cNvPr>
          <p:cNvPicPr>
            <a:picLocks noChangeAspect="1"/>
          </p:cNvPicPr>
          <p:nvPr/>
        </p:nvPicPr>
        <p:blipFill>
          <a:blip r:embed="rId13"/>
          <a:stretch>
            <a:fillRect/>
          </a:stretch>
        </p:blipFill>
        <p:spPr>
          <a:xfrm>
            <a:off x="6376261" y="5980194"/>
            <a:ext cx="4159263" cy="1338702"/>
          </a:xfrm>
          <a:prstGeom prst="rect">
            <a:avLst/>
          </a:prstGeom>
        </p:spPr>
      </p:pic>
    </p:spTree>
    <p:extLst>
      <p:ext uri="{BB962C8B-B14F-4D97-AF65-F5344CB8AC3E}">
        <p14:creationId xmlns:p14="http://schemas.microsoft.com/office/powerpoint/2010/main" val="230460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8C177ED0-4EF9-45F5-8515-BCDED884E9FC}"/>
              </a:ext>
            </a:extLst>
          </p:cNvPr>
          <p:cNvSpPr txBox="1">
            <a:spLocks noChangeArrowheads="1"/>
          </p:cNvSpPr>
          <p:nvPr/>
        </p:nvSpPr>
        <p:spPr>
          <a:xfrm>
            <a:off x="595582" y="496196"/>
            <a:ext cx="9428093" cy="52343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altLang="en-US" sz="3000" b="1" dirty="0">
                <a:solidFill>
                  <a:schemeClr val="tx2"/>
                </a:solidFill>
                <a:latin typeface="Arial" panose="020B0604020202020204" pitchFamily="34" charset="0"/>
                <a:cs typeface="Arial" panose="020B0604020202020204" pitchFamily="34" charset="0"/>
              </a:rPr>
              <a:t>What happens when things go wrong? </a:t>
            </a:r>
          </a:p>
        </p:txBody>
      </p:sp>
      <p:pic>
        <p:nvPicPr>
          <p:cNvPr id="14" name="Picture 2">
            <a:extLst>
              <a:ext uri="{FF2B5EF4-FFF2-40B4-BE49-F238E27FC236}">
                <a16:creationId xmlns:a16="http://schemas.microsoft.com/office/drawing/2014/main" id="{E4356DCE-169D-4C53-ACE4-90B2B8F0F8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2948"/>
            <a:ext cx="10417629" cy="52343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8A165B5-4ECE-4097-9580-0DCC49172463}"/>
              </a:ext>
            </a:extLst>
          </p:cNvPr>
          <p:cNvSpPr/>
          <p:nvPr/>
        </p:nvSpPr>
        <p:spPr>
          <a:xfrm>
            <a:off x="5879427" y="3253583"/>
            <a:ext cx="4685159" cy="865415"/>
          </a:xfrm>
          <a:prstGeom prst="roundRect">
            <a:avLst/>
          </a:prstGeom>
          <a:solidFill>
            <a:srgbClr val="D8D8D8"/>
          </a:solidFill>
          <a:ln w="9525" cap="flat" cmpd="sng">
            <a:solidFill>
              <a:schemeClr val="tx2"/>
            </a:solidFill>
            <a:prstDash val="solid"/>
            <a:round/>
            <a:headEnd type="none" w="sm" len="sm"/>
            <a:tailEnd type="none" w="sm" len="sm"/>
          </a:ln>
        </p:spPr>
        <p:txBody>
          <a:bodyPr spcFirstLastPara="1" wrap="square" lIns="72000" tIns="45700" rIns="540000" bIns="45700" rtlCol="0" anchor="ctr" anchorCtr="0">
            <a:noAutofit/>
          </a:bodyPr>
          <a:lstStyle/>
          <a:p>
            <a:pPr marL="0" marR="0" indent="0" algn="ctr" rtl="0">
              <a:lnSpc>
                <a:spcPct val="100000"/>
              </a:lnSpc>
              <a:spcBef>
                <a:spcPts val="0"/>
              </a:spcBef>
              <a:spcAft>
                <a:spcPts val="0"/>
              </a:spcAft>
              <a:buClr>
                <a:srgbClr val="000000"/>
              </a:buClr>
              <a:buSzPts val="1200"/>
              <a:buFont typeface="Arial"/>
              <a:buNone/>
            </a:pPr>
            <a:r>
              <a:rPr lang="en-GB" sz="1600" b="1" i="0" dirty="0">
                <a:solidFill>
                  <a:schemeClr val="accent1"/>
                </a:solidFill>
                <a:effectLst/>
                <a:latin typeface="Arial" panose="020B0604020202020204" pitchFamily="34" charset="0"/>
                <a:cs typeface="Arial" panose="020B0604020202020204" pitchFamily="34" charset="0"/>
              </a:rPr>
              <a:t>80% of large infrastructure projects globally experience cost or programme overruns</a:t>
            </a:r>
            <a:endParaRPr lang="en-GB" sz="1600" b="1" i="0" u="none" strike="noStrike" cap="none" dirty="0">
              <a:solidFill>
                <a:schemeClr val="accent1"/>
              </a:solidFill>
              <a:latin typeface="Arial" panose="020B0604020202020204" pitchFamily="34" charset="0"/>
              <a:ea typeface="Arial"/>
              <a:cs typeface="Arial" panose="020B0604020202020204" pitchFamily="34" charset="0"/>
              <a:sym typeface="Arial"/>
            </a:endParaRPr>
          </a:p>
        </p:txBody>
      </p:sp>
      <p:sp>
        <p:nvSpPr>
          <p:cNvPr id="6" name="Rectangle: Rounded Corners 5">
            <a:extLst>
              <a:ext uri="{FF2B5EF4-FFF2-40B4-BE49-F238E27FC236}">
                <a16:creationId xmlns:a16="http://schemas.microsoft.com/office/drawing/2014/main" id="{2ED7396B-AAD2-4B58-9BE8-EA274458EFC9}"/>
              </a:ext>
            </a:extLst>
          </p:cNvPr>
          <p:cNvSpPr/>
          <p:nvPr/>
        </p:nvSpPr>
        <p:spPr>
          <a:xfrm>
            <a:off x="5879427" y="4380769"/>
            <a:ext cx="4685159" cy="865415"/>
          </a:xfrm>
          <a:prstGeom prst="roundRect">
            <a:avLst/>
          </a:prstGeom>
          <a:solidFill>
            <a:srgbClr val="D8D8D8"/>
          </a:solidFill>
          <a:ln w="9525" cap="flat" cmpd="sng">
            <a:solidFill>
              <a:schemeClr val="tx2"/>
            </a:solidFill>
            <a:prstDash val="solid"/>
            <a:round/>
            <a:headEnd type="none" w="sm" len="sm"/>
            <a:tailEnd type="none" w="sm" len="sm"/>
          </a:ln>
        </p:spPr>
        <p:txBody>
          <a:bodyPr spcFirstLastPara="1" wrap="square" lIns="72000" tIns="45700" rIns="540000" bIns="45700" rtlCol="0" anchor="ctr" anchorCtr="0">
            <a:noAutofit/>
          </a:bodyPr>
          <a:lstStyle/>
          <a:p>
            <a:pPr marL="0" marR="0" indent="0" algn="ctr" rtl="0">
              <a:lnSpc>
                <a:spcPct val="100000"/>
              </a:lnSpc>
              <a:spcBef>
                <a:spcPts val="0"/>
              </a:spcBef>
              <a:spcAft>
                <a:spcPts val="0"/>
              </a:spcAft>
              <a:buClr>
                <a:srgbClr val="000000"/>
              </a:buClr>
              <a:buSzPts val="1200"/>
              <a:buFont typeface="Arial"/>
              <a:buNone/>
            </a:pPr>
            <a:r>
              <a:rPr lang="en-GB" sz="1600" b="1" i="0" dirty="0">
                <a:solidFill>
                  <a:schemeClr val="accent1"/>
                </a:solidFill>
                <a:effectLst/>
                <a:latin typeface="Arial" panose="020B0604020202020204" pitchFamily="34" charset="0"/>
                <a:cs typeface="Arial" panose="020B0604020202020204" pitchFamily="34" charset="0"/>
              </a:rPr>
              <a:t>98% of mega projects experience cost overruns of more than 30% and 77% are at least 40% late</a:t>
            </a:r>
            <a:endParaRPr lang="en-GB" sz="1600" b="1" i="0" u="none" strike="noStrike" cap="none" dirty="0">
              <a:solidFill>
                <a:schemeClr val="accent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94901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72BE26-DC44-4A35-836A-C6AC20648FC1}"/>
              </a:ext>
            </a:extLst>
          </p:cNvPr>
          <p:cNvGraphicFramePr>
            <a:graphicFrameLocks noGrp="1"/>
          </p:cNvGraphicFramePr>
          <p:nvPr>
            <p:ph sz="quarter" idx="14"/>
          </p:nvPr>
        </p:nvGraphicFramePr>
        <p:xfrm>
          <a:off x="5476645" y="4550496"/>
          <a:ext cx="4516439" cy="1869122"/>
        </p:xfrm>
        <a:graphic>
          <a:graphicData uri="http://schemas.openxmlformats.org/drawingml/2006/table">
            <a:tbl>
              <a:tblPr firstRow="1" bandRow="1">
                <a:tableStyleId>{5C22544A-7EE6-4342-B048-85BDC9FD1C3A}</a:tableStyleId>
              </a:tblPr>
              <a:tblGrid>
                <a:gridCol w="828677">
                  <a:extLst>
                    <a:ext uri="{9D8B030D-6E8A-4147-A177-3AD203B41FA5}">
                      <a16:colId xmlns:a16="http://schemas.microsoft.com/office/drawing/2014/main" val="2596002637"/>
                    </a:ext>
                  </a:extLst>
                </a:gridCol>
                <a:gridCol w="3687762">
                  <a:extLst>
                    <a:ext uri="{9D8B030D-6E8A-4147-A177-3AD203B41FA5}">
                      <a16:colId xmlns:a16="http://schemas.microsoft.com/office/drawing/2014/main" val="2095248464"/>
                    </a:ext>
                  </a:extLst>
                </a:gridCol>
              </a:tblGrid>
              <a:tr h="682949">
                <a:tc>
                  <a:txBody>
                    <a:bodyPr/>
                    <a:lstStyle/>
                    <a:p>
                      <a:r>
                        <a:rPr lang="en-GB" sz="1600" dirty="0">
                          <a:latin typeface="Arial" panose="020B0604020202020204" pitchFamily="34" charset="0"/>
                          <a:cs typeface="Arial" panose="020B0604020202020204" pitchFamily="34" charset="0"/>
                        </a:rPr>
                        <a:t>Rank</a:t>
                      </a:r>
                    </a:p>
                  </a:txBody>
                  <a:tcPr/>
                </a:tc>
                <a:tc>
                  <a:txBody>
                    <a:bodyPr/>
                    <a:lstStyle/>
                    <a:p>
                      <a:r>
                        <a:rPr lang="en-GB" sz="1600" dirty="0">
                          <a:latin typeface="Arial" panose="020B0604020202020204" pitchFamily="34" charset="0"/>
                          <a:cs typeface="Arial" panose="020B0604020202020204" pitchFamily="34" charset="0"/>
                        </a:rPr>
                        <a:t>Most common methods of alternative dispute resolution</a:t>
                      </a:r>
                    </a:p>
                  </a:txBody>
                  <a:tcPr/>
                </a:tc>
                <a:extLst>
                  <a:ext uri="{0D108BD9-81ED-4DB2-BD59-A6C34878D82A}">
                    <a16:rowId xmlns:a16="http://schemas.microsoft.com/office/drawing/2014/main" val="336578456"/>
                  </a:ext>
                </a:extLst>
              </a:tr>
              <a:tr h="395391">
                <a:tc>
                  <a:txBody>
                    <a:bodyPr/>
                    <a:lstStyle/>
                    <a:p>
                      <a:r>
                        <a:rPr lang="en-GB" sz="1600" dirty="0">
                          <a:solidFill>
                            <a:schemeClr val="tx2"/>
                          </a:solidFill>
                          <a:latin typeface="Arial" panose="020B0604020202020204" pitchFamily="34" charset="0"/>
                          <a:cs typeface="Arial" panose="020B0604020202020204" pitchFamily="34" charset="0"/>
                        </a:rPr>
                        <a:t>1</a:t>
                      </a:r>
                    </a:p>
                  </a:txBody>
                  <a:tcPr/>
                </a:tc>
                <a:tc>
                  <a:txBody>
                    <a:bodyPr/>
                    <a:lstStyle/>
                    <a:p>
                      <a:r>
                        <a:rPr lang="en-GB" sz="1600" dirty="0">
                          <a:solidFill>
                            <a:schemeClr val="tx2"/>
                          </a:solidFill>
                          <a:latin typeface="Arial" panose="020B0604020202020204" pitchFamily="34" charset="0"/>
                          <a:cs typeface="Arial" panose="020B0604020202020204" pitchFamily="34" charset="0"/>
                        </a:rPr>
                        <a:t>Party-to-party negotiation</a:t>
                      </a:r>
                    </a:p>
                  </a:txBody>
                  <a:tcPr/>
                </a:tc>
                <a:extLst>
                  <a:ext uri="{0D108BD9-81ED-4DB2-BD59-A6C34878D82A}">
                    <a16:rowId xmlns:a16="http://schemas.microsoft.com/office/drawing/2014/main" val="2153926288"/>
                  </a:ext>
                </a:extLst>
              </a:tr>
              <a:tr h="395391">
                <a:tc>
                  <a:txBody>
                    <a:bodyPr/>
                    <a:lstStyle/>
                    <a:p>
                      <a:r>
                        <a:rPr lang="en-GB" sz="1600" dirty="0">
                          <a:solidFill>
                            <a:schemeClr val="tx2"/>
                          </a:solidFill>
                          <a:latin typeface="Arial" panose="020B0604020202020204" pitchFamily="34" charset="0"/>
                          <a:cs typeface="Arial" panose="020B0604020202020204" pitchFamily="34" charset="0"/>
                        </a:rPr>
                        <a:t>2</a:t>
                      </a:r>
                    </a:p>
                  </a:txBody>
                  <a:tcPr/>
                </a:tc>
                <a:tc>
                  <a:txBody>
                    <a:bodyPr/>
                    <a:lstStyle/>
                    <a:p>
                      <a:r>
                        <a:rPr lang="en-GB" sz="1600" dirty="0">
                          <a:solidFill>
                            <a:schemeClr val="tx2"/>
                          </a:solidFill>
                          <a:latin typeface="Arial" panose="020B0604020202020204" pitchFamily="34" charset="0"/>
                          <a:cs typeface="Arial" panose="020B0604020202020204" pitchFamily="34" charset="0"/>
                        </a:rPr>
                        <a:t>Mediation</a:t>
                      </a:r>
                    </a:p>
                  </a:txBody>
                  <a:tcPr/>
                </a:tc>
                <a:extLst>
                  <a:ext uri="{0D108BD9-81ED-4DB2-BD59-A6C34878D82A}">
                    <a16:rowId xmlns:a16="http://schemas.microsoft.com/office/drawing/2014/main" val="989462457"/>
                  </a:ext>
                </a:extLst>
              </a:tr>
              <a:tr h="395391">
                <a:tc>
                  <a:txBody>
                    <a:bodyPr/>
                    <a:lstStyle/>
                    <a:p>
                      <a:r>
                        <a:rPr lang="en-GB" sz="1600" dirty="0">
                          <a:solidFill>
                            <a:schemeClr val="tx2"/>
                          </a:solidFill>
                          <a:latin typeface="Arial" panose="020B0604020202020204" pitchFamily="34" charset="0"/>
                          <a:cs typeface="Arial" panose="020B0604020202020204" pitchFamily="34" charset="0"/>
                        </a:rPr>
                        <a:t>3</a:t>
                      </a:r>
                    </a:p>
                  </a:txBody>
                  <a:tcPr/>
                </a:tc>
                <a:tc>
                  <a:txBody>
                    <a:bodyPr/>
                    <a:lstStyle/>
                    <a:p>
                      <a:r>
                        <a:rPr lang="en-GB" sz="1600" dirty="0">
                          <a:solidFill>
                            <a:schemeClr val="tx2"/>
                          </a:solidFill>
                          <a:latin typeface="Arial" panose="020B0604020202020204" pitchFamily="34" charset="0"/>
                          <a:cs typeface="Arial" panose="020B0604020202020204" pitchFamily="34" charset="0"/>
                        </a:rPr>
                        <a:t>Arbitration</a:t>
                      </a:r>
                    </a:p>
                  </a:txBody>
                  <a:tcPr/>
                </a:tc>
                <a:extLst>
                  <a:ext uri="{0D108BD9-81ED-4DB2-BD59-A6C34878D82A}">
                    <a16:rowId xmlns:a16="http://schemas.microsoft.com/office/drawing/2014/main" val="1335708833"/>
                  </a:ext>
                </a:extLst>
              </a:tr>
            </a:tbl>
          </a:graphicData>
        </a:graphic>
      </p:graphicFrame>
      <p:sp>
        <p:nvSpPr>
          <p:cNvPr id="5" name="Text Placeholder 4">
            <a:extLst>
              <a:ext uri="{FF2B5EF4-FFF2-40B4-BE49-F238E27FC236}">
                <a16:creationId xmlns:a16="http://schemas.microsoft.com/office/drawing/2014/main" id="{66E6A686-2825-4F28-920A-E75A4158B61D}"/>
              </a:ext>
            </a:extLst>
          </p:cNvPr>
          <p:cNvSpPr>
            <a:spLocks noGrp="1"/>
          </p:cNvSpPr>
          <p:nvPr>
            <p:ph type="body" sz="quarter" idx="15"/>
          </p:nvPr>
        </p:nvSpPr>
        <p:spPr/>
        <p:txBody>
          <a:bodyPr/>
          <a:lstStyle/>
          <a:p>
            <a:r>
              <a:rPr lang="en-GB" dirty="0"/>
              <a:t>Main causes of disputes</a:t>
            </a:r>
          </a:p>
        </p:txBody>
      </p:sp>
      <p:graphicFrame>
        <p:nvGraphicFramePr>
          <p:cNvPr id="7" name="Table 6">
            <a:extLst>
              <a:ext uri="{FF2B5EF4-FFF2-40B4-BE49-F238E27FC236}">
                <a16:creationId xmlns:a16="http://schemas.microsoft.com/office/drawing/2014/main" id="{38A38700-F5A9-48BE-8F7C-76E8E6500BA7}"/>
              </a:ext>
            </a:extLst>
          </p:cNvPr>
          <p:cNvGraphicFramePr>
            <a:graphicFrameLocks/>
          </p:cNvGraphicFramePr>
          <p:nvPr/>
        </p:nvGraphicFramePr>
        <p:xfrm>
          <a:off x="5476645" y="1545732"/>
          <a:ext cx="4516439" cy="2709437"/>
        </p:xfrm>
        <a:graphic>
          <a:graphicData uri="http://schemas.openxmlformats.org/drawingml/2006/table">
            <a:tbl>
              <a:tblPr firstRow="1" bandRow="1">
                <a:tableStyleId>{21E4AEA4-8DFA-4A89-87EB-49C32662AFE0}</a:tableStyleId>
              </a:tblPr>
              <a:tblGrid>
                <a:gridCol w="879477">
                  <a:extLst>
                    <a:ext uri="{9D8B030D-6E8A-4147-A177-3AD203B41FA5}">
                      <a16:colId xmlns:a16="http://schemas.microsoft.com/office/drawing/2014/main" val="2596002637"/>
                    </a:ext>
                  </a:extLst>
                </a:gridCol>
                <a:gridCol w="3636962">
                  <a:extLst>
                    <a:ext uri="{9D8B030D-6E8A-4147-A177-3AD203B41FA5}">
                      <a16:colId xmlns:a16="http://schemas.microsoft.com/office/drawing/2014/main" val="2095248464"/>
                    </a:ext>
                  </a:extLst>
                </a:gridCol>
              </a:tblGrid>
              <a:tr h="870890">
                <a:tc>
                  <a:txBody>
                    <a:bodyPr/>
                    <a:lstStyle/>
                    <a:p>
                      <a:r>
                        <a:rPr lang="en-GB" sz="1600" dirty="0">
                          <a:latin typeface="Arial" panose="020B0604020202020204" pitchFamily="34" charset="0"/>
                          <a:cs typeface="Arial" panose="020B0604020202020204" pitchFamily="34" charset="0"/>
                        </a:rPr>
                        <a:t>Rank</a:t>
                      </a:r>
                    </a:p>
                  </a:txBody>
                  <a:tcPr/>
                </a:tc>
                <a:tc>
                  <a:txBody>
                    <a:bodyPr/>
                    <a:lstStyle/>
                    <a:p>
                      <a:r>
                        <a:rPr lang="en-GB" sz="1600" dirty="0">
                          <a:latin typeface="Arial" panose="020B0604020202020204" pitchFamily="34" charset="0"/>
                          <a:cs typeface="Arial" panose="020B0604020202020204" pitchFamily="34" charset="0"/>
                        </a:rPr>
                        <a:t>Most important factors in the mitigation/early resolution of disputes</a:t>
                      </a:r>
                    </a:p>
                  </a:txBody>
                  <a:tcPr/>
                </a:tc>
                <a:extLst>
                  <a:ext uri="{0D108BD9-81ED-4DB2-BD59-A6C34878D82A}">
                    <a16:rowId xmlns:a16="http://schemas.microsoft.com/office/drawing/2014/main" val="336578456"/>
                  </a:ext>
                </a:extLst>
              </a:tr>
              <a:tr h="612849">
                <a:tc>
                  <a:txBody>
                    <a:bodyPr/>
                    <a:lstStyle/>
                    <a:p>
                      <a:r>
                        <a:rPr lang="en-GB" sz="1600" dirty="0">
                          <a:solidFill>
                            <a:schemeClr val="tx2"/>
                          </a:solidFill>
                          <a:latin typeface="Arial" panose="020B0604020202020204" pitchFamily="34" charset="0"/>
                          <a:cs typeface="Arial" panose="020B0604020202020204" pitchFamily="34" charset="0"/>
                        </a:rPr>
                        <a:t>1</a:t>
                      </a:r>
                    </a:p>
                  </a:txBody>
                  <a:tcPr/>
                </a:tc>
                <a:tc>
                  <a:txBody>
                    <a:bodyPr/>
                    <a:lstStyle/>
                    <a:p>
                      <a:r>
                        <a:rPr lang="en-GB" sz="1600" dirty="0">
                          <a:solidFill>
                            <a:schemeClr val="tx2"/>
                          </a:solidFill>
                          <a:latin typeface="Arial" panose="020B0604020202020204" pitchFamily="34" charset="0"/>
                          <a:cs typeface="Arial" panose="020B0604020202020204" pitchFamily="34" charset="0"/>
                        </a:rPr>
                        <a:t>Owner/contractor willingness to compromise</a:t>
                      </a:r>
                    </a:p>
                  </a:txBody>
                  <a:tcPr/>
                </a:tc>
                <a:extLst>
                  <a:ext uri="{0D108BD9-81ED-4DB2-BD59-A6C34878D82A}">
                    <a16:rowId xmlns:a16="http://schemas.microsoft.com/office/drawing/2014/main" val="2153926288"/>
                  </a:ext>
                </a:extLst>
              </a:tr>
              <a:tr h="612849">
                <a:tc>
                  <a:txBody>
                    <a:bodyPr/>
                    <a:lstStyle/>
                    <a:p>
                      <a:r>
                        <a:rPr lang="en-GB" sz="1600" dirty="0">
                          <a:solidFill>
                            <a:schemeClr val="tx2"/>
                          </a:solidFill>
                          <a:latin typeface="Arial" panose="020B0604020202020204" pitchFamily="34" charset="0"/>
                          <a:cs typeface="Arial" panose="020B0604020202020204" pitchFamily="34" charset="0"/>
                        </a:rPr>
                        <a:t>2</a:t>
                      </a:r>
                    </a:p>
                  </a:txBody>
                  <a:tcPr/>
                </a:tc>
                <a:tc>
                  <a:txBody>
                    <a:bodyPr/>
                    <a:lstStyle/>
                    <a:p>
                      <a:r>
                        <a:rPr lang="en-GB" sz="1600" dirty="0">
                          <a:solidFill>
                            <a:schemeClr val="tx2"/>
                          </a:solidFill>
                          <a:latin typeface="Arial" panose="020B0604020202020204" pitchFamily="34" charset="0"/>
                          <a:cs typeface="Arial" panose="020B0604020202020204" pitchFamily="34" charset="0"/>
                        </a:rPr>
                        <a:t>Accurate and timely schedules and reviews by project staff or third parties</a:t>
                      </a:r>
                    </a:p>
                  </a:txBody>
                  <a:tcPr/>
                </a:tc>
                <a:extLst>
                  <a:ext uri="{0D108BD9-81ED-4DB2-BD59-A6C34878D82A}">
                    <a16:rowId xmlns:a16="http://schemas.microsoft.com/office/drawing/2014/main" val="989462457"/>
                  </a:ext>
                </a:extLst>
              </a:tr>
              <a:tr h="612849">
                <a:tc>
                  <a:txBody>
                    <a:bodyPr/>
                    <a:lstStyle/>
                    <a:p>
                      <a:r>
                        <a:rPr lang="en-GB" sz="1600" dirty="0">
                          <a:solidFill>
                            <a:schemeClr val="tx2"/>
                          </a:solidFill>
                          <a:latin typeface="Arial" panose="020B0604020202020204" pitchFamily="34" charset="0"/>
                          <a:cs typeface="Arial" panose="020B0604020202020204" pitchFamily="34" charset="0"/>
                        </a:rPr>
                        <a:t>3</a:t>
                      </a:r>
                    </a:p>
                  </a:txBody>
                  <a:tcPr/>
                </a:tc>
                <a:tc>
                  <a:txBody>
                    <a:bodyPr/>
                    <a:lstStyle/>
                    <a:p>
                      <a:r>
                        <a:rPr lang="en-GB" sz="1600" dirty="0">
                          <a:solidFill>
                            <a:schemeClr val="tx2"/>
                          </a:solidFill>
                          <a:latin typeface="Arial" panose="020B0604020202020204" pitchFamily="34" charset="0"/>
                          <a:cs typeface="Arial" panose="020B0604020202020204" pitchFamily="34" charset="0"/>
                        </a:rPr>
                        <a:t>Contractor transparency of cost data in support of claimed damages</a:t>
                      </a:r>
                    </a:p>
                  </a:txBody>
                  <a:tcPr/>
                </a:tc>
                <a:extLst>
                  <a:ext uri="{0D108BD9-81ED-4DB2-BD59-A6C34878D82A}">
                    <a16:rowId xmlns:a16="http://schemas.microsoft.com/office/drawing/2014/main" val="1335708833"/>
                  </a:ext>
                </a:extLst>
              </a:tr>
            </a:tbl>
          </a:graphicData>
        </a:graphic>
      </p:graphicFrame>
      <p:graphicFrame>
        <p:nvGraphicFramePr>
          <p:cNvPr id="8" name="Table 6">
            <a:extLst>
              <a:ext uri="{FF2B5EF4-FFF2-40B4-BE49-F238E27FC236}">
                <a16:creationId xmlns:a16="http://schemas.microsoft.com/office/drawing/2014/main" id="{6E48E3B0-9636-48C7-9E2C-EB8139831F18}"/>
              </a:ext>
            </a:extLst>
          </p:cNvPr>
          <p:cNvGraphicFramePr>
            <a:graphicFrameLocks/>
          </p:cNvGraphicFramePr>
          <p:nvPr/>
        </p:nvGraphicFramePr>
        <p:xfrm>
          <a:off x="720724" y="4542149"/>
          <a:ext cx="4287400" cy="1869121"/>
        </p:xfrm>
        <a:graphic>
          <a:graphicData uri="http://schemas.openxmlformats.org/drawingml/2006/table">
            <a:tbl>
              <a:tblPr firstRow="1" bandRow="1">
                <a:tableStyleId>{21E4AEA4-8DFA-4A89-87EB-49C32662AFE0}</a:tableStyleId>
              </a:tblPr>
              <a:tblGrid>
                <a:gridCol w="784016">
                  <a:extLst>
                    <a:ext uri="{9D8B030D-6E8A-4147-A177-3AD203B41FA5}">
                      <a16:colId xmlns:a16="http://schemas.microsoft.com/office/drawing/2014/main" val="2596002637"/>
                    </a:ext>
                  </a:extLst>
                </a:gridCol>
                <a:gridCol w="3503384">
                  <a:extLst>
                    <a:ext uri="{9D8B030D-6E8A-4147-A177-3AD203B41FA5}">
                      <a16:colId xmlns:a16="http://schemas.microsoft.com/office/drawing/2014/main" val="2095248464"/>
                    </a:ext>
                  </a:extLst>
                </a:gridCol>
              </a:tblGrid>
              <a:tr h="682948">
                <a:tc>
                  <a:txBody>
                    <a:bodyPr/>
                    <a:lstStyle/>
                    <a:p>
                      <a:r>
                        <a:rPr lang="en-GB" sz="1600" dirty="0">
                          <a:latin typeface="Arial" panose="020B0604020202020204" pitchFamily="34" charset="0"/>
                          <a:cs typeface="Arial" panose="020B0604020202020204" pitchFamily="34" charset="0"/>
                        </a:rPr>
                        <a:t>Rank</a:t>
                      </a:r>
                    </a:p>
                  </a:txBody>
                  <a:tcPr/>
                </a:tc>
                <a:tc>
                  <a:txBody>
                    <a:bodyPr/>
                    <a:lstStyle/>
                    <a:p>
                      <a:r>
                        <a:rPr lang="en-GB" sz="1600" dirty="0">
                          <a:latin typeface="Arial" panose="020B0604020202020204" pitchFamily="34" charset="0"/>
                          <a:cs typeface="Arial" panose="020B0604020202020204" pitchFamily="34" charset="0"/>
                        </a:rPr>
                        <a:t>The most effective claims avoidance techniques</a:t>
                      </a:r>
                    </a:p>
                  </a:txBody>
                  <a:tcPr/>
                </a:tc>
                <a:extLst>
                  <a:ext uri="{0D108BD9-81ED-4DB2-BD59-A6C34878D82A}">
                    <a16:rowId xmlns:a16="http://schemas.microsoft.com/office/drawing/2014/main" val="336578456"/>
                  </a:ext>
                </a:extLst>
              </a:tr>
              <a:tr h="395391">
                <a:tc>
                  <a:txBody>
                    <a:bodyPr/>
                    <a:lstStyle/>
                    <a:p>
                      <a:r>
                        <a:rPr lang="en-GB" sz="1600" dirty="0">
                          <a:solidFill>
                            <a:schemeClr val="tx2"/>
                          </a:solidFill>
                          <a:latin typeface="Arial" panose="020B0604020202020204" pitchFamily="34" charset="0"/>
                          <a:cs typeface="Arial" panose="020B0604020202020204" pitchFamily="34" charset="0"/>
                        </a:rPr>
                        <a:t>1</a:t>
                      </a:r>
                    </a:p>
                  </a:txBody>
                  <a:tcPr/>
                </a:tc>
                <a:tc>
                  <a:txBody>
                    <a:bodyPr/>
                    <a:lstStyle/>
                    <a:p>
                      <a:r>
                        <a:rPr lang="en-GB" sz="1600" dirty="0">
                          <a:solidFill>
                            <a:schemeClr val="tx2"/>
                          </a:solidFill>
                          <a:latin typeface="Arial" panose="020B0604020202020204" pitchFamily="34" charset="0"/>
                          <a:cs typeface="Arial" panose="020B0604020202020204" pitchFamily="34" charset="0"/>
                        </a:rPr>
                        <a:t>Risk management </a:t>
                      </a:r>
                    </a:p>
                  </a:txBody>
                  <a:tcPr/>
                </a:tc>
                <a:extLst>
                  <a:ext uri="{0D108BD9-81ED-4DB2-BD59-A6C34878D82A}">
                    <a16:rowId xmlns:a16="http://schemas.microsoft.com/office/drawing/2014/main" val="2153926288"/>
                  </a:ext>
                </a:extLst>
              </a:tr>
              <a:tr h="395391">
                <a:tc>
                  <a:txBody>
                    <a:bodyPr/>
                    <a:lstStyle/>
                    <a:p>
                      <a:r>
                        <a:rPr lang="en-GB" sz="1600" dirty="0">
                          <a:solidFill>
                            <a:schemeClr val="tx2"/>
                          </a:solidFill>
                          <a:latin typeface="Arial" panose="020B0604020202020204" pitchFamily="34" charset="0"/>
                          <a:cs typeface="Arial" panose="020B0604020202020204" pitchFamily="34" charset="0"/>
                        </a:rPr>
                        <a:t>2</a:t>
                      </a:r>
                    </a:p>
                  </a:txBody>
                  <a:tcPr/>
                </a:tc>
                <a:tc>
                  <a:txBody>
                    <a:bodyPr/>
                    <a:lstStyle/>
                    <a:p>
                      <a:r>
                        <a:rPr lang="en-GB" sz="1600" dirty="0">
                          <a:solidFill>
                            <a:schemeClr val="tx2"/>
                          </a:solidFill>
                          <a:latin typeface="Arial" panose="020B0604020202020204" pitchFamily="34" charset="0"/>
                          <a:cs typeface="Arial" panose="020B0604020202020204" pitchFamily="34" charset="0"/>
                        </a:rPr>
                        <a:t>Contract and specification reviews</a:t>
                      </a:r>
                    </a:p>
                  </a:txBody>
                  <a:tcPr/>
                </a:tc>
                <a:extLst>
                  <a:ext uri="{0D108BD9-81ED-4DB2-BD59-A6C34878D82A}">
                    <a16:rowId xmlns:a16="http://schemas.microsoft.com/office/drawing/2014/main" val="989462457"/>
                  </a:ext>
                </a:extLst>
              </a:tr>
              <a:tr h="395391">
                <a:tc>
                  <a:txBody>
                    <a:bodyPr/>
                    <a:lstStyle/>
                    <a:p>
                      <a:r>
                        <a:rPr lang="en-GB" sz="1600" dirty="0">
                          <a:solidFill>
                            <a:schemeClr val="tx2"/>
                          </a:solidFill>
                          <a:latin typeface="Arial" panose="020B0604020202020204" pitchFamily="34" charset="0"/>
                          <a:cs typeface="Arial" panose="020B0604020202020204" pitchFamily="34" charset="0"/>
                        </a:rPr>
                        <a:t>3</a:t>
                      </a:r>
                    </a:p>
                  </a:txBody>
                  <a:tcPr/>
                </a:tc>
                <a:tc>
                  <a:txBody>
                    <a:bodyPr/>
                    <a:lstStyle/>
                    <a:p>
                      <a:r>
                        <a:rPr lang="en-GB" sz="1600" dirty="0">
                          <a:solidFill>
                            <a:schemeClr val="tx2"/>
                          </a:solidFill>
                          <a:latin typeface="Arial" panose="020B0604020202020204" pitchFamily="34" charset="0"/>
                          <a:cs typeface="Arial" panose="020B0604020202020204" pitchFamily="34" charset="0"/>
                        </a:rPr>
                        <a:t>Third-party schedule reviews</a:t>
                      </a:r>
                    </a:p>
                  </a:txBody>
                  <a:tcPr/>
                </a:tc>
                <a:extLst>
                  <a:ext uri="{0D108BD9-81ED-4DB2-BD59-A6C34878D82A}">
                    <a16:rowId xmlns:a16="http://schemas.microsoft.com/office/drawing/2014/main" val="1335708833"/>
                  </a:ext>
                </a:extLst>
              </a:tr>
            </a:tbl>
          </a:graphicData>
        </a:graphic>
      </p:graphicFrame>
      <p:sp>
        <p:nvSpPr>
          <p:cNvPr id="9" name="TextBox 8">
            <a:extLst>
              <a:ext uri="{FF2B5EF4-FFF2-40B4-BE49-F238E27FC236}">
                <a16:creationId xmlns:a16="http://schemas.microsoft.com/office/drawing/2014/main" id="{4E562183-0BE8-4590-AA58-E1873FEA36A8}"/>
              </a:ext>
            </a:extLst>
          </p:cNvPr>
          <p:cNvSpPr txBox="1"/>
          <p:nvPr/>
        </p:nvSpPr>
        <p:spPr>
          <a:xfrm>
            <a:off x="0" y="7282676"/>
            <a:ext cx="511354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ARCADIS 10</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Global Disputes Report</a:t>
            </a:r>
          </a:p>
        </p:txBody>
      </p:sp>
      <p:graphicFrame>
        <p:nvGraphicFramePr>
          <p:cNvPr id="10" name="Table 6">
            <a:extLst>
              <a:ext uri="{FF2B5EF4-FFF2-40B4-BE49-F238E27FC236}">
                <a16:creationId xmlns:a16="http://schemas.microsoft.com/office/drawing/2014/main" id="{0D7E7D74-5714-4F9C-A62C-A51E6CF3E447}"/>
              </a:ext>
            </a:extLst>
          </p:cNvPr>
          <p:cNvGraphicFramePr>
            <a:graphicFrameLocks/>
          </p:cNvGraphicFramePr>
          <p:nvPr/>
        </p:nvGraphicFramePr>
        <p:xfrm>
          <a:off x="720723" y="1545732"/>
          <a:ext cx="4287401" cy="2709437"/>
        </p:xfrm>
        <a:graphic>
          <a:graphicData uri="http://schemas.openxmlformats.org/drawingml/2006/table">
            <a:tbl>
              <a:tblPr firstRow="1" bandRow="1">
                <a:tableStyleId>{5C22544A-7EE6-4342-B048-85BDC9FD1C3A}</a:tableStyleId>
              </a:tblPr>
              <a:tblGrid>
                <a:gridCol w="771317">
                  <a:extLst>
                    <a:ext uri="{9D8B030D-6E8A-4147-A177-3AD203B41FA5}">
                      <a16:colId xmlns:a16="http://schemas.microsoft.com/office/drawing/2014/main" val="2596002637"/>
                    </a:ext>
                  </a:extLst>
                </a:gridCol>
                <a:gridCol w="3516084">
                  <a:extLst>
                    <a:ext uri="{9D8B030D-6E8A-4147-A177-3AD203B41FA5}">
                      <a16:colId xmlns:a16="http://schemas.microsoft.com/office/drawing/2014/main" val="2095248464"/>
                    </a:ext>
                  </a:extLst>
                </a:gridCol>
              </a:tblGrid>
              <a:tr h="484397">
                <a:tc>
                  <a:txBody>
                    <a:bodyPr/>
                    <a:lstStyle/>
                    <a:p>
                      <a:r>
                        <a:rPr lang="en-GB" sz="1600" dirty="0">
                          <a:latin typeface="Arial" panose="020B0604020202020204" pitchFamily="34" charset="0"/>
                          <a:cs typeface="Arial" panose="020B0604020202020204" pitchFamily="34" charset="0"/>
                        </a:rPr>
                        <a:t>Rank</a:t>
                      </a:r>
                    </a:p>
                  </a:txBody>
                  <a:tcPr/>
                </a:tc>
                <a:tc>
                  <a:txBody>
                    <a:bodyPr/>
                    <a:lstStyle/>
                    <a:p>
                      <a:r>
                        <a:rPr lang="en-GB" sz="1600" dirty="0">
                          <a:latin typeface="Arial" panose="020B0604020202020204" pitchFamily="34" charset="0"/>
                          <a:cs typeface="Arial" panose="020B0604020202020204" pitchFamily="34" charset="0"/>
                        </a:rPr>
                        <a:t>Overall cause of dispute</a:t>
                      </a:r>
                    </a:p>
                  </a:txBody>
                  <a:tcPr/>
                </a:tc>
                <a:extLst>
                  <a:ext uri="{0D108BD9-81ED-4DB2-BD59-A6C34878D82A}">
                    <a16:rowId xmlns:a16="http://schemas.microsoft.com/office/drawing/2014/main" val="336578456"/>
                  </a:ext>
                </a:extLst>
              </a:tr>
              <a:tr h="504727">
                <a:tc>
                  <a:txBody>
                    <a:bodyPr/>
                    <a:lstStyle/>
                    <a:p>
                      <a:r>
                        <a:rPr lang="en-GB" sz="1600" dirty="0">
                          <a:solidFill>
                            <a:schemeClr val="tx2"/>
                          </a:solidFill>
                          <a:latin typeface="Arial" panose="020B0604020202020204" pitchFamily="34" charset="0"/>
                          <a:cs typeface="Arial" panose="020B0604020202020204" pitchFamily="34" charset="0"/>
                        </a:rPr>
                        <a:t>1</a:t>
                      </a:r>
                    </a:p>
                  </a:txBody>
                  <a:tcPr/>
                </a:tc>
                <a:tc>
                  <a:txBody>
                    <a:bodyPr/>
                    <a:lstStyle/>
                    <a:p>
                      <a:r>
                        <a:rPr lang="en-GB" sz="1600" dirty="0">
                          <a:solidFill>
                            <a:schemeClr val="tx2"/>
                          </a:solidFill>
                          <a:latin typeface="Arial" panose="020B0604020202020204" pitchFamily="34" charset="0"/>
                          <a:cs typeface="Arial" panose="020B0604020202020204" pitchFamily="34" charset="0"/>
                        </a:rPr>
                        <a:t>Poorly drafted or incomplete and unsubstantiated claims</a:t>
                      </a:r>
                    </a:p>
                  </a:txBody>
                  <a:tcPr/>
                </a:tc>
                <a:extLst>
                  <a:ext uri="{0D108BD9-81ED-4DB2-BD59-A6C34878D82A}">
                    <a16:rowId xmlns:a16="http://schemas.microsoft.com/office/drawing/2014/main" val="2153926288"/>
                  </a:ext>
                </a:extLst>
              </a:tr>
              <a:tr h="706618">
                <a:tc>
                  <a:txBody>
                    <a:bodyPr/>
                    <a:lstStyle/>
                    <a:p>
                      <a:r>
                        <a:rPr lang="en-GB" sz="1600">
                          <a:solidFill>
                            <a:schemeClr val="tx2"/>
                          </a:solidFill>
                          <a:latin typeface="Arial" panose="020B0604020202020204" pitchFamily="34" charset="0"/>
                          <a:cs typeface="Arial" panose="020B0604020202020204" pitchFamily="34" charset="0"/>
                        </a:rPr>
                        <a:t>2</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Failure to make interim awards on extensions of time and compensation</a:t>
                      </a:r>
                    </a:p>
                  </a:txBody>
                  <a:tcPr/>
                </a:tc>
                <a:extLst>
                  <a:ext uri="{0D108BD9-81ED-4DB2-BD59-A6C34878D82A}">
                    <a16:rowId xmlns:a16="http://schemas.microsoft.com/office/drawing/2014/main" val="989462457"/>
                  </a:ext>
                </a:extLst>
              </a:tr>
              <a:tr h="504727">
                <a:tc>
                  <a:txBody>
                    <a:bodyPr/>
                    <a:lstStyle/>
                    <a:p>
                      <a:r>
                        <a:rPr lang="en-GB" sz="1600" dirty="0">
                          <a:solidFill>
                            <a:schemeClr val="tx2"/>
                          </a:solidFill>
                          <a:latin typeface="Arial" panose="020B0604020202020204" pitchFamily="34" charset="0"/>
                          <a:cs typeface="Arial" panose="020B0604020202020204" pitchFamily="34" charset="0"/>
                        </a:rPr>
                        <a:t>3</a:t>
                      </a:r>
                    </a:p>
                  </a:txBody>
                  <a:tcPr/>
                </a:tc>
                <a:tc>
                  <a:txBody>
                    <a:bodyPr/>
                    <a:lstStyle/>
                    <a:p>
                      <a:r>
                        <a:rPr lang="en-GB" sz="1600" dirty="0">
                          <a:solidFill>
                            <a:schemeClr val="tx2"/>
                          </a:solidFill>
                          <a:latin typeface="Arial" panose="020B0604020202020204" pitchFamily="34" charset="0"/>
                          <a:cs typeface="Arial" panose="020B0604020202020204" pitchFamily="34" charset="0"/>
                        </a:rPr>
                        <a:t>Parties failing to understand and/or comply with its contractual obligations</a:t>
                      </a:r>
                    </a:p>
                  </a:txBody>
                  <a:tcPr/>
                </a:tc>
                <a:extLst>
                  <a:ext uri="{0D108BD9-81ED-4DB2-BD59-A6C34878D82A}">
                    <a16:rowId xmlns:a16="http://schemas.microsoft.com/office/drawing/2014/main" val="1335708833"/>
                  </a:ext>
                </a:extLst>
              </a:tr>
            </a:tbl>
          </a:graphicData>
        </a:graphic>
      </p:graphicFrame>
    </p:spTree>
    <p:extLst>
      <p:ext uri="{BB962C8B-B14F-4D97-AF65-F5344CB8AC3E}">
        <p14:creationId xmlns:p14="http://schemas.microsoft.com/office/powerpoint/2010/main" val="330844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4ABEB5-F58B-5B50-0604-9D8D20E8BCE2}"/>
              </a:ext>
            </a:extLst>
          </p:cNvPr>
          <p:cNvSpPr>
            <a:spLocks noGrp="1"/>
          </p:cNvSpPr>
          <p:nvPr>
            <p:ph type="pic" sz="quarter" idx="16"/>
          </p:nvPr>
        </p:nvSpPr>
        <p:spPr/>
      </p:sp>
      <p:sp>
        <p:nvSpPr>
          <p:cNvPr id="3" name="Text Placeholder 2">
            <a:extLst>
              <a:ext uri="{FF2B5EF4-FFF2-40B4-BE49-F238E27FC236}">
                <a16:creationId xmlns:a16="http://schemas.microsoft.com/office/drawing/2014/main" id="{1FAAAA3E-023D-411F-2DBB-703145D2F4FA}"/>
              </a:ext>
            </a:extLst>
          </p:cNvPr>
          <p:cNvSpPr>
            <a:spLocks noGrp="1"/>
          </p:cNvSpPr>
          <p:nvPr>
            <p:ph type="body" sz="quarter" idx="15"/>
          </p:nvPr>
        </p:nvSpPr>
        <p:spPr/>
        <p:txBody>
          <a:bodyPr/>
          <a:lstStyle/>
          <a:p>
            <a:endParaRPr lang="en-GB"/>
          </a:p>
        </p:txBody>
      </p:sp>
      <p:pic>
        <p:nvPicPr>
          <p:cNvPr id="8" name="Picture 7">
            <a:extLst>
              <a:ext uri="{FF2B5EF4-FFF2-40B4-BE49-F238E27FC236}">
                <a16:creationId xmlns:a16="http://schemas.microsoft.com/office/drawing/2014/main" id="{B48C2101-B8AA-3ED4-4F12-C95FEF7D25E5}"/>
              </a:ext>
            </a:extLst>
          </p:cNvPr>
          <p:cNvPicPr>
            <a:picLocks noChangeAspect="1"/>
          </p:cNvPicPr>
          <p:nvPr/>
        </p:nvPicPr>
        <p:blipFill>
          <a:blip r:embed="rId2"/>
          <a:stretch>
            <a:fillRect/>
          </a:stretch>
        </p:blipFill>
        <p:spPr>
          <a:xfrm>
            <a:off x="6894" y="0"/>
            <a:ext cx="10700019" cy="7325456"/>
          </a:xfrm>
          <a:prstGeom prst="rect">
            <a:avLst/>
          </a:prstGeom>
        </p:spPr>
      </p:pic>
    </p:spTree>
    <p:extLst>
      <p:ext uri="{BB962C8B-B14F-4D97-AF65-F5344CB8AC3E}">
        <p14:creationId xmlns:p14="http://schemas.microsoft.com/office/powerpoint/2010/main" val="224978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6F53B7-6E10-0E41-05F7-95E816490AB1}"/>
              </a:ext>
            </a:extLst>
          </p:cNvPr>
          <p:cNvSpPr>
            <a:spLocks noGrp="1"/>
          </p:cNvSpPr>
          <p:nvPr>
            <p:ph type="pic" sz="quarter" idx="16"/>
          </p:nvPr>
        </p:nvSpPr>
        <p:spPr/>
      </p:sp>
      <p:sp>
        <p:nvSpPr>
          <p:cNvPr id="3" name="Text Placeholder 2">
            <a:extLst>
              <a:ext uri="{FF2B5EF4-FFF2-40B4-BE49-F238E27FC236}">
                <a16:creationId xmlns:a16="http://schemas.microsoft.com/office/drawing/2014/main" id="{C0B2CEC9-1E8B-8C94-6BD3-06D550D633BF}"/>
              </a:ext>
            </a:extLst>
          </p:cNvPr>
          <p:cNvSpPr>
            <a:spLocks noGrp="1"/>
          </p:cNvSpPr>
          <p:nvPr>
            <p:ph type="body" sz="quarter" idx="15"/>
          </p:nvPr>
        </p:nvSpPr>
        <p:spPr/>
        <p:txBody>
          <a:bodyPr/>
          <a:lstStyle/>
          <a:p>
            <a:endParaRPr lang="en-GB"/>
          </a:p>
        </p:txBody>
      </p:sp>
      <p:pic>
        <p:nvPicPr>
          <p:cNvPr id="5" name="Picture 4">
            <a:extLst>
              <a:ext uri="{FF2B5EF4-FFF2-40B4-BE49-F238E27FC236}">
                <a16:creationId xmlns:a16="http://schemas.microsoft.com/office/drawing/2014/main" id="{B871512D-F3CC-92FF-901C-F5A1E77E1E28}"/>
              </a:ext>
            </a:extLst>
          </p:cNvPr>
          <p:cNvPicPr>
            <a:picLocks noChangeAspect="1"/>
          </p:cNvPicPr>
          <p:nvPr/>
        </p:nvPicPr>
        <p:blipFill>
          <a:blip r:embed="rId2"/>
          <a:stretch>
            <a:fillRect/>
          </a:stretch>
        </p:blipFill>
        <p:spPr>
          <a:xfrm>
            <a:off x="-123688" y="399048"/>
            <a:ext cx="10939187" cy="6181635"/>
          </a:xfrm>
          <a:prstGeom prst="rect">
            <a:avLst/>
          </a:prstGeom>
        </p:spPr>
      </p:pic>
      <p:sp>
        <p:nvSpPr>
          <p:cNvPr id="6" name="TextBox 5">
            <a:extLst>
              <a:ext uri="{FF2B5EF4-FFF2-40B4-BE49-F238E27FC236}">
                <a16:creationId xmlns:a16="http://schemas.microsoft.com/office/drawing/2014/main" id="{31EDFCC2-C0C1-CBB9-886C-68313F2E1B62}"/>
              </a:ext>
            </a:extLst>
          </p:cNvPr>
          <p:cNvSpPr txBox="1"/>
          <p:nvPr/>
        </p:nvSpPr>
        <p:spPr>
          <a:xfrm>
            <a:off x="0" y="7282676"/>
            <a:ext cx="511354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HKA CRUX Dispute Causation Report</a:t>
            </a:r>
          </a:p>
        </p:txBody>
      </p:sp>
    </p:spTree>
    <p:extLst>
      <p:ext uri="{BB962C8B-B14F-4D97-AF65-F5344CB8AC3E}">
        <p14:creationId xmlns:p14="http://schemas.microsoft.com/office/powerpoint/2010/main" val="274271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156430-5B9E-400E-B564-63B077CB5D7E}"/>
              </a:ext>
            </a:extLst>
          </p:cNvPr>
          <p:cNvSpPr>
            <a:spLocks noGrp="1"/>
          </p:cNvSpPr>
          <p:nvPr>
            <p:ph type="body" sz="quarter" idx="15"/>
          </p:nvPr>
        </p:nvSpPr>
        <p:spPr/>
        <p:txBody>
          <a:bodyPr/>
          <a:lstStyle/>
          <a:p>
            <a:r>
              <a:rPr lang="en-GB" dirty="0"/>
              <a:t>Contents</a:t>
            </a:r>
          </a:p>
        </p:txBody>
      </p:sp>
      <p:graphicFrame>
        <p:nvGraphicFramePr>
          <p:cNvPr id="7" name="Table 6">
            <a:extLst>
              <a:ext uri="{FF2B5EF4-FFF2-40B4-BE49-F238E27FC236}">
                <a16:creationId xmlns:a16="http://schemas.microsoft.com/office/drawing/2014/main" id="{B94EC8CE-7233-486C-99D1-793127D9EFBF}"/>
              </a:ext>
            </a:extLst>
          </p:cNvPr>
          <p:cNvGraphicFramePr>
            <a:graphicFrameLocks noGrp="1"/>
          </p:cNvGraphicFramePr>
          <p:nvPr>
            <p:extLst>
              <p:ext uri="{D42A27DB-BD31-4B8C-83A1-F6EECF244321}">
                <p14:modId xmlns:p14="http://schemas.microsoft.com/office/powerpoint/2010/main" val="3326918347"/>
              </p:ext>
            </p:extLst>
          </p:nvPr>
        </p:nvGraphicFramePr>
        <p:xfrm>
          <a:off x="711200" y="1606550"/>
          <a:ext cx="4635500" cy="2941920"/>
        </p:xfrm>
        <a:graphic>
          <a:graphicData uri="http://schemas.openxmlformats.org/drawingml/2006/table">
            <a:tbl>
              <a:tblPr firstRow="1" bandRow="1">
                <a:tableStyleId>{5C22544A-7EE6-4342-B048-85BDC9FD1C3A}</a:tableStyleId>
              </a:tblPr>
              <a:tblGrid>
                <a:gridCol w="4016474">
                  <a:extLst>
                    <a:ext uri="{9D8B030D-6E8A-4147-A177-3AD203B41FA5}">
                      <a16:colId xmlns:a16="http://schemas.microsoft.com/office/drawing/2014/main" val="2233227223"/>
                    </a:ext>
                  </a:extLst>
                </a:gridCol>
                <a:gridCol w="619026">
                  <a:extLst>
                    <a:ext uri="{9D8B030D-6E8A-4147-A177-3AD203B41FA5}">
                      <a16:colId xmlns:a16="http://schemas.microsoft.com/office/drawing/2014/main" val="725442262"/>
                    </a:ext>
                  </a:extLst>
                </a:gridCol>
              </a:tblGrid>
              <a:tr h="302592">
                <a:tc>
                  <a:txBody>
                    <a:bodyPr/>
                    <a:lstStyle/>
                    <a:p>
                      <a:pPr lvl="0"/>
                      <a:r>
                        <a:rPr lang="en-GB" sz="1200" b="0" kern="1200" dirty="0">
                          <a:solidFill>
                            <a:srgbClr val="5F5F5F"/>
                          </a:solidFill>
                          <a:effectLst/>
                          <a:latin typeface="Arial" panose="020B0604020202020204" pitchFamily="34" charset="0"/>
                          <a:ea typeface="+mn-ea"/>
                          <a:cs typeface="Arial" panose="020B0604020202020204" pitchFamily="34" charset="0"/>
                        </a:rPr>
                        <a:t>Introductions</a:t>
                      </a:r>
                    </a:p>
                  </a:txBody>
                  <a:tcPr marL="0" marR="0" marT="72000" marB="72000" anchor="ctr">
                    <a:lnL w="12700" cmpd="sng">
                      <a:noFill/>
                    </a:lnL>
                    <a:lnR w="12700" cmpd="sng">
                      <a:noFill/>
                    </a:lnR>
                    <a:lnT w="12700" cmpd="sng">
                      <a:noFill/>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3</a:t>
                      </a:r>
                    </a:p>
                  </a:txBody>
                  <a:tcPr marL="0" marR="0" marT="72000" marB="72000" anchor="ctr">
                    <a:lnL w="12700" cmpd="sng">
                      <a:noFill/>
                    </a:lnL>
                    <a:lnR w="12700" cmpd="sng">
                      <a:noFill/>
                    </a:lnR>
                    <a:lnT w="12700" cmpd="sng">
                      <a:noFill/>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529477"/>
                  </a:ext>
                </a:extLst>
              </a:tr>
              <a:tr h="302592">
                <a:tc>
                  <a:txBody>
                    <a:bodyPr/>
                    <a:lstStyle/>
                    <a:p>
                      <a:pPr marL="0" lvl="0" algn="l" defTabSz="914400" rtl="0" eaLnBrk="1" latinLnBrk="0" hangingPunct="1"/>
                      <a:r>
                        <a:rPr lang="en-GB" sz="1200" b="0" kern="1200" dirty="0">
                          <a:solidFill>
                            <a:srgbClr val="5F5F5F"/>
                          </a:solidFill>
                          <a:effectLst/>
                          <a:latin typeface="Arial" panose="020B0604020202020204" pitchFamily="34" charset="0"/>
                          <a:ea typeface="+mn-ea"/>
                          <a:cs typeface="Arial" panose="020B0604020202020204" pitchFamily="34" charset="0"/>
                        </a:rPr>
                        <a:t>Infrastructure</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10</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1799488"/>
                  </a:ext>
                </a:extLst>
              </a:tr>
              <a:tr h="302592">
                <a:tc>
                  <a:txBody>
                    <a:bodyPr/>
                    <a:lstStyle/>
                    <a:p>
                      <a:pPr marL="0" lvl="0" algn="l" defTabSz="914400" rtl="0" eaLnBrk="1" latinLnBrk="0" hangingPunct="1"/>
                      <a:r>
                        <a:rPr lang="en-GB" sz="1200" b="0" kern="1200" dirty="0">
                          <a:solidFill>
                            <a:srgbClr val="5F5F5F"/>
                          </a:solidFill>
                          <a:effectLst/>
                          <a:latin typeface="Arial" panose="020B0604020202020204" pitchFamily="34" charset="0"/>
                          <a:ea typeface="+mn-ea"/>
                          <a:cs typeface="Arial" panose="020B0604020202020204" pitchFamily="34" charset="0"/>
                        </a:rPr>
                        <a:t>ESG Factors</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12</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544513"/>
                  </a:ext>
                </a:extLst>
              </a:tr>
              <a:tr h="302592">
                <a:tc>
                  <a:txBody>
                    <a:bodyPr/>
                    <a:lstStyle/>
                    <a:p>
                      <a:pPr marL="0" lvl="0" algn="l" defTabSz="914400" rtl="0" eaLnBrk="1" latinLnBrk="0" hangingPunct="1"/>
                      <a:r>
                        <a:rPr lang="en-GB" sz="1200" b="0" kern="1200" dirty="0">
                          <a:solidFill>
                            <a:srgbClr val="5F5F5F"/>
                          </a:solidFill>
                          <a:effectLst/>
                          <a:latin typeface="Arial" panose="020B0604020202020204" pitchFamily="34" charset="0"/>
                          <a:ea typeface="+mn-ea"/>
                          <a:cs typeface="Arial" panose="020B0604020202020204" pitchFamily="34" charset="0"/>
                        </a:rPr>
                        <a:t>Management of infrastructure</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16</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974323"/>
                  </a:ext>
                </a:extLst>
              </a:tr>
              <a:tr h="302592">
                <a:tc>
                  <a:txBody>
                    <a:bodyPr/>
                    <a:lstStyle/>
                    <a:p>
                      <a:pPr marL="0" lvl="0" algn="l" defTabSz="914400" rtl="0" eaLnBrk="1" latinLnBrk="0" hangingPunct="1"/>
                      <a:r>
                        <a:rPr lang="en-GB" sz="1200" b="0" kern="1200" dirty="0">
                          <a:solidFill>
                            <a:srgbClr val="5F5F5F"/>
                          </a:solidFill>
                          <a:effectLst/>
                          <a:latin typeface="Arial" panose="020B0604020202020204" pitchFamily="34" charset="0"/>
                          <a:ea typeface="+mn-ea"/>
                          <a:cs typeface="Arial" panose="020B0604020202020204" pitchFamily="34" charset="0"/>
                        </a:rPr>
                        <a:t>When things go wrong</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17</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7188762"/>
                  </a:ext>
                </a:extLst>
              </a:tr>
              <a:tr h="302592">
                <a:tc>
                  <a:txBody>
                    <a:bodyPr/>
                    <a:lstStyle/>
                    <a:p>
                      <a:pPr marL="0" lvl="0" algn="l" defTabSz="914400" rtl="0" eaLnBrk="1" latinLnBrk="0" hangingPunct="1"/>
                      <a:r>
                        <a:rPr lang="en-GB" sz="1200" b="0" kern="1200" dirty="0">
                          <a:solidFill>
                            <a:srgbClr val="5F5F5F"/>
                          </a:solidFill>
                          <a:effectLst/>
                          <a:latin typeface="Arial" panose="020B0604020202020204" pitchFamily="34" charset="0"/>
                          <a:ea typeface="+mn-ea"/>
                          <a:cs typeface="Arial" panose="020B0604020202020204" pitchFamily="34" charset="0"/>
                        </a:rPr>
                        <a:t>Dispute Causation</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18</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631319"/>
                  </a:ext>
                </a:extLst>
              </a:tr>
              <a:tr h="302592">
                <a:tc>
                  <a:txBody>
                    <a:bodyPr/>
                    <a:lstStyle/>
                    <a:p>
                      <a:pPr marL="0" lvl="0" algn="l" defTabSz="914400" rtl="0" eaLnBrk="1" latinLnBrk="0" hangingPunct="1"/>
                      <a:r>
                        <a:rPr lang="en-GB" sz="1200" b="0" kern="1200" dirty="0">
                          <a:solidFill>
                            <a:srgbClr val="5F5F5F"/>
                          </a:solidFill>
                          <a:effectLst/>
                          <a:latin typeface="Arial" panose="020B0604020202020204" pitchFamily="34" charset="0"/>
                          <a:ea typeface="+mn-ea"/>
                          <a:cs typeface="Arial" panose="020B0604020202020204" pitchFamily="34" charset="0"/>
                        </a:rPr>
                        <a:t>Dispute avoidance or risk management</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21</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571337"/>
                  </a:ext>
                </a:extLst>
              </a:tr>
              <a:tr h="302592">
                <a:tc>
                  <a:txBody>
                    <a:bodyPr/>
                    <a:lstStyle/>
                    <a:p>
                      <a:pPr lvl="0"/>
                      <a:r>
                        <a:rPr lang="en-GB" sz="1200" b="0" kern="1200" dirty="0">
                          <a:solidFill>
                            <a:srgbClr val="5F5F5F"/>
                          </a:solidFill>
                          <a:effectLst/>
                          <a:latin typeface="Arial" panose="020B0604020202020204" pitchFamily="34" charset="0"/>
                          <a:ea typeface="+mn-ea"/>
                          <a:cs typeface="Arial" panose="020B0604020202020204" pitchFamily="34" charset="0"/>
                        </a:rPr>
                        <a:t>Management of projects</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22</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408497"/>
                  </a:ext>
                </a:extLst>
              </a:tr>
              <a:tr h="302592">
                <a:tc>
                  <a:txBody>
                    <a:bodyPr/>
                    <a:lstStyle/>
                    <a:p>
                      <a:pPr lvl="0"/>
                      <a:r>
                        <a:rPr lang="en-GB" sz="1200" b="0" kern="1200" dirty="0">
                          <a:solidFill>
                            <a:srgbClr val="5F5F5F"/>
                          </a:solidFill>
                          <a:effectLst/>
                          <a:latin typeface="Arial" panose="020B0604020202020204" pitchFamily="34" charset="0"/>
                          <a:ea typeface="+mn-ea"/>
                          <a:cs typeface="Arial" panose="020B0604020202020204" pitchFamily="34" charset="0"/>
                        </a:rPr>
                        <a:t>Recommendations</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r>
                        <a:rPr lang="en-GB" sz="1200" b="1" kern="1200" dirty="0">
                          <a:solidFill>
                            <a:srgbClr val="5F5F5F"/>
                          </a:solidFill>
                          <a:effectLst/>
                          <a:latin typeface="Arial" panose="020B0604020202020204" pitchFamily="34" charset="0"/>
                          <a:ea typeface="+mn-ea"/>
                          <a:cs typeface="Arial" panose="020B0604020202020204" pitchFamily="34" charset="0"/>
                        </a:rPr>
                        <a:t>23</a:t>
                      </a:r>
                    </a:p>
                  </a:txBody>
                  <a:tcPr marL="0" marR="0" marT="72000" marB="72000" anchor="ctr">
                    <a:lnL w="12700" cmpd="sng">
                      <a:noFill/>
                    </a:lnL>
                    <a:lnR w="12700" cmpd="sng">
                      <a:noFill/>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5572549"/>
                  </a:ext>
                </a:extLst>
              </a:tr>
            </a:tbl>
          </a:graphicData>
        </a:graphic>
      </p:graphicFrame>
      <p:pic>
        <p:nvPicPr>
          <p:cNvPr id="6" name="Picture Placeholder 1">
            <a:extLst>
              <a:ext uri="{FF2B5EF4-FFF2-40B4-BE49-F238E27FC236}">
                <a16:creationId xmlns:a16="http://schemas.microsoft.com/office/drawing/2014/main" id="{63BD57E3-B121-417F-96B6-0283377B697A}"/>
              </a:ext>
            </a:extLst>
          </p:cNvPr>
          <p:cNvPicPr>
            <a:picLocks noGrp="1" noChangeAspect="1"/>
          </p:cNvPicPr>
          <p:nvPr>
            <p:ph type="pic" sz="quarter" idx="16"/>
          </p:nvPr>
        </p:nvPicPr>
        <p:blipFill>
          <a:blip r:embed="rId2"/>
          <a:srcRect t="3" b="3"/>
          <a:stretch>
            <a:fillRect/>
          </a:stretch>
        </p:blipFill>
        <p:spPr>
          <a:xfrm>
            <a:off x="5751225" y="1606550"/>
            <a:ext cx="4343688" cy="3923289"/>
          </a:xfrm>
          <a:prstGeom prst="rect">
            <a:avLst/>
          </a:prstGeom>
        </p:spPr>
      </p:pic>
    </p:spTree>
    <p:extLst>
      <p:ext uri="{BB962C8B-B14F-4D97-AF65-F5344CB8AC3E}">
        <p14:creationId xmlns:p14="http://schemas.microsoft.com/office/powerpoint/2010/main" val="26833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400"/>
                                        <p:tgtEl>
                                          <p:spTgt spid="7"/>
                                        </p:tgtEl>
                                      </p:cBhvr>
                                    </p:animEffect>
                                  </p:childTnLst>
                                </p:cTn>
                              </p:par>
                              <p:par>
                                <p:cTn id="8" presetID="42" presetClass="path" presetSubtype="0" accel="50000" decel="50000" fill="hold" nodeType="withEffect">
                                  <p:stCondLst>
                                    <p:cond delay="0"/>
                                  </p:stCondLst>
                                  <p:childTnLst>
                                    <p:animMotion origin="layout" path="M 3.78619E-6 -0.12159 L 3.78619E-6 -1.86056E-6 " pathEditMode="relative" rAng="0" ptsTypes="AA">
                                      <p:cBhvr>
                                        <p:cTn id="9" dur="1200" fill="hold"/>
                                        <p:tgtEl>
                                          <p:spTgt spid="7"/>
                                        </p:tgtEl>
                                        <p:attrNameLst>
                                          <p:attrName>ppt_x</p:attrName>
                                          <p:attrName>ppt_y</p:attrName>
                                        </p:attrNameLst>
                                      </p:cBhvr>
                                      <p:rCtr x="0" y="6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49528-AB3E-4B43-AF27-A1EFCAB002FE}"/>
              </a:ext>
            </a:extLst>
          </p:cNvPr>
          <p:cNvSpPr>
            <a:spLocks noGrp="1"/>
          </p:cNvSpPr>
          <p:nvPr>
            <p:ph type="body" sz="quarter" idx="15"/>
          </p:nvPr>
        </p:nvSpPr>
        <p:spPr>
          <a:xfrm>
            <a:off x="720724" y="399048"/>
            <a:ext cx="9272361" cy="628650"/>
          </a:xfrm>
        </p:spPr>
        <p:txBody>
          <a:bodyPr/>
          <a:lstStyle/>
          <a:p>
            <a:pPr marL="0" marR="0" indent="0" algn="l" rtl="0" eaLnBrk="1" fontAlgn="auto" latinLnBrk="0" hangingPunct="1">
              <a:spcBef>
                <a:spcPts val="0"/>
              </a:spcBef>
              <a:spcAft>
                <a:spcPts val="0"/>
              </a:spcAft>
            </a:pPr>
            <a:r>
              <a:rPr lang="en-GB" dirty="0"/>
              <a:t>Dispute avoidance or risk management</a:t>
            </a:r>
          </a:p>
        </p:txBody>
      </p:sp>
      <p:graphicFrame>
        <p:nvGraphicFramePr>
          <p:cNvPr id="5" name="Content Placeholder 1">
            <a:extLst>
              <a:ext uri="{FF2B5EF4-FFF2-40B4-BE49-F238E27FC236}">
                <a16:creationId xmlns:a16="http://schemas.microsoft.com/office/drawing/2014/main" id="{CCC3224D-7D6D-4054-91D1-769D898628FC}"/>
              </a:ext>
            </a:extLst>
          </p:cNvPr>
          <p:cNvGraphicFramePr>
            <a:graphicFrameLocks noGrp="1"/>
          </p:cNvGraphicFramePr>
          <p:nvPr>
            <p:ph sz="quarter" idx="14"/>
            <p:extLst>
              <p:ext uri="{D42A27DB-BD31-4B8C-83A1-F6EECF244321}">
                <p14:modId xmlns:p14="http://schemas.microsoft.com/office/powerpoint/2010/main" val="2430236872"/>
              </p:ext>
            </p:extLst>
          </p:nvPr>
        </p:nvGraphicFramePr>
        <p:xfrm>
          <a:off x="591934" y="2129769"/>
          <a:ext cx="9473621" cy="290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3885D6A0-9B23-4082-9197-338830336F93}"/>
              </a:ext>
            </a:extLst>
          </p:cNvPr>
          <p:cNvGraphicFramePr/>
          <p:nvPr/>
        </p:nvGraphicFramePr>
        <p:xfrm>
          <a:off x="497467" y="1508282"/>
          <a:ext cx="9696877" cy="9005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DAEF837E-E9A4-C46C-F915-E8D8B5A596D1}"/>
              </a:ext>
            </a:extLst>
          </p:cNvPr>
          <p:cNvGraphicFramePr/>
          <p:nvPr>
            <p:extLst>
              <p:ext uri="{D42A27DB-BD31-4B8C-83A1-F6EECF244321}">
                <p14:modId xmlns:p14="http://schemas.microsoft.com/office/powerpoint/2010/main" val="613250144"/>
              </p:ext>
            </p:extLst>
          </p:nvPr>
        </p:nvGraphicFramePr>
        <p:xfrm>
          <a:off x="191753" y="4660900"/>
          <a:ext cx="10273982" cy="21866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34757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3383C4-DD19-4B32-A306-7B8B7DCA9375}"/>
              </a:ext>
            </a:extLst>
          </p:cNvPr>
          <p:cNvGraphicFramePr/>
          <p:nvPr>
            <p:extLst>
              <p:ext uri="{D42A27DB-BD31-4B8C-83A1-F6EECF244321}">
                <p14:modId xmlns:p14="http://schemas.microsoft.com/office/powerpoint/2010/main" val="264269948"/>
              </p:ext>
            </p:extLst>
          </p:nvPr>
        </p:nvGraphicFramePr>
        <p:xfrm>
          <a:off x="595581" y="1373744"/>
          <a:ext cx="5971271" cy="5678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27A6BED5-7378-46A6-A8B4-B6749313FE13}"/>
              </a:ext>
            </a:extLst>
          </p:cNvPr>
          <p:cNvSpPr txBox="1">
            <a:spLocks noChangeArrowheads="1"/>
          </p:cNvSpPr>
          <p:nvPr/>
        </p:nvSpPr>
        <p:spPr>
          <a:xfrm>
            <a:off x="595582" y="496196"/>
            <a:ext cx="9428093" cy="52343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altLang="en-US" sz="3000" b="1" dirty="0">
                <a:solidFill>
                  <a:schemeClr val="tx2"/>
                </a:solidFill>
                <a:latin typeface="Arial" panose="020B0604020202020204" pitchFamily="34" charset="0"/>
                <a:cs typeface="Arial" panose="020B0604020202020204" pitchFamily="34" charset="0"/>
              </a:rPr>
              <a:t>Management of Projects</a:t>
            </a:r>
          </a:p>
        </p:txBody>
      </p:sp>
      <p:pic>
        <p:nvPicPr>
          <p:cNvPr id="4" name="Picture 3">
            <a:extLst>
              <a:ext uri="{FF2B5EF4-FFF2-40B4-BE49-F238E27FC236}">
                <a16:creationId xmlns:a16="http://schemas.microsoft.com/office/drawing/2014/main" id="{3C841070-1D5D-4D7B-B22D-C7246F588EF8}"/>
              </a:ext>
            </a:extLst>
          </p:cNvPr>
          <p:cNvPicPr>
            <a:picLocks noChangeAspect="1"/>
          </p:cNvPicPr>
          <p:nvPr/>
        </p:nvPicPr>
        <p:blipFill>
          <a:blip r:embed="rId7"/>
          <a:stretch>
            <a:fillRect/>
          </a:stretch>
        </p:blipFill>
        <p:spPr>
          <a:xfrm>
            <a:off x="7450605" y="2457754"/>
            <a:ext cx="2917188" cy="2201373"/>
          </a:xfrm>
          <a:prstGeom prst="rect">
            <a:avLst/>
          </a:prstGeom>
          <a:ln>
            <a:solidFill>
              <a:schemeClr val="accent3"/>
            </a:solidFill>
          </a:ln>
        </p:spPr>
      </p:pic>
      <p:pic>
        <p:nvPicPr>
          <p:cNvPr id="5" name="Picture 4">
            <a:extLst>
              <a:ext uri="{FF2B5EF4-FFF2-40B4-BE49-F238E27FC236}">
                <a16:creationId xmlns:a16="http://schemas.microsoft.com/office/drawing/2014/main" id="{D665404C-41BD-4D64-9EDE-82497A70CF8E}"/>
              </a:ext>
            </a:extLst>
          </p:cNvPr>
          <p:cNvPicPr>
            <a:picLocks noChangeAspect="1"/>
          </p:cNvPicPr>
          <p:nvPr/>
        </p:nvPicPr>
        <p:blipFill>
          <a:blip r:embed="rId8"/>
          <a:stretch>
            <a:fillRect/>
          </a:stretch>
        </p:blipFill>
        <p:spPr>
          <a:xfrm>
            <a:off x="7480299" y="256380"/>
            <a:ext cx="2836197" cy="2201374"/>
          </a:xfrm>
          <a:prstGeom prst="rect">
            <a:avLst/>
          </a:prstGeom>
          <a:solidFill>
            <a:schemeClr val="bg1"/>
          </a:solidFill>
          <a:ln>
            <a:solidFill>
              <a:schemeClr val="accent3"/>
            </a:solidFill>
          </a:ln>
        </p:spPr>
      </p:pic>
      <p:pic>
        <p:nvPicPr>
          <p:cNvPr id="6" name="Picture 5">
            <a:extLst>
              <a:ext uri="{FF2B5EF4-FFF2-40B4-BE49-F238E27FC236}">
                <a16:creationId xmlns:a16="http://schemas.microsoft.com/office/drawing/2014/main" id="{CE9C55B3-6BF0-4045-8395-D2BB683503C6}"/>
              </a:ext>
            </a:extLst>
          </p:cNvPr>
          <p:cNvPicPr>
            <a:picLocks noChangeAspect="1"/>
          </p:cNvPicPr>
          <p:nvPr/>
        </p:nvPicPr>
        <p:blipFill>
          <a:blip r:embed="rId9"/>
          <a:stretch>
            <a:fillRect/>
          </a:stretch>
        </p:blipFill>
        <p:spPr>
          <a:xfrm>
            <a:off x="7479039" y="4659127"/>
            <a:ext cx="2917187" cy="2202326"/>
          </a:xfrm>
          <a:prstGeom prst="rect">
            <a:avLst/>
          </a:prstGeom>
        </p:spPr>
      </p:pic>
    </p:spTree>
    <p:extLst>
      <p:ext uri="{BB962C8B-B14F-4D97-AF65-F5344CB8AC3E}">
        <p14:creationId xmlns:p14="http://schemas.microsoft.com/office/powerpoint/2010/main" val="177527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9F38F4-8E6D-FFA1-4763-5FEFA81CD7AA}"/>
              </a:ext>
            </a:extLst>
          </p:cNvPr>
          <p:cNvSpPr>
            <a:spLocks noGrp="1"/>
          </p:cNvSpPr>
          <p:nvPr>
            <p:ph sz="quarter" idx="14"/>
          </p:nvPr>
        </p:nvSpPr>
        <p:spPr>
          <a:xfrm>
            <a:off x="720436" y="1634689"/>
            <a:ext cx="4625470" cy="5040432"/>
          </a:xfrm>
        </p:spPr>
        <p:txBody>
          <a:bodyPr/>
          <a:lstStyle/>
          <a:p>
            <a:r>
              <a:rPr lang="en-GB" b="1" dirty="0"/>
              <a:t>Decarbonize</a:t>
            </a:r>
            <a:r>
              <a:rPr lang="en-GB" dirty="0"/>
              <a:t> the entire built environment of embodied and operating emissions everywhere.</a:t>
            </a:r>
          </a:p>
          <a:p>
            <a:r>
              <a:rPr lang="en-GB" dirty="0"/>
              <a:t>Make built assets </a:t>
            </a:r>
            <a:r>
              <a:rPr lang="en-GB" b="1" dirty="0"/>
              <a:t>resilient</a:t>
            </a:r>
            <a:r>
              <a:rPr lang="en-GB" dirty="0"/>
              <a:t> to the impacts of climate change.</a:t>
            </a:r>
          </a:p>
          <a:p>
            <a:r>
              <a:rPr lang="en-GB" b="1" dirty="0"/>
              <a:t>Mitigate</a:t>
            </a:r>
            <a:r>
              <a:rPr lang="en-GB" dirty="0"/>
              <a:t> the extraction and consumption of resources and achieve circular urban economies.</a:t>
            </a:r>
          </a:p>
          <a:p>
            <a:r>
              <a:rPr lang="en-GB" dirty="0"/>
              <a:t>Support the </a:t>
            </a:r>
            <a:r>
              <a:rPr lang="en-GB" b="1" dirty="0"/>
              <a:t>health and wellbeing </a:t>
            </a:r>
            <a:r>
              <a:rPr lang="en-GB" dirty="0"/>
              <a:t>of people in the built environment.</a:t>
            </a:r>
          </a:p>
          <a:p>
            <a:r>
              <a:rPr lang="en-GB" dirty="0"/>
              <a:t>IEA </a:t>
            </a:r>
            <a:r>
              <a:rPr lang="en-GB" b="1" dirty="0"/>
              <a:t>net zero </a:t>
            </a:r>
            <a:r>
              <a:rPr lang="en-GB" dirty="0"/>
              <a:t>road map for the global energy sector.</a:t>
            </a:r>
          </a:p>
          <a:p>
            <a:r>
              <a:rPr lang="en-GB" dirty="0"/>
              <a:t>Enable collaboration, and promote </a:t>
            </a:r>
            <a:r>
              <a:rPr lang="en-GB" b="1" dirty="0"/>
              <a:t>dispute avoidance </a:t>
            </a:r>
            <a:r>
              <a:rPr lang="en-GB" dirty="0"/>
              <a:t>and amicable resolution.</a:t>
            </a:r>
          </a:p>
          <a:p>
            <a:endParaRPr lang="en-GB" dirty="0"/>
          </a:p>
          <a:p>
            <a:endParaRPr lang="en-GB" dirty="0"/>
          </a:p>
        </p:txBody>
      </p:sp>
      <p:sp>
        <p:nvSpPr>
          <p:cNvPr id="3" name="Text Placeholder 2">
            <a:extLst>
              <a:ext uri="{FF2B5EF4-FFF2-40B4-BE49-F238E27FC236}">
                <a16:creationId xmlns:a16="http://schemas.microsoft.com/office/drawing/2014/main" id="{3E06AA6E-0AEB-A182-D226-E3A990FDB474}"/>
              </a:ext>
            </a:extLst>
          </p:cNvPr>
          <p:cNvSpPr>
            <a:spLocks noGrp="1"/>
          </p:cNvSpPr>
          <p:nvPr>
            <p:ph type="body" sz="quarter" idx="15"/>
          </p:nvPr>
        </p:nvSpPr>
        <p:spPr/>
        <p:txBody>
          <a:bodyPr/>
          <a:lstStyle/>
          <a:p>
            <a:r>
              <a:rPr lang="en-GB" dirty="0"/>
              <a:t>What must we do </a:t>
            </a:r>
          </a:p>
        </p:txBody>
      </p:sp>
      <p:pic>
        <p:nvPicPr>
          <p:cNvPr id="5" name="object 4">
            <a:extLst>
              <a:ext uri="{FF2B5EF4-FFF2-40B4-BE49-F238E27FC236}">
                <a16:creationId xmlns:a16="http://schemas.microsoft.com/office/drawing/2014/main" id="{F6FCA988-2A35-704B-B966-1EB5EA73E8F2}"/>
              </a:ext>
            </a:extLst>
          </p:cNvPr>
          <p:cNvPicPr/>
          <p:nvPr/>
        </p:nvPicPr>
        <p:blipFill>
          <a:blip r:embed="rId3" cstate="print"/>
          <a:stretch>
            <a:fillRect/>
          </a:stretch>
        </p:blipFill>
        <p:spPr>
          <a:xfrm>
            <a:off x="5477943" y="1210771"/>
            <a:ext cx="5317876" cy="5343829"/>
          </a:xfrm>
          <a:prstGeom prst="rect">
            <a:avLst/>
          </a:prstGeom>
        </p:spPr>
      </p:pic>
    </p:spTree>
    <p:extLst>
      <p:ext uri="{BB962C8B-B14F-4D97-AF65-F5344CB8AC3E}">
        <p14:creationId xmlns:p14="http://schemas.microsoft.com/office/powerpoint/2010/main" val="137985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E912CA-A33C-4462-8F68-0B242C520B41}"/>
              </a:ext>
            </a:extLst>
          </p:cNvPr>
          <p:cNvSpPr>
            <a:spLocks noGrp="1"/>
          </p:cNvSpPr>
          <p:nvPr>
            <p:ph type="body" sz="quarter" idx="15"/>
          </p:nvPr>
        </p:nvSpPr>
        <p:spPr/>
        <p:txBody>
          <a:bodyPr/>
          <a:lstStyle/>
          <a:p>
            <a:r>
              <a:rPr lang="en-GB" dirty="0"/>
              <a:t>Recommendations</a:t>
            </a:r>
          </a:p>
        </p:txBody>
      </p:sp>
      <p:sp>
        <p:nvSpPr>
          <p:cNvPr id="9" name="Rectangle 8">
            <a:extLst>
              <a:ext uri="{FF2B5EF4-FFF2-40B4-BE49-F238E27FC236}">
                <a16:creationId xmlns:a16="http://schemas.microsoft.com/office/drawing/2014/main" id="{8C89E669-D962-455C-90B4-813D19C94B21}"/>
              </a:ext>
            </a:extLst>
          </p:cNvPr>
          <p:cNvSpPr/>
          <p:nvPr/>
        </p:nvSpPr>
        <p:spPr>
          <a:xfrm>
            <a:off x="720436" y="1634689"/>
            <a:ext cx="2845724" cy="73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GB" sz="1800" b="1" i="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Strategic</a:t>
            </a:r>
            <a:endParaRPr lang="en-GB"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4A1B6F-5FB9-4F0C-864D-5C9BE4F3C3E2}"/>
              </a:ext>
            </a:extLst>
          </p:cNvPr>
          <p:cNvSpPr/>
          <p:nvPr/>
        </p:nvSpPr>
        <p:spPr>
          <a:xfrm>
            <a:off x="7163724" y="1634689"/>
            <a:ext cx="2845724" cy="73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GB" sz="1800" b="1" i="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Supporting</a:t>
            </a:r>
            <a:endParaRPr lang="en-GB"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BE8C581-9ED6-45CA-B431-1E19ED4A50E1}"/>
              </a:ext>
            </a:extLst>
          </p:cNvPr>
          <p:cNvSpPr/>
          <p:nvPr/>
        </p:nvSpPr>
        <p:spPr>
          <a:xfrm>
            <a:off x="3942080" y="1634689"/>
            <a:ext cx="2845724" cy="73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GB" sz="1800" b="1" i="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closing</a:t>
            </a:r>
          </a:p>
          <a:p>
            <a:pPr algn="ctr"/>
            <a:r>
              <a:rPr lang="en-GB" sz="1800" b="1" i="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implementation gap</a:t>
            </a:r>
            <a:endParaRPr lang="en-GB"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E1FD0CB-CE34-4FCE-A34A-36B2346B92C9}"/>
              </a:ext>
            </a:extLst>
          </p:cNvPr>
          <p:cNvSpPr/>
          <p:nvPr/>
        </p:nvSpPr>
        <p:spPr>
          <a:xfrm>
            <a:off x="741680" y="2499360"/>
            <a:ext cx="2763520" cy="474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i="0" dirty="0">
                <a:solidFill>
                  <a:schemeClr val="bg1"/>
                </a:solidFill>
                <a:effectLst/>
                <a:latin typeface="Arial-BoldMT"/>
              </a:rPr>
              <a:t>Invest in the right project</a:t>
            </a:r>
            <a:endParaRPr lang="en-GB" sz="1200" dirty="0">
              <a:solidFill>
                <a:schemeClr val="bg1"/>
              </a:solidFill>
            </a:endParaRPr>
          </a:p>
        </p:txBody>
      </p:sp>
      <p:sp>
        <p:nvSpPr>
          <p:cNvPr id="14" name="Rectangle 13">
            <a:extLst>
              <a:ext uri="{FF2B5EF4-FFF2-40B4-BE49-F238E27FC236}">
                <a16:creationId xmlns:a16="http://schemas.microsoft.com/office/drawing/2014/main" id="{504A3D74-57E5-48E2-81B4-D001687E298E}"/>
              </a:ext>
            </a:extLst>
          </p:cNvPr>
          <p:cNvSpPr/>
          <p:nvPr/>
        </p:nvSpPr>
        <p:spPr>
          <a:xfrm>
            <a:off x="741680" y="3022462"/>
            <a:ext cx="2763520" cy="474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i="0" dirty="0">
                <a:solidFill>
                  <a:schemeClr val="bg1"/>
                </a:solidFill>
                <a:effectLst/>
                <a:latin typeface="Arial-BoldMT"/>
              </a:rPr>
              <a:t>Embrace a broad view of social value</a:t>
            </a:r>
            <a:endParaRPr lang="en-GB" sz="1200" dirty="0">
              <a:solidFill>
                <a:schemeClr val="bg1"/>
              </a:solidFill>
            </a:endParaRPr>
          </a:p>
        </p:txBody>
      </p:sp>
      <p:sp>
        <p:nvSpPr>
          <p:cNvPr id="15" name="Rectangle 14">
            <a:extLst>
              <a:ext uri="{FF2B5EF4-FFF2-40B4-BE49-F238E27FC236}">
                <a16:creationId xmlns:a16="http://schemas.microsoft.com/office/drawing/2014/main" id="{BD8BBB26-7DA1-416F-B4E3-848580B31E21}"/>
              </a:ext>
            </a:extLst>
          </p:cNvPr>
          <p:cNvSpPr/>
          <p:nvPr/>
        </p:nvSpPr>
        <p:spPr>
          <a:xfrm>
            <a:off x="741680" y="3536197"/>
            <a:ext cx="2763520" cy="474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i="0" dirty="0">
                <a:solidFill>
                  <a:schemeClr val="bg1"/>
                </a:solidFill>
                <a:effectLst/>
                <a:latin typeface="Arial-BoldMT"/>
              </a:rPr>
              <a:t>Aim to create social value at all</a:t>
            </a:r>
          </a:p>
          <a:p>
            <a:pPr algn="ctr"/>
            <a:r>
              <a:rPr lang="en-GB" sz="1200" b="1" i="0" dirty="0">
                <a:solidFill>
                  <a:schemeClr val="bg1"/>
                </a:solidFill>
                <a:effectLst/>
                <a:latin typeface="Arial-BoldMT"/>
              </a:rPr>
              <a:t>stages of the project lifecycle</a:t>
            </a:r>
            <a:endParaRPr lang="en-GB" sz="1200" dirty="0">
              <a:solidFill>
                <a:schemeClr val="bg1"/>
              </a:solidFill>
            </a:endParaRPr>
          </a:p>
        </p:txBody>
      </p:sp>
      <p:sp>
        <p:nvSpPr>
          <p:cNvPr id="16" name="Rectangle 15">
            <a:extLst>
              <a:ext uri="{FF2B5EF4-FFF2-40B4-BE49-F238E27FC236}">
                <a16:creationId xmlns:a16="http://schemas.microsoft.com/office/drawing/2014/main" id="{B5C4A402-9DAF-424D-9262-0FEA2F3BA554}"/>
              </a:ext>
            </a:extLst>
          </p:cNvPr>
          <p:cNvSpPr/>
          <p:nvPr/>
        </p:nvSpPr>
        <p:spPr>
          <a:xfrm>
            <a:off x="741680" y="4047317"/>
            <a:ext cx="2763520" cy="474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dirty="0">
                <a:solidFill>
                  <a:schemeClr val="bg1"/>
                </a:solidFill>
                <a:latin typeface="Arial-BoldMT"/>
              </a:rPr>
              <a:t>U</a:t>
            </a:r>
            <a:r>
              <a:rPr lang="en-GB" sz="1200" b="1" i="0" dirty="0">
                <a:solidFill>
                  <a:schemeClr val="bg1"/>
                </a:solidFill>
                <a:effectLst/>
                <a:latin typeface="Arial-BoldMT"/>
              </a:rPr>
              <a:t>se social value interventions</a:t>
            </a:r>
          </a:p>
          <a:p>
            <a:pPr algn="ctr"/>
            <a:r>
              <a:rPr lang="en-GB" sz="1200" b="1" i="0" dirty="0">
                <a:solidFill>
                  <a:schemeClr val="bg1"/>
                </a:solidFill>
                <a:effectLst/>
                <a:latin typeface="Arial-BoldMT"/>
              </a:rPr>
              <a:t>on a Local Needs Analysis</a:t>
            </a:r>
            <a:endParaRPr lang="en-GB" sz="1200" dirty="0">
              <a:solidFill>
                <a:schemeClr val="bg1"/>
              </a:solidFill>
            </a:endParaRPr>
          </a:p>
        </p:txBody>
      </p:sp>
      <p:sp>
        <p:nvSpPr>
          <p:cNvPr id="19" name="Rectangle 18">
            <a:extLst>
              <a:ext uri="{FF2B5EF4-FFF2-40B4-BE49-F238E27FC236}">
                <a16:creationId xmlns:a16="http://schemas.microsoft.com/office/drawing/2014/main" id="{DEE91661-C218-41C2-8EB9-D439073F66F0}"/>
              </a:ext>
            </a:extLst>
          </p:cNvPr>
          <p:cNvSpPr/>
          <p:nvPr/>
        </p:nvSpPr>
        <p:spPr>
          <a:xfrm>
            <a:off x="4028009" y="2499360"/>
            <a:ext cx="2655094" cy="1371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Government Level</a:t>
            </a:r>
          </a:p>
          <a:p>
            <a:pPr marL="171450" indent="-171450">
              <a:buFont typeface="Wingdings" panose="05000000000000000000" pitchFamily="2" charset="2"/>
              <a:buChar char="§"/>
            </a:pPr>
            <a:r>
              <a:rPr lang="en-GB" sz="1200" dirty="0">
                <a:solidFill>
                  <a:schemeClr val="bg1"/>
                </a:solidFill>
                <a:latin typeface="Arial-BoldMT"/>
              </a:rPr>
              <a:t>Define Need and Delivery Optioneering</a:t>
            </a:r>
          </a:p>
          <a:p>
            <a:pPr marL="171450" indent="-171450">
              <a:buFont typeface="Wingdings" panose="05000000000000000000" pitchFamily="2" charset="2"/>
              <a:buChar char="§"/>
            </a:pPr>
            <a:r>
              <a:rPr lang="en-GB" sz="1200" dirty="0">
                <a:solidFill>
                  <a:schemeClr val="bg1"/>
                </a:solidFill>
                <a:latin typeface="Arial-BoldMT"/>
              </a:rPr>
              <a:t>Minimise adverse social impacts</a:t>
            </a:r>
          </a:p>
          <a:p>
            <a:pPr marL="171450" indent="-171450">
              <a:buFont typeface="Wingdings" panose="05000000000000000000" pitchFamily="2" charset="2"/>
              <a:buChar char="§"/>
            </a:pPr>
            <a:r>
              <a:rPr lang="en-GB" sz="1200" dirty="0">
                <a:solidFill>
                  <a:schemeClr val="bg1"/>
                </a:solidFill>
                <a:latin typeface="Arial-BoldMT"/>
              </a:rPr>
              <a:t>Broader benefits case</a:t>
            </a:r>
          </a:p>
          <a:p>
            <a:pPr marL="171450" indent="-171450">
              <a:buFont typeface="Wingdings" panose="05000000000000000000" pitchFamily="2" charset="2"/>
              <a:buChar char="§"/>
            </a:pPr>
            <a:r>
              <a:rPr lang="en-GB" sz="1200" dirty="0">
                <a:solidFill>
                  <a:schemeClr val="bg1"/>
                </a:solidFill>
                <a:latin typeface="Arial-BoldMT"/>
              </a:rPr>
              <a:t>Business case based on social value outcomes</a:t>
            </a:r>
          </a:p>
          <a:p>
            <a:pPr marL="171450" indent="-171450">
              <a:buFont typeface="Wingdings" panose="05000000000000000000" pitchFamily="2" charset="2"/>
              <a:buChar char="§"/>
            </a:pPr>
            <a:endParaRPr lang="en-GB" sz="1200" dirty="0">
              <a:solidFill>
                <a:schemeClr val="bg1"/>
              </a:solidFill>
              <a:latin typeface="Arial-BoldMT"/>
            </a:endParaRPr>
          </a:p>
          <a:p>
            <a:pPr marL="171450" indent="-171450">
              <a:buFont typeface="Wingdings" panose="05000000000000000000" pitchFamily="2" charset="2"/>
              <a:buChar char="§"/>
            </a:pPr>
            <a:endParaRPr lang="en-GB" sz="1200" dirty="0">
              <a:solidFill>
                <a:schemeClr val="bg1"/>
              </a:solidFill>
            </a:endParaRPr>
          </a:p>
        </p:txBody>
      </p:sp>
      <p:sp>
        <p:nvSpPr>
          <p:cNvPr id="21" name="Rectangle 20">
            <a:extLst>
              <a:ext uri="{FF2B5EF4-FFF2-40B4-BE49-F238E27FC236}">
                <a16:creationId xmlns:a16="http://schemas.microsoft.com/office/drawing/2014/main" id="{7FACE845-B33A-4429-B479-77DCFFD6D903}"/>
              </a:ext>
            </a:extLst>
          </p:cNvPr>
          <p:cNvSpPr/>
          <p:nvPr/>
        </p:nvSpPr>
        <p:spPr>
          <a:xfrm>
            <a:off x="4028009" y="3911600"/>
            <a:ext cx="2655094" cy="20133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Client Level</a:t>
            </a:r>
          </a:p>
          <a:p>
            <a:pPr marL="171450" indent="-171450">
              <a:buFont typeface="Wingdings" panose="05000000000000000000" pitchFamily="2" charset="2"/>
              <a:buChar char="§"/>
            </a:pPr>
            <a:r>
              <a:rPr lang="en-GB" sz="1200" dirty="0">
                <a:solidFill>
                  <a:schemeClr val="bg1"/>
                </a:solidFill>
                <a:latin typeface="Arial-BoldMT"/>
              </a:rPr>
              <a:t>Project investment case to include social value monetisation</a:t>
            </a:r>
          </a:p>
          <a:p>
            <a:pPr marL="171450" indent="-171450">
              <a:buFont typeface="Wingdings" panose="05000000000000000000" pitchFamily="2" charset="2"/>
              <a:buChar char="§"/>
            </a:pPr>
            <a:r>
              <a:rPr lang="en-GB" sz="1200" dirty="0">
                <a:solidFill>
                  <a:schemeClr val="bg1"/>
                </a:solidFill>
                <a:latin typeface="Arial-BoldMT"/>
              </a:rPr>
              <a:t>Social Value strategy with targets</a:t>
            </a:r>
          </a:p>
          <a:p>
            <a:pPr marL="171450" indent="-171450">
              <a:buFont typeface="Wingdings" panose="05000000000000000000" pitchFamily="2" charset="2"/>
              <a:buChar char="§"/>
            </a:pPr>
            <a:r>
              <a:rPr lang="en-GB" sz="1200" dirty="0">
                <a:solidFill>
                  <a:schemeClr val="bg1"/>
                </a:solidFill>
                <a:latin typeface="Arial-BoldMT"/>
              </a:rPr>
              <a:t>Collaborative delivery models to promote joint working</a:t>
            </a:r>
          </a:p>
          <a:p>
            <a:pPr marL="171450" indent="-171450">
              <a:buFont typeface="Wingdings" panose="05000000000000000000" pitchFamily="2" charset="2"/>
              <a:buChar char="§"/>
            </a:pPr>
            <a:r>
              <a:rPr lang="en-GB" sz="1200" dirty="0">
                <a:solidFill>
                  <a:schemeClr val="bg1"/>
                </a:solidFill>
                <a:latin typeface="Arial-BoldMT"/>
              </a:rPr>
              <a:t>Design brief and specification </a:t>
            </a:r>
          </a:p>
          <a:p>
            <a:pPr marL="171450" indent="-171450">
              <a:buFont typeface="Wingdings" panose="05000000000000000000" pitchFamily="2" charset="2"/>
              <a:buChar char="§"/>
            </a:pPr>
            <a:r>
              <a:rPr lang="en-GB" sz="1200" dirty="0">
                <a:solidFill>
                  <a:schemeClr val="bg1"/>
                </a:solidFill>
                <a:latin typeface="Arial-BoldMT"/>
              </a:rPr>
              <a:t>Outcome based procurement</a:t>
            </a:r>
          </a:p>
          <a:p>
            <a:pPr marL="171450" indent="-171450">
              <a:buFont typeface="Wingdings" panose="05000000000000000000" pitchFamily="2" charset="2"/>
              <a:buChar char="§"/>
            </a:pPr>
            <a:r>
              <a:rPr lang="en-GB" sz="1200" dirty="0">
                <a:solidFill>
                  <a:schemeClr val="bg1"/>
                </a:solidFill>
                <a:latin typeface="Arial-BoldMT"/>
              </a:rPr>
              <a:t>Social value embedded in contract deliverables</a:t>
            </a:r>
          </a:p>
          <a:p>
            <a:pPr marL="171450" indent="-171450">
              <a:buFont typeface="Wingdings" panose="05000000000000000000" pitchFamily="2" charset="2"/>
              <a:buChar char="§"/>
            </a:pPr>
            <a:r>
              <a:rPr lang="en-GB" sz="1200" dirty="0">
                <a:solidFill>
                  <a:schemeClr val="bg1"/>
                </a:solidFill>
                <a:latin typeface="Arial-BoldMT"/>
              </a:rPr>
              <a:t>Local community partnerships</a:t>
            </a:r>
          </a:p>
          <a:p>
            <a:pPr marL="171450" indent="-171450">
              <a:buFont typeface="Wingdings" panose="05000000000000000000" pitchFamily="2" charset="2"/>
              <a:buChar char="§"/>
            </a:pPr>
            <a:endParaRPr lang="en-GB" sz="1200" dirty="0">
              <a:solidFill>
                <a:schemeClr val="bg1"/>
              </a:solidFill>
              <a:latin typeface="Arial-BoldMT"/>
            </a:endParaRPr>
          </a:p>
          <a:p>
            <a:pPr marL="171450" indent="-171450">
              <a:buFont typeface="Wingdings" panose="05000000000000000000" pitchFamily="2" charset="2"/>
              <a:buChar char="§"/>
            </a:pPr>
            <a:endParaRPr lang="en-GB" sz="1200" dirty="0">
              <a:solidFill>
                <a:schemeClr val="bg1"/>
              </a:solidFill>
              <a:latin typeface="Arial-BoldMT"/>
            </a:endParaRPr>
          </a:p>
          <a:p>
            <a:pPr marL="171450" indent="-171450">
              <a:buFont typeface="Wingdings" panose="05000000000000000000" pitchFamily="2" charset="2"/>
              <a:buChar char="§"/>
            </a:pPr>
            <a:endParaRPr lang="en-GB" sz="1200" dirty="0">
              <a:solidFill>
                <a:schemeClr val="bg1"/>
              </a:solidFill>
            </a:endParaRPr>
          </a:p>
        </p:txBody>
      </p:sp>
      <p:sp>
        <p:nvSpPr>
          <p:cNvPr id="22" name="Rectangle 21">
            <a:extLst>
              <a:ext uri="{FF2B5EF4-FFF2-40B4-BE49-F238E27FC236}">
                <a16:creationId xmlns:a16="http://schemas.microsoft.com/office/drawing/2014/main" id="{91EB6C2D-4A79-4E3E-9288-1950AE335F07}"/>
              </a:ext>
            </a:extLst>
          </p:cNvPr>
          <p:cNvSpPr/>
          <p:nvPr/>
        </p:nvSpPr>
        <p:spPr>
          <a:xfrm>
            <a:off x="4036190" y="5962849"/>
            <a:ext cx="2655094" cy="15250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Supply Chain</a:t>
            </a:r>
          </a:p>
          <a:p>
            <a:pPr marL="171450" indent="-171450">
              <a:buFont typeface="Wingdings" panose="05000000000000000000" pitchFamily="2" charset="2"/>
              <a:buChar char="§"/>
            </a:pPr>
            <a:r>
              <a:rPr lang="en-GB" sz="1200" dirty="0">
                <a:solidFill>
                  <a:schemeClr val="bg1"/>
                </a:solidFill>
                <a:latin typeface="Arial-BoldMT"/>
              </a:rPr>
              <a:t>Proactively identify and implement opportunities</a:t>
            </a:r>
          </a:p>
          <a:p>
            <a:pPr marL="171450" indent="-171450">
              <a:buFont typeface="Wingdings" panose="05000000000000000000" pitchFamily="2" charset="2"/>
              <a:buChar char="§"/>
            </a:pPr>
            <a:r>
              <a:rPr lang="en-GB" sz="1200" dirty="0">
                <a:solidFill>
                  <a:schemeClr val="bg1"/>
                </a:solidFill>
                <a:latin typeface="Arial-BoldMT"/>
              </a:rPr>
              <a:t>Go Beyond provision of jobs, apprenticeships</a:t>
            </a:r>
          </a:p>
          <a:p>
            <a:pPr marL="171450" indent="-171450">
              <a:buFont typeface="Wingdings" panose="05000000000000000000" pitchFamily="2" charset="2"/>
              <a:buChar char="§"/>
            </a:pPr>
            <a:r>
              <a:rPr lang="en-GB" sz="1200" dirty="0">
                <a:solidFill>
                  <a:schemeClr val="bg1"/>
                </a:solidFill>
                <a:latin typeface="Arial-BoldMT"/>
              </a:rPr>
              <a:t>Capture and report on the delivery of outcomes – both quantitative and qualitative</a:t>
            </a:r>
          </a:p>
          <a:p>
            <a:pPr marL="171450" indent="-171450">
              <a:buFont typeface="Wingdings" panose="05000000000000000000" pitchFamily="2" charset="2"/>
              <a:buChar char="§"/>
            </a:pPr>
            <a:endParaRPr lang="en-GB" sz="1200" dirty="0">
              <a:solidFill>
                <a:schemeClr val="bg1"/>
              </a:solidFill>
            </a:endParaRPr>
          </a:p>
        </p:txBody>
      </p:sp>
      <p:sp>
        <p:nvSpPr>
          <p:cNvPr id="23" name="Rectangle 22">
            <a:extLst>
              <a:ext uri="{FF2B5EF4-FFF2-40B4-BE49-F238E27FC236}">
                <a16:creationId xmlns:a16="http://schemas.microsoft.com/office/drawing/2014/main" id="{678F30FE-779B-41DE-AA1B-0772DCD5D48D}"/>
              </a:ext>
            </a:extLst>
          </p:cNvPr>
          <p:cNvSpPr/>
          <p:nvPr/>
        </p:nvSpPr>
        <p:spPr>
          <a:xfrm>
            <a:off x="741680" y="4558437"/>
            <a:ext cx="2763520" cy="3273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dirty="0">
                <a:solidFill>
                  <a:schemeClr val="bg1"/>
                </a:solidFill>
                <a:latin typeface="Arial-BoldMT"/>
              </a:rPr>
              <a:t>Seek continuous improvement</a:t>
            </a:r>
            <a:endParaRPr lang="en-GB" sz="1200" dirty="0">
              <a:solidFill>
                <a:schemeClr val="bg1"/>
              </a:solidFill>
            </a:endParaRPr>
          </a:p>
        </p:txBody>
      </p:sp>
      <p:sp>
        <p:nvSpPr>
          <p:cNvPr id="24" name="Rectangle 23">
            <a:extLst>
              <a:ext uri="{FF2B5EF4-FFF2-40B4-BE49-F238E27FC236}">
                <a16:creationId xmlns:a16="http://schemas.microsoft.com/office/drawing/2014/main" id="{0A52C728-B84D-445A-A011-EF92A07FB85B}"/>
              </a:ext>
            </a:extLst>
          </p:cNvPr>
          <p:cNvSpPr/>
          <p:nvPr/>
        </p:nvSpPr>
        <p:spPr>
          <a:xfrm>
            <a:off x="7259039" y="2499360"/>
            <a:ext cx="2655094" cy="9572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Work with other institutions and industry bodies to develop a common definition of what ESG means for the future of infrastructure</a:t>
            </a:r>
            <a:endParaRPr lang="en-GB" sz="1200" dirty="0">
              <a:solidFill>
                <a:schemeClr val="bg1"/>
              </a:solidFill>
            </a:endParaRPr>
          </a:p>
        </p:txBody>
      </p:sp>
      <p:sp>
        <p:nvSpPr>
          <p:cNvPr id="25" name="Rectangle 24">
            <a:extLst>
              <a:ext uri="{FF2B5EF4-FFF2-40B4-BE49-F238E27FC236}">
                <a16:creationId xmlns:a16="http://schemas.microsoft.com/office/drawing/2014/main" id="{DBE1807A-8FA1-42C8-A660-AED6978AFE9F}"/>
              </a:ext>
            </a:extLst>
          </p:cNvPr>
          <p:cNvSpPr/>
          <p:nvPr/>
        </p:nvSpPr>
        <p:spPr>
          <a:xfrm>
            <a:off x="7259039" y="3497372"/>
            <a:ext cx="2655094" cy="3735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Raise the profile of socio economic benefits</a:t>
            </a:r>
            <a:endParaRPr lang="en-GB" sz="1200" dirty="0">
              <a:solidFill>
                <a:schemeClr val="bg1"/>
              </a:solidFill>
            </a:endParaRPr>
          </a:p>
        </p:txBody>
      </p:sp>
      <p:sp>
        <p:nvSpPr>
          <p:cNvPr id="26" name="Rectangle 25">
            <a:extLst>
              <a:ext uri="{FF2B5EF4-FFF2-40B4-BE49-F238E27FC236}">
                <a16:creationId xmlns:a16="http://schemas.microsoft.com/office/drawing/2014/main" id="{9C8570B9-41E8-4FB7-960A-1D8F1E85D70D}"/>
              </a:ext>
            </a:extLst>
          </p:cNvPr>
          <p:cNvSpPr/>
          <p:nvPr/>
        </p:nvSpPr>
        <p:spPr>
          <a:xfrm>
            <a:off x="7259039" y="4389756"/>
            <a:ext cx="2655094" cy="5605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Incorporate social value into</a:t>
            </a:r>
          </a:p>
          <a:p>
            <a:r>
              <a:rPr lang="en-GB" sz="1200" b="1" dirty="0">
                <a:solidFill>
                  <a:schemeClr val="bg1"/>
                </a:solidFill>
                <a:latin typeface="Arial-BoldMT"/>
              </a:rPr>
              <a:t>standard contract models and part of procurement evaluation</a:t>
            </a:r>
            <a:endParaRPr lang="en-GB" sz="1200" dirty="0">
              <a:solidFill>
                <a:schemeClr val="bg1"/>
              </a:solidFill>
            </a:endParaRPr>
          </a:p>
        </p:txBody>
      </p:sp>
      <p:sp>
        <p:nvSpPr>
          <p:cNvPr id="18" name="TextBox 17">
            <a:extLst>
              <a:ext uri="{FF2B5EF4-FFF2-40B4-BE49-F238E27FC236}">
                <a16:creationId xmlns:a16="http://schemas.microsoft.com/office/drawing/2014/main" id="{9A61D516-1D12-4692-BB45-5E122BE22259}"/>
              </a:ext>
            </a:extLst>
          </p:cNvPr>
          <p:cNvSpPr txBox="1"/>
          <p:nvPr/>
        </p:nvSpPr>
        <p:spPr>
          <a:xfrm>
            <a:off x="0" y="7361172"/>
            <a:ext cx="2300538" cy="184666"/>
          </a:xfrm>
          <a:prstGeom prst="rect">
            <a:avLst/>
          </a:prstGeom>
          <a:solidFill>
            <a:schemeClr val="bg2"/>
          </a:solidFill>
        </p:spPr>
        <p:txBody>
          <a:bodyPr wrap="square" rtlCol="0">
            <a:spAutoFit/>
          </a:bodyPr>
          <a:lstStyle/>
          <a:p>
            <a:r>
              <a:rPr lang="en-GB" sz="600" b="0" i="0" dirty="0">
                <a:solidFill>
                  <a:schemeClr val="bg1"/>
                </a:solidFill>
                <a:effectLst/>
                <a:latin typeface="Arial" panose="020B0604020202020204" pitchFamily="34" charset="0"/>
                <a:cs typeface="Arial" panose="020B0604020202020204" pitchFamily="34" charset="0"/>
              </a:rPr>
              <a:t>Source: Maximising Social Value from Infrastructure Projects</a:t>
            </a:r>
            <a:r>
              <a:rPr lang="en-GB" sz="600" dirty="0">
                <a:solidFill>
                  <a:schemeClr val="bg1"/>
                </a:solidFill>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09603D2F-5278-4CAF-B7EA-5C71C86D03D7}"/>
              </a:ext>
            </a:extLst>
          </p:cNvPr>
          <p:cNvSpPr/>
          <p:nvPr/>
        </p:nvSpPr>
        <p:spPr>
          <a:xfrm>
            <a:off x="7259039" y="3910735"/>
            <a:ext cx="2655094" cy="4422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Support upskilling and developing competent people</a:t>
            </a:r>
            <a:endParaRPr lang="en-GB" sz="1200" dirty="0">
              <a:solidFill>
                <a:schemeClr val="bg1"/>
              </a:solidFill>
            </a:endParaRPr>
          </a:p>
        </p:txBody>
      </p:sp>
      <p:sp>
        <p:nvSpPr>
          <p:cNvPr id="27" name="Rectangle 26">
            <a:extLst>
              <a:ext uri="{FF2B5EF4-FFF2-40B4-BE49-F238E27FC236}">
                <a16:creationId xmlns:a16="http://schemas.microsoft.com/office/drawing/2014/main" id="{F42DF777-8D49-4D41-AEBD-9F256827143D}"/>
              </a:ext>
            </a:extLst>
          </p:cNvPr>
          <p:cNvSpPr/>
          <p:nvPr/>
        </p:nvSpPr>
        <p:spPr>
          <a:xfrm>
            <a:off x="7259039" y="4984296"/>
            <a:ext cx="2655094" cy="188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Consistency of approach</a:t>
            </a:r>
            <a:endParaRPr lang="en-GB" sz="1200" dirty="0">
              <a:solidFill>
                <a:schemeClr val="bg1"/>
              </a:solidFill>
            </a:endParaRPr>
          </a:p>
        </p:txBody>
      </p:sp>
      <p:sp>
        <p:nvSpPr>
          <p:cNvPr id="28" name="Rectangle 27">
            <a:extLst>
              <a:ext uri="{FF2B5EF4-FFF2-40B4-BE49-F238E27FC236}">
                <a16:creationId xmlns:a16="http://schemas.microsoft.com/office/drawing/2014/main" id="{49DEEDA8-F602-4B2E-834E-5B2A86D11B1F}"/>
              </a:ext>
            </a:extLst>
          </p:cNvPr>
          <p:cNvSpPr/>
          <p:nvPr/>
        </p:nvSpPr>
        <p:spPr>
          <a:xfrm>
            <a:off x="741680" y="4925073"/>
            <a:ext cx="2763520" cy="3351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dirty="0">
                <a:solidFill>
                  <a:schemeClr val="bg1"/>
                </a:solidFill>
                <a:latin typeface="Arial-BoldMT"/>
              </a:rPr>
              <a:t>Early Contractor Involvement</a:t>
            </a:r>
            <a:endParaRPr lang="en-GB" sz="1200" dirty="0">
              <a:solidFill>
                <a:schemeClr val="bg1"/>
              </a:solidFill>
            </a:endParaRPr>
          </a:p>
        </p:txBody>
      </p:sp>
      <p:sp>
        <p:nvSpPr>
          <p:cNvPr id="29" name="Rectangle 28">
            <a:extLst>
              <a:ext uri="{FF2B5EF4-FFF2-40B4-BE49-F238E27FC236}">
                <a16:creationId xmlns:a16="http://schemas.microsoft.com/office/drawing/2014/main" id="{6DAC6C53-7C8C-42A2-AB62-BE21B707AA5A}"/>
              </a:ext>
            </a:extLst>
          </p:cNvPr>
          <p:cNvSpPr/>
          <p:nvPr/>
        </p:nvSpPr>
        <p:spPr>
          <a:xfrm>
            <a:off x="7259039" y="5206645"/>
            <a:ext cx="2655094" cy="188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tIns="0" bIns="0" rtlCol="0" anchor="t" anchorCtr="0"/>
          <a:lstStyle/>
          <a:p>
            <a:r>
              <a:rPr lang="en-GB" sz="1200" b="1" dirty="0">
                <a:solidFill>
                  <a:schemeClr val="bg1"/>
                </a:solidFill>
                <a:latin typeface="Arial-BoldMT"/>
              </a:rPr>
              <a:t>Support SMEs / innovators </a:t>
            </a:r>
            <a:endParaRPr lang="en-GB" sz="1200" dirty="0">
              <a:solidFill>
                <a:schemeClr val="bg1"/>
              </a:solidFill>
            </a:endParaRPr>
          </a:p>
        </p:txBody>
      </p:sp>
      <p:sp>
        <p:nvSpPr>
          <p:cNvPr id="30" name="Rectangle 29">
            <a:extLst>
              <a:ext uri="{FF2B5EF4-FFF2-40B4-BE49-F238E27FC236}">
                <a16:creationId xmlns:a16="http://schemas.microsoft.com/office/drawing/2014/main" id="{64D48D8A-C018-4310-BCD1-F7A9EB3BF26A}"/>
              </a:ext>
            </a:extLst>
          </p:cNvPr>
          <p:cNvSpPr/>
          <p:nvPr/>
        </p:nvSpPr>
        <p:spPr>
          <a:xfrm>
            <a:off x="741680" y="5306439"/>
            <a:ext cx="2763520" cy="335192"/>
          </a:xfrm>
          <a:prstGeom prst="rect">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tIns="0" bIns="0" rtlCol="0" anchor="ctr"/>
          <a:lstStyle/>
          <a:p>
            <a:pPr algn="ctr"/>
            <a:r>
              <a:rPr lang="en-GB" sz="1200" b="1" dirty="0">
                <a:solidFill>
                  <a:schemeClr val="bg1"/>
                </a:solidFill>
                <a:latin typeface="Arial-BoldMT"/>
              </a:rPr>
              <a:t>Collaboration as a value</a:t>
            </a:r>
            <a:endParaRPr lang="en-GB" sz="1200" dirty="0">
              <a:solidFill>
                <a:schemeClr val="bg1"/>
              </a:solidFill>
            </a:endParaRPr>
          </a:p>
        </p:txBody>
      </p:sp>
    </p:spTree>
    <p:extLst>
      <p:ext uri="{BB962C8B-B14F-4D97-AF65-F5344CB8AC3E}">
        <p14:creationId xmlns:p14="http://schemas.microsoft.com/office/powerpoint/2010/main" val="382402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F3C37C-1398-469D-8B5E-F4511F212517}"/>
              </a:ext>
            </a:extLst>
          </p:cNvPr>
          <p:cNvSpPr txBox="1"/>
          <p:nvPr/>
        </p:nvSpPr>
        <p:spPr>
          <a:xfrm>
            <a:off x="0" y="2979618"/>
            <a:ext cx="10691813" cy="1600438"/>
          </a:xfrm>
          <a:prstGeom prst="rect">
            <a:avLst/>
          </a:prstGeom>
          <a:noFill/>
        </p:spPr>
        <p:txBody>
          <a:bodyPr wrap="square" lIns="0" rtlCol="0">
            <a:spAutoFit/>
          </a:bodyPr>
          <a:lstStyle/>
          <a:p>
            <a:pPr algn="ctr"/>
            <a:r>
              <a:rPr lang="en-GB" sz="2200" b="1" dirty="0">
                <a:solidFill>
                  <a:srgbClr val="5F5F5F"/>
                </a:solidFill>
                <a:latin typeface="Arial" panose="020B0604020202020204" pitchFamily="34" charset="0"/>
                <a:cs typeface="Arial" panose="020B0604020202020204" pitchFamily="34" charset="0"/>
              </a:rPr>
              <a:t>Nasir Khan MBE</a:t>
            </a:r>
          </a:p>
          <a:p>
            <a:pPr algn="ctr"/>
            <a:r>
              <a:rPr lang="en-GB" sz="2200" dirty="0">
                <a:solidFill>
                  <a:srgbClr val="5F5F5F"/>
                </a:solidFill>
                <a:latin typeface="Arial" panose="020B0604020202020204" pitchFamily="34" charset="0"/>
                <a:cs typeface="Arial" panose="020B0604020202020204" pitchFamily="34" charset="0"/>
              </a:rPr>
              <a:t>Director and Head of Contract Solutions</a:t>
            </a:r>
          </a:p>
          <a:p>
            <a:pPr algn="ctr"/>
            <a:endParaRPr lang="en-GB" sz="2200" dirty="0">
              <a:solidFill>
                <a:srgbClr val="5F5F5F"/>
              </a:solidFill>
              <a:latin typeface="Arial" panose="020B0604020202020204" pitchFamily="34" charset="0"/>
              <a:cs typeface="Arial" panose="020B0604020202020204" pitchFamily="34" charset="0"/>
            </a:endParaRPr>
          </a:p>
          <a:p>
            <a:pPr algn="ctr"/>
            <a:r>
              <a:rPr lang="it-IT" sz="1600" dirty="0">
                <a:solidFill>
                  <a:srgbClr val="5F5F5F"/>
                </a:solidFill>
                <a:latin typeface="Arial" panose="020B0604020202020204" pitchFamily="34" charset="0"/>
                <a:cs typeface="Arial" panose="020B0604020202020204" pitchFamily="34" charset="0"/>
              </a:rPr>
              <a:t>07565 681 235</a:t>
            </a:r>
          </a:p>
          <a:p>
            <a:pPr algn="ctr"/>
            <a:r>
              <a:rPr lang="it-IT" sz="1600" dirty="0">
                <a:solidFill>
                  <a:srgbClr val="5F5F5F"/>
                </a:solidFill>
                <a:latin typeface="Arial" panose="020B0604020202020204" pitchFamily="34" charset="0"/>
                <a:cs typeface="Arial" panose="020B0604020202020204" pitchFamily="34" charset="0"/>
              </a:rPr>
              <a:t>nasir.khan@curriebrown.com</a:t>
            </a:r>
          </a:p>
        </p:txBody>
      </p:sp>
      <p:sp>
        <p:nvSpPr>
          <p:cNvPr id="3" name="TextBox 2">
            <a:extLst>
              <a:ext uri="{FF2B5EF4-FFF2-40B4-BE49-F238E27FC236}">
                <a16:creationId xmlns:a16="http://schemas.microsoft.com/office/drawing/2014/main" id="{25A7D819-E68E-41E0-9828-98F932654235}"/>
              </a:ext>
            </a:extLst>
          </p:cNvPr>
          <p:cNvSpPr txBox="1"/>
          <p:nvPr/>
        </p:nvSpPr>
        <p:spPr>
          <a:xfrm>
            <a:off x="0" y="6180018"/>
            <a:ext cx="10691813" cy="738664"/>
          </a:xfrm>
          <a:prstGeom prst="rect">
            <a:avLst/>
          </a:prstGeom>
          <a:noFill/>
        </p:spPr>
        <p:txBody>
          <a:bodyPr wrap="square" lIns="0" rtlCol="0">
            <a:spAutoFit/>
          </a:bodyPr>
          <a:lstStyle/>
          <a:p>
            <a:pPr algn="ctr"/>
            <a:r>
              <a:rPr lang="it-IT" sz="1400" dirty="0">
                <a:solidFill>
                  <a:srgbClr val="5F5F5F"/>
                </a:solidFill>
                <a:latin typeface="Arial" panose="020B0604020202020204" pitchFamily="34" charset="0"/>
                <a:cs typeface="Arial" panose="020B0604020202020204" pitchFamily="34" charset="0"/>
              </a:rPr>
              <a:t>40 Holborn Viaduct</a:t>
            </a:r>
          </a:p>
          <a:p>
            <a:pPr algn="ctr"/>
            <a:r>
              <a:rPr lang="it-IT" sz="1400" dirty="0">
                <a:solidFill>
                  <a:srgbClr val="5F5F5F"/>
                </a:solidFill>
                <a:latin typeface="Arial" panose="020B0604020202020204" pitchFamily="34" charset="0"/>
                <a:cs typeface="Arial" panose="020B0604020202020204" pitchFamily="34" charset="0"/>
              </a:rPr>
              <a:t>T | +44 (0)1534 720 326 F | +44 (0)1534 601 827 E | enquiries@curriebrown.com</a:t>
            </a:r>
          </a:p>
          <a:p>
            <a:pPr algn="ctr"/>
            <a:r>
              <a:rPr lang="it-IT" sz="1400" dirty="0">
                <a:solidFill>
                  <a:srgbClr val="5F5F5F"/>
                </a:solidFill>
                <a:latin typeface="Arial" panose="020B0604020202020204" pitchFamily="34" charset="0"/>
                <a:cs typeface="Arial" panose="020B0604020202020204" pitchFamily="34" charset="0"/>
              </a:rPr>
              <a:t>www.curriebrown.com</a:t>
            </a:r>
          </a:p>
        </p:txBody>
      </p:sp>
    </p:spTree>
    <p:extLst>
      <p:ext uri="{BB962C8B-B14F-4D97-AF65-F5344CB8AC3E}">
        <p14:creationId xmlns:p14="http://schemas.microsoft.com/office/powerpoint/2010/main" val="14147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C3247A49-624F-47A1-9F16-2EF98FC75A71}"/>
              </a:ext>
            </a:extLst>
          </p:cNvPr>
          <p:cNvSpPr>
            <a:spLocks noGrp="1"/>
          </p:cNvSpPr>
          <p:nvPr>
            <p:ph sz="quarter" idx="14"/>
          </p:nvPr>
        </p:nvSpPr>
        <p:spPr>
          <a:xfrm>
            <a:off x="720436" y="1634689"/>
            <a:ext cx="6709057" cy="4254667"/>
          </a:xfrm>
        </p:spPr>
        <p:txBody>
          <a:bodyPr/>
          <a:lstStyle/>
          <a:p>
            <a:r>
              <a:rPr lang="en-GB" b="1" spc="-30" dirty="0"/>
              <a:t>Business</a:t>
            </a:r>
          </a:p>
          <a:p>
            <a:r>
              <a:rPr lang="en-GB" sz="1800" dirty="0"/>
              <a:t>We are one of the world’s leading physical assets management consultancies, dedicated to advising clients in respect of the management and utilisation of their physical assets.</a:t>
            </a:r>
          </a:p>
          <a:p>
            <a:pPr>
              <a:lnSpc>
                <a:spcPct val="100000"/>
              </a:lnSpc>
              <a:spcBef>
                <a:spcPts val="1500"/>
              </a:spcBef>
            </a:pPr>
            <a:r>
              <a:rPr lang="en-GB" b="1" spc="-30" dirty="0"/>
              <a:t>Scale and service</a:t>
            </a:r>
          </a:p>
          <a:p>
            <a:pPr marL="0" lvl="1" indent="0">
              <a:buNone/>
            </a:pPr>
            <a:r>
              <a:rPr lang="en-GB" sz="1800" dirty="0"/>
              <a:t>With around 2,000 members of staff in over 60 offices worldwide, we have global reach with a local delivery ethic. We are recognised for our exceptional quality of service, close, long-term client relationships and sustainable added value.</a:t>
            </a:r>
          </a:p>
          <a:p>
            <a:pPr>
              <a:lnSpc>
                <a:spcPct val="100000"/>
              </a:lnSpc>
              <a:spcBef>
                <a:spcPts val="1500"/>
              </a:spcBef>
            </a:pPr>
            <a:r>
              <a:rPr lang="en-GB" b="1" spc="-30" dirty="0"/>
              <a:t>Reputation</a:t>
            </a:r>
          </a:p>
          <a:p>
            <a:r>
              <a:rPr lang="en-GB" sz="1800" dirty="0"/>
              <a:t>We are recognised for our excellent client service and our clients benefit from our continuous focus on innovation and dedication to pioneering new techniques.</a:t>
            </a:r>
          </a:p>
          <a:p>
            <a:endParaRPr lang="en-GB" sz="2000" dirty="0"/>
          </a:p>
        </p:txBody>
      </p:sp>
      <p:sp>
        <p:nvSpPr>
          <p:cNvPr id="4" name="Text Placeholder 3">
            <a:extLst>
              <a:ext uri="{FF2B5EF4-FFF2-40B4-BE49-F238E27FC236}">
                <a16:creationId xmlns:a16="http://schemas.microsoft.com/office/drawing/2014/main" id="{CA249528-AB3E-4B43-AF27-A1EFCAB002FE}"/>
              </a:ext>
            </a:extLst>
          </p:cNvPr>
          <p:cNvSpPr>
            <a:spLocks noGrp="1"/>
          </p:cNvSpPr>
          <p:nvPr>
            <p:ph type="body" sz="quarter" idx="15"/>
          </p:nvPr>
        </p:nvSpPr>
        <p:spPr/>
        <p:txBody>
          <a:bodyPr/>
          <a:lstStyle/>
          <a:p>
            <a:r>
              <a:rPr lang="en-GB" altLang="en-US" dirty="0"/>
              <a:t>Who we are</a:t>
            </a:r>
          </a:p>
        </p:txBody>
      </p:sp>
      <p:sp>
        <p:nvSpPr>
          <p:cNvPr id="5" name="Content Placeholder 4">
            <a:extLst>
              <a:ext uri="{FF2B5EF4-FFF2-40B4-BE49-F238E27FC236}">
                <a16:creationId xmlns:a16="http://schemas.microsoft.com/office/drawing/2014/main" id="{BDE1E46B-FC62-45EC-9FB7-57FCF47FFC29}"/>
              </a:ext>
            </a:extLst>
          </p:cNvPr>
          <p:cNvSpPr txBox="1">
            <a:spLocks/>
          </p:cNvSpPr>
          <p:nvPr/>
        </p:nvSpPr>
        <p:spPr>
          <a:xfrm>
            <a:off x="8302229" y="1634689"/>
            <a:ext cx="2129006" cy="2470318"/>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spc="-30" dirty="0">
                <a:solidFill>
                  <a:schemeClr val="accent1"/>
                </a:solidFill>
              </a:rPr>
              <a:t>Key regions</a:t>
            </a:r>
          </a:p>
          <a:p>
            <a:r>
              <a:rPr lang="en-GB" sz="2000" spc="-30" dirty="0"/>
              <a:t>Americas</a:t>
            </a:r>
          </a:p>
          <a:p>
            <a:r>
              <a:rPr lang="en-GB" sz="2000" spc="-30" dirty="0"/>
              <a:t>Asia Pacific</a:t>
            </a:r>
          </a:p>
          <a:p>
            <a:r>
              <a:rPr lang="en-GB" sz="2000" spc="-30" dirty="0"/>
              <a:t>Europe and UK</a:t>
            </a:r>
          </a:p>
          <a:p>
            <a:r>
              <a:rPr lang="en-GB" sz="2000" spc="-30" dirty="0"/>
              <a:t>India</a:t>
            </a:r>
          </a:p>
          <a:p>
            <a:r>
              <a:rPr lang="en-GB" sz="2000" spc="-30" dirty="0"/>
              <a:t>Middle East</a:t>
            </a:r>
          </a:p>
        </p:txBody>
      </p:sp>
      <p:cxnSp>
        <p:nvCxnSpPr>
          <p:cNvPr id="6" name="Straight Connector 5">
            <a:extLst>
              <a:ext uri="{FF2B5EF4-FFF2-40B4-BE49-F238E27FC236}">
                <a16:creationId xmlns:a16="http://schemas.microsoft.com/office/drawing/2014/main" id="{AADD712E-09BC-4E6B-B08D-A5CB8623F5F5}"/>
              </a:ext>
            </a:extLst>
          </p:cNvPr>
          <p:cNvCxnSpPr>
            <a:cxnSpLocks/>
          </p:cNvCxnSpPr>
          <p:nvPr/>
        </p:nvCxnSpPr>
        <p:spPr>
          <a:xfrm flipV="1">
            <a:off x="7933844" y="1634689"/>
            <a:ext cx="0" cy="425466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6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C3247A49-624F-47A1-9F16-2EF98FC75A71}"/>
              </a:ext>
            </a:extLst>
          </p:cNvPr>
          <p:cNvSpPr>
            <a:spLocks noGrp="1"/>
          </p:cNvSpPr>
          <p:nvPr>
            <p:ph sz="quarter" idx="14"/>
          </p:nvPr>
        </p:nvSpPr>
        <p:spPr>
          <a:xfrm>
            <a:off x="720436" y="1634690"/>
            <a:ext cx="5664862" cy="2840034"/>
          </a:xfrm>
        </p:spPr>
        <p:txBody>
          <a:bodyPr/>
          <a:lstStyle/>
          <a:p>
            <a:pPr>
              <a:lnSpc>
                <a:spcPct val="100000"/>
              </a:lnSpc>
            </a:pPr>
            <a:r>
              <a:rPr lang="en-GB" sz="1800" dirty="0"/>
              <a:t>Currie &amp; Brown is unique. Over the years we have grown our services, expertise and capabilities to meet the needs of our clients, while also providing added value at every opportunity.</a:t>
            </a:r>
          </a:p>
          <a:p>
            <a:pPr>
              <a:lnSpc>
                <a:spcPct val="100000"/>
              </a:lnSpc>
            </a:pPr>
            <a:r>
              <a:rPr lang="en-GB" sz="1800" dirty="0"/>
              <a:t>The continued success of Currie &amp; Brown is due to our ability to maintain focus on and a disciplined approach to supporting clients in the key service areas of:</a:t>
            </a:r>
          </a:p>
          <a:p>
            <a:pPr>
              <a:lnSpc>
                <a:spcPts val="3000"/>
              </a:lnSpc>
            </a:pPr>
            <a:endParaRPr lang="en-GB" sz="2200" dirty="0"/>
          </a:p>
        </p:txBody>
      </p:sp>
      <p:sp>
        <p:nvSpPr>
          <p:cNvPr id="2" name="Text Placeholder 1">
            <a:extLst>
              <a:ext uri="{FF2B5EF4-FFF2-40B4-BE49-F238E27FC236}">
                <a16:creationId xmlns:a16="http://schemas.microsoft.com/office/drawing/2014/main" id="{6333BE81-A9F0-478C-86E1-CD74C7D69782}"/>
              </a:ext>
            </a:extLst>
          </p:cNvPr>
          <p:cNvSpPr>
            <a:spLocks noGrp="1"/>
          </p:cNvSpPr>
          <p:nvPr>
            <p:ph type="body" sz="quarter" idx="15"/>
          </p:nvPr>
        </p:nvSpPr>
        <p:spPr/>
        <p:txBody>
          <a:bodyPr/>
          <a:lstStyle/>
          <a:p>
            <a:r>
              <a:rPr lang="en-GB" dirty="0"/>
              <a:t>About Currie &amp; Brown </a:t>
            </a:r>
          </a:p>
        </p:txBody>
      </p:sp>
      <p:sp>
        <p:nvSpPr>
          <p:cNvPr id="4" name="Content Placeholder 4">
            <a:extLst>
              <a:ext uri="{FF2B5EF4-FFF2-40B4-BE49-F238E27FC236}">
                <a16:creationId xmlns:a16="http://schemas.microsoft.com/office/drawing/2014/main" id="{08D85958-C6DD-4604-870E-521936F21ECA}"/>
              </a:ext>
            </a:extLst>
          </p:cNvPr>
          <p:cNvSpPr txBox="1">
            <a:spLocks/>
          </p:cNvSpPr>
          <p:nvPr/>
        </p:nvSpPr>
        <p:spPr>
          <a:xfrm>
            <a:off x="7178303" y="3229611"/>
            <a:ext cx="2814782" cy="1025121"/>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dirty="0">
                <a:solidFill>
                  <a:schemeClr val="tx2"/>
                </a:solidFill>
              </a:rPr>
              <a:t>60+</a:t>
            </a:r>
          </a:p>
          <a:p>
            <a:pPr>
              <a:lnSpc>
                <a:spcPct val="100000"/>
              </a:lnSpc>
              <a:spcBef>
                <a:spcPts val="0"/>
              </a:spcBef>
            </a:pPr>
            <a:r>
              <a:rPr lang="en-GB" sz="2200" b="1" spc="-50" dirty="0">
                <a:solidFill>
                  <a:schemeClr val="accent1"/>
                </a:solidFill>
              </a:rPr>
              <a:t>Global locations</a:t>
            </a:r>
          </a:p>
        </p:txBody>
      </p:sp>
      <p:cxnSp>
        <p:nvCxnSpPr>
          <p:cNvPr id="5" name="Straight Connector 4">
            <a:extLst>
              <a:ext uri="{FF2B5EF4-FFF2-40B4-BE49-F238E27FC236}">
                <a16:creationId xmlns:a16="http://schemas.microsoft.com/office/drawing/2014/main" id="{F2E4E97F-3455-41F1-B240-12BD7813A454}"/>
              </a:ext>
            </a:extLst>
          </p:cNvPr>
          <p:cNvCxnSpPr>
            <a:cxnSpLocks/>
          </p:cNvCxnSpPr>
          <p:nvPr/>
        </p:nvCxnSpPr>
        <p:spPr>
          <a:xfrm>
            <a:off x="6791325" y="1616075"/>
            <a:ext cx="0" cy="4403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1452306B-D797-4D40-96D1-A9E5E76EA1C2}"/>
              </a:ext>
            </a:extLst>
          </p:cNvPr>
          <p:cNvSpPr txBox="1">
            <a:spLocks/>
          </p:cNvSpPr>
          <p:nvPr/>
        </p:nvSpPr>
        <p:spPr>
          <a:xfrm>
            <a:off x="7178303" y="1609289"/>
            <a:ext cx="2814782" cy="698301"/>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dirty="0">
                <a:solidFill>
                  <a:schemeClr val="tx2"/>
                </a:solidFill>
              </a:rPr>
              <a:t>100+</a:t>
            </a:r>
          </a:p>
          <a:p>
            <a:pPr>
              <a:lnSpc>
                <a:spcPct val="100000"/>
              </a:lnSpc>
              <a:spcBef>
                <a:spcPts val="0"/>
              </a:spcBef>
            </a:pPr>
            <a:r>
              <a:rPr lang="en-GB" sz="2200" b="1" spc="-50" dirty="0">
                <a:solidFill>
                  <a:schemeClr val="accent1"/>
                </a:solidFill>
              </a:rPr>
              <a:t>Years in business</a:t>
            </a:r>
          </a:p>
        </p:txBody>
      </p:sp>
      <p:sp>
        <p:nvSpPr>
          <p:cNvPr id="10" name="Content Placeholder 4">
            <a:extLst>
              <a:ext uri="{FF2B5EF4-FFF2-40B4-BE49-F238E27FC236}">
                <a16:creationId xmlns:a16="http://schemas.microsoft.com/office/drawing/2014/main" id="{410A0E22-9A55-4F4E-B4EA-F4BBA759E309}"/>
              </a:ext>
            </a:extLst>
          </p:cNvPr>
          <p:cNvSpPr txBox="1">
            <a:spLocks/>
          </p:cNvSpPr>
          <p:nvPr/>
        </p:nvSpPr>
        <p:spPr>
          <a:xfrm>
            <a:off x="7178303" y="4902399"/>
            <a:ext cx="2814782" cy="698301"/>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4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4000" spc="-50" dirty="0">
                <a:solidFill>
                  <a:schemeClr val="tx2"/>
                </a:solidFill>
              </a:rPr>
              <a:t>2,000~</a:t>
            </a:r>
          </a:p>
          <a:p>
            <a:pPr>
              <a:lnSpc>
                <a:spcPct val="100000"/>
              </a:lnSpc>
              <a:spcBef>
                <a:spcPts val="0"/>
              </a:spcBef>
            </a:pPr>
            <a:r>
              <a:rPr lang="en-GB" sz="2200" b="1" spc="-50" dirty="0">
                <a:solidFill>
                  <a:schemeClr val="accent1"/>
                </a:solidFill>
              </a:rPr>
              <a:t>Staff worldwide</a:t>
            </a:r>
          </a:p>
        </p:txBody>
      </p:sp>
      <p:cxnSp>
        <p:nvCxnSpPr>
          <p:cNvPr id="11" name="Straight Connector 10">
            <a:extLst>
              <a:ext uri="{FF2B5EF4-FFF2-40B4-BE49-F238E27FC236}">
                <a16:creationId xmlns:a16="http://schemas.microsoft.com/office/drawing/2014/main" id="{506886C6-831B-4746-980E-5EE38AB9198F}"/>
              </a:ext>
            </a:extLst>
          </p:cNvPr>
          <p:cNvCxnSpPr>
            <a:cxnSpLocks/>
          </p:cNvCxnSpPr>
          <p:nvPr/>
        </p:nvCxnSpPr>
        <p:spPr>
          <a:xfrm>
            <a:off x="7178302" y="2914515"/>
            <a:ext cx="229589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2B21B9-6F84-4FA9-812A-A23F8D2383D8}"/>
              </a:ext>
            </a:extLst>
          </p:cNvPr>
          <p:cNvCxnSpPr>
            <a:cxnSpLocks/>
          </p:cNvCxnSpPr>
          <p:nvPr/>
        </p:nvCxnSpPr>
        <p:spPr>
          <a:xfrm>
            <a:off x="7178303" y="4597129"/>
            <a:ext cx="229589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21C4C793-D57D-4022-AE6F-07820A535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923" y="4957167"/>
            <a:ext cx="810638" cy="50367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83FF9C0-E313-4D33-B4EA-A977241EA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7827" y="4792407"/>
            <a:ext cx="736627" cy="714037"/>
          </a:xfrm>
          <a:prstGeom prst="rect">
            <a:avLst/>
          </a:prstGeom>
        </p:spPr>
      </p:pic>
      <p:pic>
        <p:nvPicPr>
          <p:cNvPr id="16" name="Picture 15">
            <a:extLst>
              <a:ext uri="{FF2B5EF4-FFF2-40B4-BE49-F238E27FC236}">
                <a16:creationId xmlns:a16="http://schemas.microsoft.com/office/drawing/2014/main" id="{A910D117-F613-4F4C-81FD-F01DB7766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908" y="4892367"/>
            <a:ext cx="692727" cy="647469"/>
          </a:xfrm>
          <a:prstGeom prst="rect">
            <a:avLst/>
          </a:prstGeom>
        </p:spPr>
      </p:pic>
      <p:pic>
        <p:nvPicPr>
          <p:cNvPr id="17" name="Picture 16">
            <a:extLst>
              <a:ext uri="{FF2B5EF4-FFF2-40B4-BE49-F238E27FC236}">
                <a16:creationId xmlns:a16="http://schemas.microsoft.com/office/drawing/2014/main" id="{C0FC8C72-B8BF-4595-8131-7C50BE725C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374" y="4863939"/>
            <a:ext cx="764548" cy="690132"/>
          </a:xfrm>
          <a:prstGeom prst="rect">
            <a:avLst/>
          </a:prstGeom>
        </p:spPr>
      </p:pic>
      <p:sp>
        <p:nvSpPr>
          <p:cNvPr id="18" name="Text Placeholder 3">
            <a:extLst>
              <a:ext uri="{FF2B5EF4-FFF2-40B4-BE49-F238E27FC236}">
                <a16:creationId xmlns:a16="http://schemas.microsoft.com/office/drawing/2014/main" id="{0FE4BE93-0607-44AE-8927-DB26F763E4A0}"/>
              </a:ext>
            </a:extLst>
          </p:cNvPr>
          <p:cNvSpPr txBox="1">
            <a:spLocks/>
          </p:cNvSpPr>
          <p:nvPr/>
        </p:nvSpPr>
        <p:spPr>
          <a:xfrm>
            <a:off x="692110" y="5764876"/>
            <a:ext cx="1353177" cy="505572"/>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GB" sz="1700" dirty="0"/>
              <a:t>Cost management</a:t>
            </a:r>
          </a:p>
        </p:txBody>
      </p:sp>
      <p:grpSp>
        <p:nvGrpSpPr>
          <p:cNvPr id="19" name="Group 18">
            <a:extLst>
              <a:ext uri="{FF2B5EF4-FFF2-40B4-BE49-F238E27FC236}">
                <a16:creationId xmlns:a16="http://schemas.microsoft.com/office/drawing/2014/main" id="{E1F9E316-B9F9-48EC-AADD-B4A14FB496FF}"/>
              </a:ext>
            </a:extLst>
          </p:cNvPr>
          <p:cNvGrpSpPr/>
          <p:nvPr/>
        </p:nvGrpSpPr>
        <p:grpSpPr>
          <a:xfrm>
            <a:off x="673060" y="5672794"/>
            <a:ext cx="1353177" cy="706143"/>
            <a:chOff x="1056650" y="4068507"/>
            <a:chExt cx="1353177" cy="706143"/>
          </a:xfrm>
        </p:grpSpPr>
        <p:cxnSp>
          <p:nvCxnSpPr>
            <p:cNvPr id="20" name="Straight Connector 19">
              <a:extLst>
                <a:ext uri="{FF2B5EF4-FFF2-40B4-BE49-F238E27FC236}">
                  <a16:creationId xmlns:a16="http://schemas.microsoft.com/office/drawing/2014/main" id="{EC32E198-BE9E-4FB2-A066-537FEC840B5C}"/>
                </a:ext>
              </a:extLst>
            </p:cNvPr>
            <p:cNvCxnSpPr>
              <a:cxnSpLocks/>
            </p:cNvCxnSpPr>
            <p:nvPr/>
          </p:nvCxnSpPr>
          <p:spPr>
            <a:xfrm>
              <a:off x="1056650" y="4068507"/>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E52B3F-9CB0-4C06-94C5-333CF17B4FDD}"/>
                </a:ext>
              </a:extLst>
            </p:cNvPr>
            <p:cNvCxnSpPr>
              <a:cxnSpLocks/>
            </p:cNvCxnSpPr>
            <p:nvPr/>
          </p:nvCxnSpPr>
          <p:spPr>
            <a:xfrm>
              <a:off x="1056650" y="4774650"/>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Text Placeholder 3">
            <a:extLst>
              <a:ext uri="{FF2B5EF4-FFF2-40B4-BE49-F238E27FC236}">
                <a16:creationId xmlns:a16="http://schemas.microsoft.com/office/drawing/2014/main" id="{1D8CB707-2414-4913-8936-4819A036145A}"/>
              </a:ext>
            </a:extLst>
          </p:cNvPr>
          <p:cNvSpPr txBox="1">
            <a:spLocks/>
          </p:cNvSpPr>
          <p:nvPr/>
        </p:nvSpPr>
        <p:spPr>
          <a:xfrm>
            <a:off x="2164153" y="5768982"/>
            <a:ext cx="1353177" cy="505572"/>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GB" sz="1700" dirty="0"/>
              <a:t>Project  management</a:t>
            </a:r>
          </a:p>
        </p:txBody>
      </p:sp>
      <p:grpSp>
        <p:nvGrpSpPr>
          <p:cNvPr id="35" name="Group 34">
            <a:extLst>
              <a:ext uri="{FF2B5EF4-FFF2-40B4-BE49-F238E27FC236}">
                <a16:creationId xmlns:a16="http://schemas.microsoft.com/office/drawing/2014/main" id="{FAA8B2A8-D10D-41FE-A14F-6688E573B1C0}"/>
              </a:ext>
            </a:extLst>
          </p:cNvPr>
          <p:cNvGrpSpPr/>
          <p:nvPr/>
        </p:nvGrpSpPr>
        <p:grpSpPr>
          <a:xfrm>
            <a:off x="2145103" y="5676900"/>
            <a:ext cx="1353177" cy="706143"/>
            <a:chOff x="1056650" y="4068507"/>
            <a:chExt cx="1353177" cy="706143"/>
          </a:xfrm>
        </p:grpSpPr>
        <p:cxnSp>
          <p:nvCxnSpPr>
            <p:cNvPr id="36" name="Straight Connector 35">
              <a:extLst>
                <a:ext uri="{FF2B5EF4-FFF2-40B4-BE49-F238E27FC236}">
                  <a16:creationId xmlns:a16="http://schemas.microsoft.com/office/drawing/2014/main" id="{8ECAFFAE-1B4E-4BDD-9B39-8B4585E681EF}"/>
                </a:ext>
              </a:extLst>
            </p:cNvPr>
            <p:cNvCxnSpPr>
              <a:cxnSpLocks/>
            </p:cNvCxnSpPr>
            <p:nvPr/>
          </p:nvCxnSpPr>
          <p:spPr>
            <a:xfrm>
              <a:off x="1056650" y="4068507"/>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52BF95-3601-4D68-BAF0-C4B3556C25C5}"/>
                </a:ext>
              </a:extLst>
            </p:cNvPr>
            <p:cNvCxnSpPr>
              <a:cxnSpLocks/>
            </p:cNvCxnSpPr>
            <p:nvPr/>
          </p:nvCxnSpPr>
          <p:spPr>
            <a:xfrm>
              <a:off x="1056650" y="4774650"/>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Text Placeholder 3">
            <a:extLst>
              <a:ext uri="{FF2B5EF4-FFF2-40B4-BE49-F238E27FC236}">
                <a16:creationId xmlns:a16="http://schemas.microsoft.com/office/drawing/2014/main" id="{0A5B36C1-708B-431F-BA47-06E7A8F29602}"/>
              </a:ext>
            </a:extLst>
          </p:cNvPr>
          <p:cNvSpPr txBox="1">
            <a:spLocks/>
          </p:cNvSpPr>
          <p:nvPr/>
        </p:nvSpPr>
        <p:spPr>
          <a:xfrm>
            <a:off x="3630408" y="5778507"/>
            <a:ext cx="1353177" cy="505572"/>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GB" sz="1700" dirty="0"/>
              <a:t>Building surveying</a:t>
            </a:r>
          </a:p>
        </p:txBody>
      </p:sp>
      <p:grpSp>
        <p:nvGrpSpPr>
          <p:cNvPr id="39" name="Group 38">
            <a:extLst>
              <a:ext uri="{FF2B5EF4-FFF2-40B4-BE49-F238E27FC236}">
                <a16:creationId xmlns:a16="http://schemas.microsoft.com/office/drawing/2014/main" id="{F2D34C56-8CC7-4EFB-95C6-7EC51C362197}"/>
              </a:ext>
            </a:extLst>
          </p:cNvPr>
          <p:cNvGrpSpPr/>
          <p:nvPr/>
        </p:nvGrpSpPr>
        <p:grpSpPr>
          <a:xfrm>
            <a:off x="3611358" y="5676900"/>
            <a:ext cx="1353177" cy="706143"/>
            <a:chOff x="1056650" y="4058982"/>
            <a:chExt cx="1353177" cy="706143"/>
          </a:xfrm>
        </p:grpSpPr>
        <p:cxnSp>
          <p:nvCxnSpPr>
            <p:cNvPr id="40" name="Straight Connector 39">
              <a:extLst>
                <a:ext uri="{FF2B5EF4-FFF2-40B4-BE49-F238E27FC236}">
                  <a16:creationId xmlns:a16="http://schemas.microsoft.com/office/drawing/2014/main" id="{6A0CA474-A224-4C82-A53F-0C1FFC3CEB73}"/>
                </a:ext>
              </a:extLst>
            </p:cNvPr>
            <p:cNvCxnSpPr>
              <a:cxnSpLocks/>
            </p:cNvCxnSpPr>
            <p:nvPr/>
          </p:nvCxnSpPr>
          <p:spPr>
            <a:xfrm>
              <a:off x="1056650" y="4058982"/>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58D407-66E3-413C-8615-41C24559EFDA}"/>
                </a:ext>
              </a:extLst>
            </p:cNvPr>
            <p:cNvCxnSpPr>
              <a:cxnSpLocks/>
            </p:cNvCxnSpPr>
            <p:nvPr/>
          </p:nvCxnSpPr>
          <p:spPr>
            <a:xfrm>
              <a:off x="1056650" y="4765125"/>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Text Placeholder 3">
            <a:extLst>
              <a:ext uri="{FF2B5EF4-FFF2-40B4-BE49-F238E27FC236}">
                <a16:creationId xmlns:a16="http://schemas.microsoft.com/office/drawing/2014/main" id="{7E8FAE4B-7274-4C04-8068-AD6313AA4F2B}"/>
              </a:ext>
            </a:extLst>
          </p:cNvPr>
          <p:cNvSpPr txBox="1">
            <a:spLocks/>
          </p:cNvSpPr>
          <p:nvPr/>
        </p:nvSpPr>
        <p:spPr>
          <a:xfrm>
            <a:off x="5093831" y="5768982"/>
            <a:ext cx="1353177" cy="505572"/>
          </a:xfrm>
          <a:prstGeom prst="rect">
            <a:avLst/>
          </a:prstGeom>
        </p:spPr>
        <p:txBody>
          <a:bodyPr lIns="0" bIns="0" anchor="b" anchorCtr="0"/>
          <a:lstStyle>
            <a:lvl1pPr marL="0" indent="0" algn="l" defTabSz="995507" rtl="0" eaLnBrk="1" latinLnBrk="0" hangingPunct="1">
              <a:lnSpc>
                <a:spcPct val="100000"/>
              </a:lnSpc>
              <a:spcBef>
                <a:spcPts val="0"/>
              </a:spcBef>
              <a:buFont typeface="Arial" panose="020B0604020202020204" pitchFamily="34" charset="0"/>
              <a:buNone/>
              <a:tabLst>
                <a:tab pos="9324000" algn="r"/>
              </a:tabLst>
              <a:defRPr lang="en-GB" sz="3000" b="1" kern="1200" spc="-100" dirty="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GB" sz="1700" dirty="0"/>
              <a:t>Advisory services</a:t>
            </a:r>
          </a:p>
        </p:txBody>
      </p:sp>
      <p:grpSp>
        <p:nvGrpSpPr>
          <p:cNvPr id="43" name="Group 42">
            <a:extLst>
              <a:ext uri="{FF2B5EF4-FFF2-40B4-BE49-F238E27FC236}">
                <a16:creationId xmlns:a16="http://schemas.microsoft.com/office/drawing/2014/main" id="{433100D7-DF51-466F-AB96-7FD87D3BD4D8}"/>
              </a:ext>
            </a:extLst>
          </p:cNvPr>
          <p:cNvGrpSpPr/>
          <p:nvPr/>
        </p:nvGrpSpPr>
        <p:grpSpPr>
          <a:xfrm>
            <a:off x="5074781" y="5676900"/>
            <a:ext cx="1353177" cy="706143"/>
            <a:chOff x="1056650" y="4068507"/>
            <a:chExt cx="1353177" cy="706143"/>
          </a:xfrm>
        </p:grpSpPr>
        <p:cxnSp>
          <p:nvCxnSpPr>
            <p:cNvPr id="44" name="Straight Connector 43">
              <a:extLst>
                <a:ext uri="{FF2B5EF4-FFF2-40B4-BE49-F238E27FC236}">
                  <a16:creationId xmlns:a16="http://schemas.microsoft.com/office/drawing/2014/main" id="{3DDA8C4D-FBFF-403C-97E4-0089CF79F580}"/>
                </a:ext>
              </a:extLst>
            </p:cNvPr>
            <p:cNvCxnSpPr>
              <a:cxnSpLocks/>
            </p:cNvCxnSpPr>
            <p:nvPr/>
          </p:nvCxnSpPr>
          <p:spPr>
            <a:xfrm>
              <a:off x="1056650" y="4068507"/>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CFA986-8DA4-43DD-824C-5FBBF99C2AEA}"/>
                </a:ext>
              </a:extLst>
            </p:cNvPr>
            <p:cNvCxnSpPr>
              <a:cxnSpLocks/>
            </p:cNvCxnSpPr>
            <p:nvPr/>
          </p:nvCxnSpPr>
          <p:spPr>
            <a:xfrm>
              <a:off x="1056650" y="4774650"/>
              <a:ext cx="135317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090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C3247A49-624F-47A1-9F16-2EF98FC75A71}"/>
              </a:ext>
            </a:extLst>
          </p:cNvPr>
          <p:cNvSpPr>
            <a:spLocks noGrp="1"/>
          </p:cNvSpPr>
          <p:nvPr>
            <p:ph sz="quarter" idx="14"/>
          </p:nvPr>
        </p:nvSpPr>
        <p:spPr>
          <a:xfrm>
            <a:off x="720438" y="1634690"/>
            <a:ext cx="3402502" cy="2813324"/>
          </a:xfrm>
        </p:spPr>
        <p:txBody>
          <a:bodyPr/>
          <a:lstStyle/>
          <a:p>
            <a:r>
              <a:rPr lang="en-GB" sz="1800" dirty="0"/>
              <a:t>By focusing our business on strategic market sectors, we can target our expertise and experience on projects and clients to allow us to maximise added value. Our aim is to use the knowledge of our sector leaders, supported by our network of offices, to provide a national and local service. </a:t>
            </a:r>
          </a:p>
        </p:txBody>
      </p:sp>
      <p:sp>
        <p:nvSpPr>
          <p:cNvPr id="4" name="Text Placeholder 3">
            <a:extLst>
              <a:ext uri="{FF2B5EF4-FFF2-40B4-BE49-F238E27FC236}">
                <a16:creationId xmlns:a16="http://schemas.microsoft.com/office/drawing/2014/main" id="{CA249528-AB3E-4B43-AF27-A1EFCAB002FE}"/>
              </a:ext>
            </a:extLst>
          </p:cNvPr>
          <p:cNvSpPr>
            <a:spLocks noGrp="1"/>
          </p:cNvSpPr>
          <p:nvPr>
            <p:ph type="body" sz="quarter" idx="15"/>
          </p:nvPr>
        </p:nvSpPr>
        <p:spPr>
          <a:xfrm>
            <a:off x="720724" y="399048"/>
            <a:ext cx="9272361" cy="628650"/>
          </a:xfrm>
        </p:spPr>
        <p:txBody>
          <a:bodyPr/>
          <a:lstStyle/>
          <a:p>
            <a:r>
              <a:rPr lang="en-GB" altLang="en-US" dirty="0"/>
              <a:t>Our experience</a:t>
            </a:r>
          </a:p>
        </p:txBody>
      </p:sp>
      <p:sp>
        <p:nvSpPr>
          <p:cNvPr id="5" name="Content Placeholder 4">
            <a:extLst>
              <a:ext uri="{FF2B5EF4-FFF2-40B4-BE49-F238E27FC236}">
                <a16:creationId xmlns:a16="http://schemas.microsoft.com/office/drawing/2014/main" id="{BDE1E46B-FC62-45EC-9FB7-57FCF47FFC29}"/>
              </a:ext>
            </a:extLst>
          </p:cNvPr>
          <p:cNvSpPr txBox="1">
            <a:spLocks/>
          </p:cNvSpPr>
          <p:nvPr/>
        </p:nvSpPr>
        <p:spPr>
          <a:xfrm>
            <a:off x="720438" y="4763269"/>
            <a:ext cx="2959740" cy="1636043"/>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0"/>
              </a:spcAft>
            </a:pPr>
            <a:r>
              <a:rPr lang="en-GB" sz="1800" spc="-30" dirty="0">
                <a:solidFill>
                  <a:schemeClr val="accent1"/>
                </a:solidFill>
              </a:rPr>
              <a:t>We are able to use the knowledge of our dedicated sector leaders in conjunction with our local offices to lever expertise and relationships.</a:t>
            </a:r>
          </a:p>
        </p:txBody>
      </p:sp>
      <p:sp>
        <p:nvSpPr>
          <p:cNvPr id="8" name="Content Placeholder 4">
            <a:extLst>
              <a:ext uri="{FF2B5EF4-FFF2-40B4-BE49-F238E27FC236}">
                <a16:creationId xmlns:a16="http://schemas.microsoft.com/office/drawing/2014/main" id="{282ECEE6-A533-467A-B091-96B2D4BFEE6D}"/>
              </a:ext>
            </a:extLst>
          </p:cNvPr>
          <p:cNvSpPr txBox="1">
            <a:spLocks/>
          </p:cNvSpPr>
          <p:nvPr/>
        </p:nvSpPr>
        <p:spPr>
          <a:xfrm>
            <a:off x="4122940" y="2410123"/>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Commercial property</a:t>
            </a:r>
          </a:p>
        </p:txBody>
      </p:sp>
      <p:sp>
        <p:nvSpPr>
          <p:cNvPr id="12" name="Content Placeholder 4">
            <a:extLst>
              <a:ext uri="{FF2B5EF4-FFF2-40B4-BE49-F238E27FC236}">
                <a16:creationId xmlns:a16="http://schemas.microsoft.com/office/drawing/2014/main" id="{029FE6E3-DFF4-4275-9532-CD9BF6E99572}"/>
              </a:ext>
            </a:extLst>
          </p:cNvPr>
          <p:cNvSpPr txBox="1">
            <a:spLocks/>
          </p:cNvSpPr>
          <p:nvPr/>
        </p:nvSpPr>
        <p:spPr>
          <a:xfrm>
            <a:off x="4122940" y="3663227"/>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Government </a:t>
            </a:r>
          </a:p>
        </p:txBody>
      </p:sp>
      <p:sp>
        <p:nvSpPr>
          <p:cNvPr id="17" name="Content Placeholder 4">
            <a:extLst>
              <a:ext uri="{FF2B5EF4-FFF2-40B4-BE49-F238E27FC236}">
                <a16:creationId xmlns:a16="http://schemas.microsoft.com/office/drawing/2014/main" id="{C8484109-8B37-4D50-AB61-0879C100D56F}"/>
              </a:ext>
            </a:extLst>
          </p:cNvPr>
          <p:cNvSpPr txBox="1">
            <a:spLocks/>
          </p:cNvSpPr>
          <p:nvPr/>
        </p:nvSpPr>
        <p:spPr>
          <a:xfrm>
            <a:off x="4122940" y="4908798"/>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Industrial</a:t>
            </a:r>
          </a:p>
        </p:txBody>
      </p:sp>
      <p:sp>
        <p:nvSpPr>
          <p:cNvPr id="21" name="Content Placeholder 4">
            <a:extLst>
              <a:ext uri="{FF2B5EF4-FFF2-40B4-BE49-F238E27FC236}">
                <a16:creationId xmlns:a16="http://schemas.microsoft.com/office/drawing/2014/main" id="{A9B1D347-750B-4676-B473-83B9B8A611F4}"/>
              </a:ext>
            </a:extLst>
          </p:cNvPr>
          <p:cNvSpPr txBox="1">
            <a:spLocks/>
          </p:cNvSpPr>
          <p:nvPr/>
        </p:nvSpPr>
        <p:spPr>
          <a:xfrm>
            <a:off x="4122940" y="6134314"/>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Residential property</a:t>
            </a:r>
          </a:p>
        </p:txBody>
      </p:sp>
      <p:sp>
        <p:nvSpPr>
          <p:cNvPr id="9" name="Content Placeholder 4">
            <a:extLst>
              <a:ext uri="{FF2B5EF4-FFF2-40B4-BE49-F238E27FC236}">
                <a16:creationId xmlns:a16="http://schemas.microsoft.com/office/drawing/2014/main" id="{BA121B73-79B4-4D3C-B328-5C0FE056E399}"/>
              </a:ext>
            </a:extLst>
          </p:cNvPr>
          <p:cNvSpPr txBox="1">
            <a:spLocks/>
          </p:cNvSpPr>
          <p:nvPr/>
        </p:nvSpPr>
        <p:spPr>
          <a:xfrm>
            <a:off x="5510593" y="2410123"/>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Defence</a:t>
            </a:r>
          </a:p>
        </p:txBody>
      </p:sp>
      <p:sp>
        <p:nvSpPr>
          <p:cNvPr id="13" name="Content Placeholder 4">
            <a:extLst>
              <a:ext uri="{FF2B5EF4-FFF2-40B4-BE49-F238E27FC236}">
                <a16:creationId xmlns:a16="http://schemas.microsoft.com/office/drawing/2014/main" id="{35B8E9C1-272B-4C6F-B56C-CBA2601DABEB}"/>
              </a:ext>
            </a:extLst>
          </p:cNvPr>
          <p:cNvSpPr txBox="1">
            <a:spLocks/>
          </p:cNvSpPr>
          <p:nvPr/>
        </p:nvSpPr>
        <p:spPr>
          <a:xfrm>
            <a:off x="5510593" y="3663227"/>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Healthcare</a:t>
            </a:r>
          </a:p>
        </p:txBody>
      </p:sp>
      <p:sp>
        <p:nvSpPr>
          <p:cNvPr id="18" name="Content Placeholder 4">
            <a:extLst>
              <a:ext uri="{FF2B5EF4-FFF2-40B4-BE49-F238E27FC236}">
                <a16:creationId xmlns:a16="http://schemas.microsoft.com/office/drawing/2014/main" id="{842E334F-7AC6-4A62-94E5-9C5AA7F3FD8E}"/>
              </a:ext>
            </a:extLst>
          </p:cNvPr>
          <p:cNvSpPr txBox="1">
            <a:spLocks/>
          </p:cNvSpPr>
          <p:nvPr/>
        </p:nvSpPr>
        <p:spPr>
          <a:xfrm>
            <a:off x="5510593" y="4908798"/>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Nuclear</a:t>
            </a:r>
          </a:p>
        </p:txBody>
      </p:sp>
      <p:sp>
        <p:nvSpPr>
          <p:cNvPr id="22" name="Content Placeholder 4">
            <a:extLst>
              <a:ext uri="{FF2B5EF4-FFF2-40B4-BE49-F238E27FC236}">
                <a16:creationId xmlns:a16="http://schemas.microsoft.com/office/drawing/2014/main" id="{B73EB30D-3704-4EAE-900D-0E3D0C331A46}"/>
              </a:ext>
            </a:extLst>
          </p:cNvPr>
          <p:cNvSpPr txBox="1">
            <a:spLocks/>
          </p:cNvSpPr>
          <p:nvPr/>
        </p:nvSpPr>
        <p:spPr>
          <a:xfrm>
            <a:off x="5510593" y="6134314"/>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Retail</a:t>
            </a:r>
          </a:p>
        </p:txBody>
      </p:sp>
      <p:sp>
        <p:nvSpPr>
          <p:cNvPr id="10" name="Content Placeholder 4">
            <a:extLst>
              <a:ext uri="{FF2B5EF4-FFF2-40B4-BE49-F238E27FC236}">
                <a16:creationId xmlns:a16="http://schemas.microsoft.com/office/drawing/2014/main" id="{8A2773CC-0221-41D3-8B85-464F81C944D9}"/>
              </a:ext>
            </a:extLst>
          </p:cNvPr>
          <p:cNvSpPr txBox="1">
            <a:spLocks/>
          </p:cNvSpPr>
          <p:nvPr/>
        </p:nvSpPr>
        <p:spPr>
          <a:xfrm>
            <a:off x="6898246" y="2410123"/>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Education</a:t>
            </a:r>
          </a:p>
        </p:txBody>
      </p:sp>
      <p:sp>
        <p:nvSpPr>
          <p:cNvPr id="15" name="Content Placeholder 4">
            <a:extLst>
              <a:ext uri="{FF2B5EF4-FFF2-40B4-BE49-F238E27FC236}">
                <a16:creationId xmlns:a16="http://schemas.microsoft.com/office/drawing/2014/main" id="{5CF848BF-ED6A-4ED9-9134-F547337D11A7}"/>
              </a:ext>
            </a:extLst>
          </p:cNvPr>
          <p:cNvSpPr txBox="1">
            <a:spLocks/>
          </p:cNvSpPr>
          <p:nvPr/>
        </p:nvSpPr>
        <p:spPr>
          <a:xfrm>
            <a:off x="6898246" y="3663227"/>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High-tech</a:t>
            </a:r>
          </a:p>
        </p:txBody>
      </p:sp>
      <p:sp>
        <p:nvSpPr>
          <p:cNvPr id="19" name="Content Placeholder 4">
            <a:extLst>
              <a:ext uri="{FF2B5EF4-FFF2-40B4-BE49-F238E27FC236}">
                <a16:creationId xmlns:a16="http://schemas.microsoft.com/office/drawing/2014/main" id="{4E374B92-411C-4551-B9CE-F73C936C4C2B}"/>
              </a:ext>
            </a:extLst>
          </p:cNvPr>
          <p:cNvSpPr txBox="1">
            <a:spLocks/>
          </p:cNvSpPr>
          <p:nvPr/>
        </p:nvSpPr>
        <p:spPr>
          <a:xfrm>
            <a:off x="6898246" y="4908798"/>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Oil and gas</a:t>
            </a:r>
          </a:p>
        </p:txBody>
      </p:sp>
      <p:sp>
        <p:nvSpPr>
          <p:cNvPr id="23" name="Content Placeholder 4">
            <a:extLst>
              <a:ext uri="{FF2B5EF4-FFF2-40B4-BE49-F238E27FC236}">
                <a16:creationId xmlns:a16="http://schemas.microsoft.com/office/drawing/2014/main" id="{016719E2-A463-43CD-AE8A-10497BDC6E2A}"/>
              </a:ext>
            </a:extLst>
          </p:cNvPr>
          <p:cNvSpPr txBox="1">
            <a:spLocks/>
          </p:cNvSpPr>
          <p:nvPr/>
        </p:nvSpPr>
        <p:spPr>
          <a:xfrm>
            <a:off x="6898246" y="6134314"/>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Transportation and logistics</a:t>
            </a:r>
          </a:p>
        </p:txBody>
      </p:sp>
      <p:sp>
        <p:nvSpPr>
          <p:cNvPr id="11" name="Content Placeholder 4">
            <a:extLst>
              <a:ext uri="{FF2B5EF4-FFF2-40B4-BE49-F238E27FC236}">
                <a16:creationId xmlns:a16="http://schemas.microsoft.com/office/drawing/2014/main" id="{43EF072C-A7A0-403F-A9AD-54B2C74B9C6E}"/>
              </a:ext>
            </a:extLst>
          </p:cNvPr>
          <p:cNvSpPr txBox="1">
            <a:spLocks/>
          </p:cNvSpPr>
          <p:nvPr/>
        </p:nvSpPr>
        <p:spPr>
          <a:xfrm>
            <a:off x="8429627" y="2410123"/>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Funding institutions</a:t>
            </a:r>
          </a:p>
        </p:txBody>
      </p:sp>
      <p:sp>
        <p:nvSpPr>
          <p:cNvPr id="16" name="Content Placeholder 4">
            <a:extLst>
              <a:ext uri="{FF2B5EF4-FFF2-40B4-BE49-F238E27FC236}">
                <a16:creationId xmlns:a16="http://schemas.microsoft.com/office/drawing/2014/main" id="{395F92FA-20C0-4929-9BF8-4277FFB5742C}"/>
              </a:ext>
            </a:extLst>
          </p:cNvPr>
          <p:cNvSpPr txBox="1">
            <a:spLocks/>
          </p:cNvSpPr>
          <p:nvPr/>
        </p:nvSpPr>
        <p:spPr>
          <a:xfrm>
            <a:off x="8429627" y="3663227"/>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Hospitality and leisure</a:t>
            </a:r>
          </a:p>
        </p:txBody>
      </p:sp>
      <p:sp>
        <p:nvSpPr>
          <p:cNvPr id="20" name="Content Placeholder 4">
            <a:extLst>
              <a:ext uri="{FF2B5EF4-FFF2-40B4-BE49-F238E27FC236}">
                <a16:creationId xmlns:a16="http://schemas.microsoft.com/office/drawing/2014/main" id="{F04A2B2B-4D49-4064-9879-D695C67B6FBC}"/>
              </a:ext>
            </a:extLst>
          </p:cNvPr>
          <p:cNvSpPr txBox="1">
            <a:spLocks/>
          </p:cNvSpPr>
          <p:nvPr/>
        </p:nvSpPr>
        <p:spPr>
          <a:xfrm>
            <a:off x="8285899" y="4908798"/>
            <a:ext cx="1603410"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Pharmaceuticals and life sciences</a:t>
            </a:r>
          </a:p>
        </p:txBody>
      </p:sp>
      <p:sp>
        <p:nvSpPr>
          <p:cNvPr id="24" name="Content Placeholder 4">
            <a:extLst>
              <a:ext uri="{FF2B5EF4-FFF2-40B4-BE49-F238E27FC236}">
                <a16:creationId xmlns:a16="http://schemas.microsoft.com/office/drawing/2014/main" id="{467B8A45-3BA9-4312-8BCE-F548C8EADA8A}"/>
              </a:ext>
            </a:extLst>
          </p:cNvPr>
          <p:cNvSpPr txBox="1">
            <a:spLocks/>
          </p:cNvSpPr>
          <p:nvPr/>
        </p:nvSpPr>
        <p:spPr>
          <a:xfrm>
            <a:off x="8429627" y="6134314"/>
            <a:ext cx="1315954" cy="529997"/>
          </a:xfrm>
          <a:prstGeom prst="rect">
            <a:avLst/>
          </a:prstGeom>
        </p:spPr>
        <p:txBody>
          <a:bodyPr lIns="0" tIns="0" rIns="0" bIns="0"/>
          <a:lstStyle>
            <a:lvl1pPr marL="0" indent="0" algn="l" defTabSz="914400" rtl="0" eaLnBrk="1" latinLnBrk="0" hangingPunct="1">
              <a:lnSpc>
                <a:spcPct val="90000"/>
              </a:lnSpc>
              <a:spcBef>
                <a:spcPts val="1000"/>
              </a:spcBef>
              <a:buClr>
                <a:srgbClr val="B91233"/>
              </a:buClr>
              <a:buFont typeface="Wingdings" panose="05000000000000000000" pitchFamily="2" charset="2"/>
              <a:buNone/>
              <a:defRPr sz="2200" kern="1200">
                <a:solidFill>
                  <a:srgbClr val="5F5F5F"/>
                </a:solidFill>
                <a:latin typeface="Arial" panose="020B0604020202020204" pitchFamily="34" charset="0"/>
                <a:ea typeface="+mn-ea"/>
                <a:cs typeface="Arial" panose="020B0604020202020204" pitchFamily="34" charset="0"/>
              </a:defRPr>
            </a:lvl1pPr>
            <a:lvl2pPr marL="355600" indent="-355600" algn="l" defTabSz="914400" rtl="0" eaLnBrk="1" latinLnBrk="0" hangingPunct="1">
              <a:lnSpc>
                <a:spcPct val="90000"/>
              </a:lnSpc>
              <a:spcBef>
                <a:spcPts val="1000"/>
              </a:spcBef>
              <a:spcAft>
                <a:spcPts val="700"/>
              </a:spcAft>
              <a:buClr>
                <a:srgbClr val="B9123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90000"/>
              </a:lnSpc>
              <a:spcBef>
                <a:spcPts val="1000"/>
              </a:spcBef>
              <a:spcAft>
                <a:spcPts val="700"/>
              </a:spcAft>
              <a:buClr>
                <a:schemeClr val="accent3"/>
              </a:buClr>
              <a:buSzPct val="70000"/>
              <a:buFont typeface="Wingdings" panose="05000000000000000000" pitchFamily="2" charset="2"/>
              <a:buChar char="§"/>
              <a:defRPr sz="2000" kern="1200">
                <a:solidFill>
                  <a:srgbClr val="5F5F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00"/>
              </a:spcBef>
            </a:pPr>
            <a:r>
              <a:rPr lang="en-GB" sz="1400" b="1" dirty="0">
                <a:solidFill>
                  <a:schemeClr val="accent2"/>
                </a:solidFill>
              </a:rPr>
              <a:t>Utilities and renewables</a:t>
            </a:r>
          </a:p>
        </p:txBody>
      </p:sp>
      <p:pic>
        <p:nvPicPr>
          <p:cNvPr id="28" name="Picture 27">
            <a:extLst>
              <a:ext uri="{FF2B5EF4-FFF2-40B4-BE49-F238E27FC236}">
                <a16:creationId xmlns:a16="http://schemas.microsoft.com/office/drawing/2014/main" id="{20636821-8DCA-4D9D-B9EA-224AFC612F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3966" y="1705736"/>
            <a:ext cx="593903" cy="593903"/>
          </a:xfrm>
          <a:prstGeom prst="rect">
            <a:avLst/>
          </a:prstGeom>
        </p:spPr>
      </p:pic>
      <p:pic>
        <p:nvPicPr>
          <p:cNvPr id="29" name="Picture 28">
            <a:extLst>
              <a:ext uri="{FF2B5EF4-FFF2-40B4-BE49-F238E27FC236}">
                <a16:creationId xmlns:a16="http://schemas.microsoft.com/office/drawing/2014/main" id="{9AAC24C3-CF8B-4D8A-9712-47350AA6F8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272" y="1705736"/>
            <a:ext cx="593903" cy="593903"/>
          </a:xfrm>
          <a:prstGeom prst="rect">
            <a:avLst/>
          </a:prstGeom>
        </p:spPr>
      </p:pic>
      <p:pic>
        <p:nvPicPr>
          <p:cNvPr id="30" name="Picture 29">
            <a:extLst>
              <a:ext uri="{FF2B5EF4-FFF2-40B4-BE49-F238E27FC236}">
                <a16:creationId xmlns:a16="http://schemas.microsoft.com/office/drawing/2014/main" id="{B10DFB4E-4C06-40CA-A05F-DE759A75A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1619" y="1681716"/>
            <a:ext cx="593903" cy="593903"/>
          </a:xfrm>
          <a:prstGeom prst="rect">
            <a:avLst/>
          </a:prstGeom>
        </p:spPr>
      </p:pic>
      <p:pic>
        <p:nvPicPr>
          <p:cNvPr id="31" name="Picture 30">
            <a:extLst>
              <a:ext uri="{FF2B5EF4-FFF2-40B4-BE49-F238E27FC236}">
                <a16:creationId xmlns:a16="http://schemas.microsoft.com/office/drawing/2014/main" id="{F40E41CB-A0BB-4088-9042-7A11D94DF3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90653" y="1720214"/>
            <a:ext cx="593903" cy="593903"/>
          </a:xfrm>
          <a:prstGeom prst="rect">
            <a:avLst/>
          </a:prstGeom>
        </p:spPr>
      </p:pic>
      <p:pic>
        <p:nvPicPr>
          <p:cNvPr id="32" name="Picture 31">
            <a:extLst>
              <a:ext uri="{FF2B5EF4-FFF2-40B4-BE49-F238E27FC236}">
                <a16:creationId xmlns:a16="http://schemas.microsoft.com/office/drawing/2014/main" id="{DD595581-EC24-4FB7-B1D1-20E0E30737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1619" y="2987103"/>
            <a:ext cx="593903" cy="593903"/>
          </a:xfrm>
          <a:prstGeom prst="rect">
            <a:avLst/>
          </a:prstGeom>
        </p:spPr>
      </p:pic>
      <p:pic>
        <p:nvPicPr>
          <p:cNvPr id="33" name="Picture 32">
            <a:extLst>
              <a:ext uri="{FF2B5EF4-FFF2-40B4-BE49-F238E27FC236}">
                <a16:creationId xmlns:a16="http://schemas.microsoft.com/office/drawing/2014/main" id="{1DBC56D1-8952-45EF-ADBE-CDF9B7189B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3966" y="2987103"/>
            <a:ext cx="593903" cy="593903"/>
          </a:xfrm>
          <a:prstGeom prst="rect">
            <a:avLst/>
          </a:prstGeom>
        </p:spPr>
      </p:pic>
      <p:pic>
        <p:nvPicPr>
          <p:cNvPr id="34" name="Picture 33">
            <a:extLst>
              <a:ext uri="{FF2B5EF4-FFF2-40B4-BE49-F238E27FC236}">
                <a16:creationId xmlns:a16="http://schemas.microsoft.com/office/drawing/2014/main" id="{A9FD35B1-0A8E-41B0-9261-49DAB8D985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90653" y="3006633"/>
            <a:ext cx="593903" cy="593903"/>
          </a:xfrm>
          <a:prstGeom prst="rect">
            <a:avLst/>
          </a:prstGeom>
        </p:spPr>
      </p:pic>
      <p:pic>
        <p:nvPicPr>
          <p:cNvPr id="35" name="Picture 34">
            <a:extLst>
              <a:ext uri="{FF2B5EF4-FFF2-40B4-BE49-F238E27FC236}">
                <a16:creationId xmlns:a16="http://schemas.microsoft.com/office/drawing/2014/main" id="{42EB5FD8-1835-47F9-A4DC-0330B19785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59272" y="3006633"/>
            <a:ext cx="593903" cy="593903"/>
          </a:xfrm>
          <a:prstGeom prst="rect">
            <a:avLst/>
          </a:prstGeom>
        </p:spPr>
      </p:pic>
      <p:pic>
        <p:nvPicPr>
          <p:cNvPr id="36" name="Picture 35">
            <a:extLst>
              <a:ext uri="{FF2B5EF4-FFF2-40B4-BE49-F238E27FC236}">
                <a16:creationId xmlns:a16="http://schemas.microsoft.com/office/drawing/2014/main" id="{4D8A3681-2CE4-4BEC-9DBC-9CA71416C3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90653" y="4200225"/>
            <a:ext cx="593903" cy="593903"/>
          </a:xfrm>
          <a:prstGeom prst="rect">
            <a:avLst/>
          </a:prstGeom>
        </p:spPr>
      </p:pic>
      <p:pic>
        <p:nvPicPr>
          <p:cNvPr id="37" name="Picture 36">
            <a:extLst>
              <a:ext uri="{FF2B5EF4-FFF2-40B4-BE49-F238E27FC236}">
                <a16:creationId xmlns:a16="http://schemas.microsoft.com/office/drawing/2014/main" id="{40C653E9-AAAF-4616-A710-FA04DA59DC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71619" y="4200225"/>
            <a:ext cx="593903" cy="593903"/>
          </a:xfrm>
          <a:prstGeom prst="rect">
            <a:avLst/>
          </a:prstGeom>
        </p:spPr>
      </p:pic>
      <p:pic>
        <p:nvPicPr>
          <p:cNvPr id="38" name="Picture 37">
            <a:extLst>
              <a:ext uri="{FF2B5EF4-FFF2-40B4-BE49-F238E27FC236}">
                <a16:creationId xmlns:a16="http://schemas.microsoft.com/office/drawing/2014/main" id="{1DE6FB62-2FA9-4F9B-9549-6CA68619247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59272" y="4197046"/>
            <a:ext cx="593903" cy="593903"/>
          </a:xfrm>
          <a:prstGeom prst="rect">
            <a:avLst/>
          </a:prstGeom>
        </p:spPr>
      </p:pic>
      <p:pic>
        <p:nvPicPr>
          <p:cNvPr id="39" name="Picture 38">
            <a:extLst>
              <a:ext uri="{FF2B5EF4-FFF2-40B4-BE49-F238E27FC236}">
                <a16:creationId xmlns:a16="http://schemas.microsoft.com/office/drawing/2014/main" id="{955041F9-5EA3-4E67-9DE2-403A1D90C16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83966" y="4185095"/>
            <a:ext cx="593903" cy="593903"/>
          </a:xfrm>
          <a:prstGeom prst="rect">
            <a:avLst/>
          </a:prstGeom>
        </p:spPr>
      </p:pic>
      <p:pic>
        <p:nvPicPr>
          <p:cNvPr id="40" name="Picture 39">
            <a:extLst>
              <a:ext uri="{FF2B5EF4-FFF2-40B4-BE49-F238E27FC236}">
                <a16:creationId xmlns:a16="http://schemas.microsoft.com/office/drawing/2014/main" id="{95B21BAE-CEA3-48E9-8C9B-C09448C5252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71619" y="5423618"/>
            <a:ext cx="593903" cy="593903"/>
          </a:xfrm>
          <a:prstGeom prst="rect">
            <a:avLst/>
          </a:prstGeom>
        </p:spPr>
      </p:pic>
      <p:pic>
        <p:nvPicPr>
          <p:cNvPr id="41" name="Picture 40">
            <a:extLst>
              <a:ext uri="{FF2B5EF4-FFF2-40B4-BE49-F238E27FC236}">
                <a16:creationId xmlns:a16="http://schemas.microsoft.com/office/drawing/2014/main" id="{DBABEE89-E7B3-4330-B851-4B3B927ACDF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483966" y="5428210"/>
            <a:ext cx="593903" cy="593903"/>
          </a:xfrm>
          <a:prstGeom prst="rect">
            <a:avLst/>
          </a:prstGeom>
        </p:spPr>
      </p:pic>
      <p:pic>
        <p:nvPicPr>
          <p:cNvPr id="42" name="Picture 41">
            <a:extLst>
              <a:ext uri="{FF2B5EF4-FFF2-40B4-BE49-F238E27FC236}">
                <a16:creationId xmlns:a16="http://schemas.microsoft.com/office/drawing/2014/main" id="{967E6970-D4E0-49F5-99E5-42553658748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259272" y="5428210"/>
            <a:ext cx="593903" cy="593903"/>
          </a:xfrm>
          <a:prstGeom prst="rect">
            <a:avLst/>
          </a:prstGeom>
        </p:spPr>
      </p:pic>
      <p:pic>
        <p:nvPicPr>
          <p:cNvPr id="43" name="Picture 42">
            <a:extLst>
              <a:ext uri="{FF2B5EF4-FFF2-40B4-BE49-F238E27FC236}">
                <a16:creationId xmlns:a16="http://schemas.microsoft.com/office/drawing/2014/main" id="{89720101-5E62-4AC9-A68A-CA7FC90E80D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790653" y="5425561"/>
            <a:ext cx="593903" cy="593903"/>
          </a:xfrm>
          <a:prstGeom prst="rect">
            <a:avLst/>
          </a:prstGeom>
        </p:spPr>
      </p:pic>
    </p:spTree>
    <p:extLst>
      <p:ext uri="{BB962C8B-B14F-4D97-AF65-F5344CB8AC3E}">
        <p14:creationId xmlns:p14="http://schemas.microsoft.com/office/powerpoint/2010/main" val="154367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p:cNvSpPr txBox="1"/>
          <p:nvPr/>
        </p:nvSpPr>
        <p:spPr>
          <a:xfrm>
            <a:off x="611310" y="416520"/>
            <a:ext cx="3881862" cy="689612"/>
          </a:xfrm>
          <a:prstGeom prst="rect">
            <a:avLst/>
          </a:prstGeom>
          <a:noFill/>
          <a:ln>
            <a:noFill/>
          </a:ln>
        </p:spPr>
        <p:txBody>
          <a:bodyPr wrap="square" rtlCol="0">
            <a:spAutoFit/>
          </a:bodyPr>
          <a:lstStyle/>
          <a:p>
            <a:pPr>
              <a:lnSpc>
                <a:spcPts val="5300"/>
              </a:lnSpc>
              <a:tabLst>
                <a:tab pos="9324000" algn="r"/>
              </a:tabLst>
            </a:pPr>
            <a:r>
              <a:rPr lang="en-GB" sz="3000" b="1" spc="-100" dirty="0">
                <a:solidFill>
                  <a:schemeClr val="accent2"/>
                </a:solidFill>
                <a:latin typeface="Arial" panose="020B0604020202020204" pitchFamily="34" charset="0"/>
                <a:cs typeface="Arial" panose="020B0604020202020204" pitchFamily="34" charset="0"/>
              </a:rPr>
              <a:t>Our global locations</a:t>
            </a:r>
          </a:p>
        </p:txBody>
      </p:sp>
      <p:pic>
        <p:nvPicPr>
          <p:cNvPr id="111" name="Picture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948" y="281141"/>
            <a:ext cx="2186801" cy="588754"/>
          </a:xfrm>
          <a:prstGeom prst="rect">
            <a:avLst/>
          </a:prstGeom>
        </p:spPr>
      </p:pic>
      <p:pic>
        <p:nvPicPr>
          <p:cNvPr id="4" name="Picture 3" descr="Map&#10;&#10;Description automatically generated">
            <a:extLst>
              <a:ext uri="{FF2B5EF4-FFF2-40B4-BE49-F238E27FC236}">
                <a16:creationId xmlns:a16="http://schemas.microsoft.com/office/drawing/2014/main" id="{D2DCF5CD-7A05-440C-A81E-FF3DD76A0E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 y="1889973"/>
            <a:ext cx="10691622" cy="4796028"/>
          </a:xfrm>
          <a:prstGeom prst="rect">
            <a:avLst/>
          </a:prstGeom>
        </p:spPr>
      </p:pic>
    </p:spTree>
    <p:extLst>
      <p:ext uri="{BB962C8B-B14F-4D97-AF65-F5344CB8AC3E}">
        <p14:creationId xmlns:p14="http://schemas.microsoft.com/office/powerpoint/2010/main" val="193194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3BE81-A9F0-478C-86E1-CD74C7D69782}"/>
              </a:ext>
            </a:extLst>
          </p:cNvPr>
          <p:cNvSpPr>
            <a:spLocks noGrp="1"/>
          </p:cNvSpPr>
          <p:nvPr>
            <p:ph type="body" sz="quarter" idx="15"/>
          </p:nvPr>
        </p:nvSpPr>
        <p:spPr/>
        <p:txBody>
          <a:bodyPr/>
          <a:lstStyle/>
          <a:p>
            <a:r>
              <a:rPr lang="en-GB" dirty="0"/>
              <a:t>Contract solutions </a:t>
            </a:r>
          </a:p>
        </p:txBody>
      </p:sp>
      <p:sp>
        <p:nvSpPr>
          <p:cNvPr id="29" name="Rectangle 28">
            <a:extLst>
              <a:ext uri="{FF2B5EF4-FFF2-40B4-BE49-F238E27FC236}">
                <a16:creationId xmlns:a16="http://schemas.microsoft.com/office/drawing/2014/main" id="{6B0F8978-7457-47AC-A6B5-49101B97CADB}"/>
              </a:ext>
            </a:extLst>
          </p:cNvPr>
          <p:cNvSpPr/>
          <p:nvPr/>
        </p:nvSpPr>
        <p:spPr>
          <a:xfrm rot="19252141">
            <a:off x="9161045" y="2231964"/>
            <a:ext cx="564365" cy="128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55C21C6-C7F3-4AF9-A632-B454032DB41A}"/>
              </a:ext>
            </a:extLst>
          </p:cNvPr>
          <p:cNvSpPr/>
          <p:nvPr/>
        </p:nvSpPr>
        <p:spPr>
          <a:xfrm rot="5400000">
            <a:off x="7084561" y="5175700"/>
            <a:ext cx="564365" cy="128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ADBD6CC-16AF-49E1-BDD8-EF7577B61263}"/>
              </a:ext>
            </a:extLst>
          </p:cNvPr>
          <p:cNvSpPr txBox="1"/>
          <p:nvPr/>
        </p:nvSpPr>
        <p:spPr>
          <a:xfrm rot="3439413">
            <a:off x="5953920" y="4252096"/>
            <a:ext cx="1002912" cy="393954"/>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Avoid</a:t>
            </a:r>
          </a:p>
        </p:txBody>
      </p:sp>
      <p:sp>
        <p:nvSpPr>
          <p:cNvPr id="35" name="TextBox 34">
            <a:extLst>
              <a:ext uri="{FF2B5EF4-FFF2-40B4-BE49-F238E27FC236}">
                <a16:creationId xmlns:a16="http://schemas.microsoft.com/office/drawing/2014/main" id="{75AA8225-BCBB-4848-BA82-2478AE03F3F0}"/>
              </a:ext>
            </a:extLst>
          </p:cNvPr>
          <p:cNvSpPr txBox="1"/>
          <p:nvPr/>
        </p:nvSpPr>
        <p:spPr>
          <a:xfrm rot="18150137">
            <a:off x="7755250" y="4037542"/>
            <a:ext cx="1311334" cy="393954"/>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Resolve</a:t>
            </a:r>
          </a:p>
        </p:txBody>
      </p:sp>
      <p:sp>
        <p:nvSpPr>
          <p:cNvPr id="48" name="TextBox 47">
            <a:extLst>
              <a:ext uri="{FF2B5EF4-FFF2-40B4-BE49-F238E27FC236}">
                <a16:creationId xmlns:a16="http://schemas.microsoft.com/office/drawing/2014/main" id="{B922A726-EF0E-4123-B234-36DA25573901}"/>
              </a:ext>
            </a:extLst>
          </p:cNvPr>
          <p:cNvSpPr txBox="1"/>
          <p:nvPr/>
        </p:nvSpPr>
        <p:spPr>
          <a:xfrm rot="3439413">
            <a:off x="5953920" y="4252096"/>
            <a:ext cx="1002912" cy="393954"/>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Avoid</a:t>
            </a:r>
          </a:p>
        </p:txBody>
      </p:sp>
      <p:sp>
        <p:nvSpPr>
          <p:cNvPr id="50" name="TextBox 49">
            <a:extLst>
              <a:ext uri="{FF2B5EF4-FFF2-40B4-BE49-F238E27FC236}">
                <a16:creationId xmlns:a16="http://schemas.microsoft.com/office/drawing/2014/main" id="{D29A0ECB-B485-4B2D-8306-5D5982E95E3C}"/>
              </a:ext>
            </a:extLst>
          </p:cNvPr>
          <p:cNvSpPr txBox="1"/>
          <p:nvPr/>
        </p:nvSpPr>
        <p:spPr>
          <a:xfrm rot="18150137">
            <a:off x="7755250" y="4037542"/>
            <a:ext cx="1311334" cy="393954"/>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Resolve</a:t>
            </a:r>
          </a:p>
        </p:txBody>
      </p:sp>
      <p:sp>
        <p:nvSpPr>
          <p:cNvPr id="56" name="Rectangle 55">
            <a:extLst>
              <a:ext uri="{FF2B5EF4-FFF2-40B4-BE49-F238E27FC236}">
                <a16:creationId xmlns:a16="http://schemas.microsoft.com/office/drawing/2014/main" id="{E9292DB1-4190-43A3-8DE9-05F0E33C029D}"/>
              </a:ext>
            </a:extLst>
          </p:cNvPr>
          <p:cNvSpPr/>
          <p:nvPr/>
        </p:nvSpPr>
        <p:spPr>
          <a:xfrm>
            <a:off x="7282746" y="3477520"/>
            <a:ext cx="132768" cy="35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4">
            <a:extLst>
              <a:ext uri="{FF2B5EF4-FFF2-40B4-BE49-F238E27FC236}">
                <a16:creationId xmlns:a16="http://schemas.microsoft.com/office/drawing/2014/main" id="{C3247A49-624F-47A1-9F16-2EF98FC75A71}"/>
              </a:ext>
            </a:extLst>
          </p:cNvPr>
          <p:cNvSpPr>
            <a:spLocks noGrp="1"/>
          </p:cNvSpPr>
          <p:nvPr>
            <p:ph sz="quarter" idx="14"/>
          </p:nvPr>
        </p:nvSpPr>
        <p:spPr>
          <a:xfrm>
            <a:off x="720436" y="1634689"/>
            <a:ext cx="5092663" cy="4203963"/>
          </a:xfrm>
        </p:spPr>
        <p:txBody>
          <a:bodyPr/>
          <a:lstStyle/>
          <a:p>
            <a:pPr>
              <a:lnSpc>
                <a:spcPct val="100000"/>
              </a:lnSpc>
              <a:spcBef>
                <a:spcPts val="1500"/>
              </a:spcBef>
            </a:pPr>
            <a:r>
              <a:rPr lang="en-GB" sz="1700" spc="-30" dirty="0"/>
              <a:t>Contract solutions allow clients to understand and manage their contractual risk with effective </a:t>
            </a:r>
            <a:r>
              <a:rPr lang="en-GB" sz="1700" b="1" spc="-30" dirty="0"/>
              <a:t>pre-contract </a:t>
            </a:r>
            <a:r>
              <a:rPr lang="en-GB" sz="1700" spc="-30" dirty="0"/>
              <a:t>procurement</a:t>
            </a:r>
            <a:r>
              <a:rPr lang="en-GB" sz="1700" b="1" spc="-30" dirty="0"/>
              <a:t> </a:t>
            </a:r>
            <a:r>
              <a:rPr lang="en-GB" sz="1700" spc="-30" dirty="0"/>
              <a:t>advisory and resilient </a:t>
            </a:r>
            <a:r>
              <a:rPr lang="en-GB" sz="1700" b="1" spc="-30" dirty="0"/>
              <a:t>post-contract</a:t>
            </a:r>
            <a:r>
              <a:rPr lang="en-GB" sz="1700" spc="-30" dirty="0"/>
              <a:t> dispute avoidance, management and resolution throughout the project lifecycle.</a:t>
            </a:r>
          </a:p>
          <a:p>
            <a:pPr>
              <a:lnSpc>
                <a:spcPct val="100000"/>
              </a:lnSpc>
              <a:spcBef>
                <a:spcPts val="1500"/>
              </a:spcBef>
            </a:pPr>
            <a:r>
              <a:rPr lang="en-GB" sz="1700" spc="-30" dirty="0"/>
              <a:t>Our vision is to be the leading consultancy known for its </a:t>
            </a:r>
            <a:r>
              <a:rPr lang="en-GB" sz="1700" spc="-30" dirty="0">
                <a:solidFill>
                  <a:schemeClr val="accent1"/>
                </a:solidFill>
              </a:rPr>
              <a:t>integrity, objectivity and fairness </a:t>
            </a:r>
            <a:r>
              <a:rPr lang="en-GB" sz="1700" spc="-30" dirty="0"/>
              <a:t>acting as a partner of choice for our clients. </a:t>
            </a:r>
          </a:p>
          <a:p>
            <a:pPr>
              <a:lnSpc>
                <a:spcPct val="100000"/>
              </a:lnSpc>
              <a:spcBef>
                <a:spcPts val="1500"/>
              </a:spcBef>
            </a:pPr>
            <a:r>
              <a:rPr lang="en-GB" sz="1700" spc="-30" dirty="0"/>
              <a:t>The values that form the foundation of our business include:</a:t>
            </a:r>
            <a:endParaRPr lang="en-GB" sz="2200" dirty="0"/>
          </a:p>
        </p:txBody>
      </p:sp>
      <p:pic>
        <p:nvPicPr>
          <p:cNvPr id="10" name="Picture 9" descr="A close up of a card&#10;&#10;Description automatically generated">
            <a:extLst>
              <a:ext uri="{FF2B5EF4-FFF2-40B4-BE49-F238E27FC236}">
                <a16:creationId xmlns:a16="http://schemas.microsoft.com/office/drawing/2014/main" id="{C95FAF34-64B8-486D-8698-5C00D770C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7315" y="1621591"/>
            <a:ext cx="3530329" cy="3057264"/>
          </a:xfrm>
          <a:prstGeom prst="rect">
            <a:avLst/>
          </a:prstGeom>
        </p:spPr>
      </p:pic>
      <p:sp>
        <p:nvSpPr>
          <p:cNvPr id="13" name="TextBox 12">
            <a:extLst>
              <a:ext uri="{FF2B5EF4-FFF2-40B4-BE49-F238E27FC236}">
                <a16:creationId xmlns:a16="http://schemas.microsoft.com/office/drawing/2014/main" id="{37BF33DF-EE57-4DF9-BD65-59A63A1E71A1}"/>
              </a:ext>
            </a:extLst>
          </p:cNvPr>
          <p:cNvSpPr txBox="1"/>
          <p:nvPr/>
        </p:nvSpPr>
        <p:spPr>
          <a:xfrm>
            <a:off x="769258" y="5685878"/>
            <a:ext cx="2017486" cy="1015663"/>
          </a:xfrm>
          <a:prstGeom prst="rect">
            <a:avLst/>
          </a:prstGeom>
          <a:noFill/>
        </p:spPr>
        <p:txBody>
          <a:bodyPr wrap="square" rtlCol="0">
            <a:spAutoFit/>
          </a:bodyPr>
          <a:lstStyle/>
          <a:p>
            <a:pPr algn="ctr" defTabSz="914400"/>
            <a:r>
              <a:rPr lang="en-GB" sz="1800" dirty="0">
                <a:solidFill>
                  <a:schemeClr val="accent1"/>
                </a:solidFill>
                <a:latin typeface="Arial" panose="020B0604020202020204" pitchFamily="34" charset="0"/>
                <a:cs typeface="Arial" panose="020B0604020202020204" pitchFamily="34" charset="0"/>
              </a:rPr>
              <a:t>Clients</a:t>
            </a:r>
          </a:p>
          <a:p>
            <a:pPr algn="ctr" defTabSz="914400"/>
            <a:r>
              <a:rPr lang="en-GB" sz="1400" b="1" dirty="0">
                <a:solidFill>
                  <a:schemeClr val="accent2"/>
                </a:solidFill>
                <a:latin typeface="Arial" panose="020B0604020202020204" pitchFamily="34" charset="0"/>
                <a:cs typeface="Arial" panose="020B0604020202020204" pitchFamily="34" charset="0"/>
              </a:rPr>
              <a:t>We treat clients the way we would want to be treated</a:t>
            </a:r>
          </a:p>
        </p:txBody>
      </p:sp>
      <p:sp>
        <p:nvSpPr>
          <p:cNvPr id="15" name="TextBox 14">
            <a:extLst>
              <a:ext uri="{FF2B5EF4-FFF2-40B4-BE49-F238E27FC236}">
                <a16:creationId xmlns:a16="http://schemas.microsoft.com/office/drawing/2014/main" id="{4FB59C73-412C-454F-AE70-F73CA7DF723B}"/>
              </a:ext>
            </a:extLst>
          </p:cNvPr>
          <p:cNvSpPr txBox="1"/>
          <p:nvPr/>
        </p:nvSpPr>
        <p:spPr>
          <a:xfrm>
            <a:off x="3185082" y="5685878"/>
            <a:ext cx="1465942" cy="827315"/>
          </a:xfrm>
          <a:prstGeom prst="rect">
            <a:avLst/>
          </a:prstGeom>
          <a:noFill/>
        </p:spPr>
        <p:txBody>
          <a:bodyPr wrap="square" rtlCol="0">
            <a:spAutoFit/>
          </a:bodyPr>
          <a:lstStyle/>
          <a:p>
            <a:pPr algn="ctr" defTabSz="914400"/>
            <a:r>
              <a:rPr lang="en-GB" sz="1800" dirty="0">
                <a:solidFill>
                  <a:schemeClr val="accent1"/>
                </a:solidFill>
                <a:latin typeface="Arial" panose="020B0604020202020204" pitchFamily="34" charset="0"/>
                <a:cs typeface="Arial" panose="020B0604020202020204" pitchFamily="34" charset="0"/>
              </a:rPr>
              <a:t>Excellence</a:t>
            </a:r>
          </a:p>
          <a:p>
            <a:pPr algn="ctr" defTabSz="914400"/>
            <a:r>
              <a:rPr lang="en-GB" sz="1400" b="1" dirty="0">
                <a:solidFill>
                  <a:schemeClr val="accent2"/>
                </a:solidFill>
                <a:latin typeface="Arial" panose="020B0604020202020204" pitchFamily="34" charset="0"/>
                <a:cs typeface="Arial" panose="020B0604020202020204" pitchFamily="34" charset="0"/>
              </a:rPr>
              <a:t>We strive for excellence </a:t>
            </a:r>
          </a:p>
        </p:txBody>
      </p:sp>
      <p:sp>
        <p:nvSpPr>
          <p:cNvPr id="16" name="TextBox 15">
            <a:extLst>
              <a:ext uri="{FF2B5EF4-FFF2-40B4-BE49-F238E27FC236}">
                <a16:creationId xmlns:a16="http://schemas.microsoft.com/office/drawing/2014/main" id="{0D57D296-6488-4528-862F-FE348BBBF142}"/>
              </a:ext>
            </a:extLst>
          </p:cNvPr>
          <p:cNvSpPr txBox="1"/>
          <p:nvPr/>
        </p:nvSpPr>
        <p:spPr>
          <a:xfrm>
            <a:off x="5244097" y="5685878"/>
            <a:ext cx="2331957" cy="1231106"/>
          </a:xfrm>
          <a:prstGeom prst="rect">
            <a:avLst/>
          </a:prstGeom>
          <a:noFill/>
        </p:spPr>
        <p:txBody>
          <a:bodyPr wrap="square" rtlCol="0">
            <a:spAutoFit/>
          </a:bodyPr>
          <a:lstStyle/>
          <a:p>
            <a:pPr algn="ctr" defTabSz="914400"/>
            <a:r>
              <a:rPr lang="en-GB" sz="1800" dirty="0">
                <a:solidFill>
                  <a:schemeClr val="accent1"/>
                </a:solidFill>
                <a:latin typeface="Arial" panose="020B0604020202020204" pitchFamily="34" charset="0"/>
                <a:cs typeface="Arial" panose="020B0604020202020204" pitchFamily="34" charset="0"/>
              </a:rPr>
              <a:t>People</a:t>
            </a:r>
          </a:p>
          <a:p>
            <a:pPr algn="ctr" defTabSz="914400"/>
            <a:r>
              <a:rPr lang="en-GB" sz="1400" b="1" dirty="0">
                <a:solidFill>
                  <a:schemeClr val="accent2"/>
                </a:solidFill>
                <a:latin typeface="Arial" panose="020B0604020202020204" pitchFamily="34" charset="0"/>
                <a:cs typeface="Arial" panose="020B0604020202020204" pitchFamily="34" charset="0"/>
              </a:rPr>
              <a:t>We care for our people through a challenging and supportive working environment </a:t>
            </a:r>
          </a:p>
        </p:txBody>
      </p:sp>
      <p:sp>
        <p:nvSpPr>
          <p:cNvPr id="17" name="TextBox 16">
            <a:extLst>
              <a:ext uri="{FF2B5EF4-FFF2-40B4-BE49-F238E27FC236}">
                <a16:creationId xmlns:a16="http://schemas.microsoft.com/office/drawing/2014/main" id="{71DF2E22-C15F-4B52-9DD0-1DFA604F2E40}"/>
              </a:ext>
            </a:extLst>
          </p:cNvPr>
          <p:cNvSpPr txBox="1"/>
          <p:nvPr/>
        </p:nvSpPr>
        <p:spPr>
          <a:xfrm>
            <a:off x="7779658" y="5685878"/>
            <a:ext cx="2162628" cy="1015663"/>
          </a:xfrm>
          <a:prstGeom prst="rect">
            <a:avLst/>
          </a:prstGeom>
          <a:noFill/>
        </p:spPr>
        <p:txBody>
          <a:bodyPr wrap="square" rtlCol="0">
            <a:spAutoFit/>
          </a:bodyPr>
          <a:lstStyle/>
          <a:p>
            <a:pPr algn="ctr" defTabSz="914400"/>
            <a:r>
              <a:rPr lang="en-GB" sz="1800" dirty="0">
                <a:solidFill>
                  <a:schemeClr val="accent1"/>
                </a:solidFill>
                <a:latin typeface="Arial" panose="020B0604020202020204" pitchFamily="34" charset="0"/>
                <a:cs typeface="Arial" panose="020B0604020202020204" pitchFamily="34" charset="0"/>
              </a:rPr>
              <a:t>Sustainability</a:t>
            </a:r>
          </a:p>
          <a:p>
            <a:pPr algn="ctr" defTabSz="914400"/>
            <a:r>
              <a:rPr lang="en-GB" sz="1400" b="1" dirty="0">
                <a:solidFill>
                  <a:schemeClr val="accent2"/>
                </a:solidFill>
                <a:latin typeface="Arial" panose="020B0604020202020204" pitchFamily="34" charset="0"/>
                <a:cs typeface="Arial" panose="020B0604020202020204" pitchFamily="34" charset="0"/>
              </a:rPr>
              <a:t>We care about the effect we have on the environment</a:t>
            </a:r>
          </a:p>
        </p:txBody>
      </p:sp>
      <p:pic>
        <p:nvPicPr>
          <p:cNvPr id="18" name="Picture 17" descr="Icon&#10;&#10;Description automatically generated">
            <a:extLst>
              <a:ext uri="{FF2B5EF4-FFF2-40B4-BE49-F238E27FC236}">
                <a16:creationId xmlns:a16="http://schemas.microsoft.com/office/drawing/2014/main" id="{D5633377-45AA-4CF6-9984-5556F7925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418" y="4800997"/>
            <a:ext cx="784821" cy="640413"/>
          </a:xfrm>
          <a:prstGeom prst="rect">
            <a:avLst/>
          </a:prstGeom>
        </p:spPr>
      </p:pic>
      <p:pic>
        <p:nvPicPr>
          <p:cNvPr id="19" name="Picture 18" descr="Icon&#10;&#10;Description automatically generated">
            <a:extLst>
              <a:ext uri="{FF2B5EF4-FFF2-40B4-BE49-F238E27FC236}">
                <a16:creationId xmlns:a16="http://schemas.microsoft.com/office/drawing/2014/main" id="{472CF791-7F28-426E-A503-5F3C0DAE8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8352" y="4800997"/>
            <a:ext cx="671303" cy="633710"/>
          </a:xfrm>
          <a:prstGeom prst="rect">
            <a:avLst/>
          </a:prstGeom>
        </p:spPr>
      </p:pic>
      <p:pic>
        <p:nvPicPr>
          <p:cNvPr id="20" name="Picture 19" descr="Icon&#10;&#10;Description automatically generated">
            <a:extLst>
              <a:ext uri="{FF2B5EF4-FFF2-40B4-BE49-F238E27FC236}">
                <a16:creationId xmlns:a16="http://schemas.microsoft.com/office/drawing/2014/main" id="{1FD23E49-E5A0-4779-AA12-A6CE9F2779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7663" y="4800997"/>
            <a:ext cx="949748" cy="592643"/>
          </a:xfrm>
          <a:prstGeom prst="rect">
            <a:avLst/>
          </a:prstGeom>
        </p:spPr>
      </p:pic>
      <p:pic>
        <p:nvPicPr>
          <p:cNvPr id="21" name="Picture 20" descr="Icon&#10;&#10;Description automatically generated">
            <a:extLst>
              <a:ext uri="{FF2B5EF4-FFF2-40B4-BE49-F238E27FC236}">
                <a16:creationId xmlns:a16="http://schemas.microsoft.com/office/drawing/2014/main" id="{07AC21DD-EB24-4EC5-807F-4D15B3B562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4573" y="4800997"/>
            <a:ext cx="935771" cy="670012"/>
          </a:xfrm>
          <a:prstGeom prst="rect">
            <a:avLst/>
          </a:prstGeom>
        </p:spPr>
      </p:pic>
      <p:sp>
        <p:nvSpPr>
          <p:cNvPr id="22" name="TextBox 21">
            <a:extLst>
              <a:ext uri="{FF2B5EF4-FFF2-40B4-BE49-F238E27FC236}">
                <a16:creationId xmlns:a16="http://schemas.microsoft.com/office/drawing/2014/main" id="{4B536297-CDB2-4631-BA59-D3F5E77BB486}"/>
              </a:ext>
            </a:extLst>
          </p:cNvPr>
          <p:cNvSpPr txBox="1"/>
          <p:nvPr/>
        </p:nvSpPr>
        <p:spPr>
          <a:xfrm>
            <a:off x="5219805" y="1161796"/>
            <a:ext cx="5345348" cy="338554"/>
          </a:xfrm>
          <a:prstGeom prst="rect">
            <a:avLst/>
          </a:prstGeom>
          <a:noFill/>
        </p:spPr>
        <p:txBody>
          <a:bodyPr wrap="square">
            <a:spAutoFit/>
          </a:bodyPr>
          <a:lstStyle/>
          <a:p>
            <a:pPr algn="ctr">
              <a:lnSpc>
                <a:spcPct val="100000"/>
              </a:lnSpc>
              <a:spcBef>
                <a:spcPts val="1500"/>
              </a:spcBef>
            </a:pPr>
            <a:r>
              <a:rPr lang="en-GB" sz="1600" b="1" spc="-30" dirty="0">
                <a:solidFill>
                  <a:schemeClr val="accent1"/>
                </a:solidFill>
                <a:latin typeface="Arial" panose="020B0604020202020204" pitchFamily="34" charset="0"/>
                <a:cs typeface="Arial" panose="020B0604020202020204" pitchFamily="34" charset="0"/>
              </a:rPr>
              <a:t>Avoidance is better than cure </a:t>
            </a:r>
          </a:p>
        </p:txBody>
      </p:sp>
    </p:spTree>
    <p:extLst>
      <p:ext uri="{BB962C8B-B14F-4D97-AF65-F5344CB8AC3E}">
        <p14:creationId xmlns:p14="http://schemas.microsoft.com/office/powerpoint/2010/main" val="80080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125B67-6C8B-44F9-A73C-8249369824C0}"/>
              </a:ext>
            </a:extLst>
          </p:cNvPr>
          <p:cNvSpPr>
            <a:spLocks noGrp="1"/>
          </p:cNvSpPr>
          <p:nvPr>
            <p:ph sz="quarter" idx="14"/>
          </p:nvPr>
        </p:nvSpPr>
        <p:spPr>
          <a:xfrm>
            <a:off x="720436" y="1634689"/>
            <a:ext cx="5401584" cy="5040432"/>
          </a:xfrm>
        </p:spPr>
        <p:txBody>
          <a:bodyPr/>
          <a:lstStyle/>
          <a:p>
            <a:r>
              <a:rPr lang="en-GB" sz="1800" dirty="0"/>
              <a:t>Nasir is a skilled and dynamic leader with just under 20 years of proven capacity to provide total solutions of estimating, procurement, commercial, dispute avoidance, management and resolution through effective pre &amp; post contract management. </a:t>
            </a:r>
          </a:p>
          <a:p>
            <a:r>
              <a:rPr lang="en-GB" sz="1800" dirty="0"/>
              <a:t>Versatile and well-versed in successful delivery on major projects including energy, utilities, commercial property, oil &amp; gas, manufacturing, ports, highways and rail infrastructure. </a:t>
            </a:r>
          </a:p>
          <a:p>
            <a:r>
              <a:rPr lang="en-GB" sz="1800" dirty="0"/>
              <a:t>Nasir has led large and complex claims on quantum, delay and engineering issues. Nasir is an engineer, chartered surveyor, chartered procurement director, and legally qualified. </a:t>
            </a:r>
          </a:p>
          <a:p>
            <a:r>
              <a:rPr lang="en-GB" sz="1800" dirty="0"/>
              <a:t>He has Fellowship of various institutions and acts as an expert, mediator, adjudicator and arbitrator. 	</a:t>
            </a:r>
          </a:p>
          <a:p>
            <a:endParaRPr lang="en-GB" sz="1800" dirty="0"/>
          </a:p>
        </p:txBody>
      </p:sp>
      <p:sp>
        <p:nvSpPr>
          <p:cNvPr id="5" name="Text Placeholder 4">
            <a:extLst>
              <a:ext uri="{FF2B5EF4-FFF2-40B4-BE49-F238E27FC236}">
                <a16:creationId xmlns:a16="http://schemas.microsoft.com/office/drawing/2014/main" id="{BA28BD3C-4D7E-46F5-96DF-F7E951A58F29}"/>
              </a:ext>
            </a:extLst>
          </p:cNvPr>
          <p:cNvSpPr>
            <a:spLocks noGrp="1"/>
          </p:cNvSpPr>
          <p:nvPr>
            <p:ph type="body" sz="quarter" idx="15"/>
          </p:nvPr>
        </p:nvSpPr>
        <p:spPr/>
        <p:txBody>
          <a:bodyPr/>
          <a:lstStyle/>
          <a:p>
            <a:r>
              <a:rPr lang="en-GB" dirty="0"/>
              <a:t>Nasir Khan MBE </a:t>
            </a:r>
            <a:r>
              <a:rPr lang="en-GB" sz="1800" b="0" dirty="0" err="1"/>
              <a:t>FCIArb</a:t>
            </a:r>
            <a:r>
              <a:rPr lang="en-GB" sz="1800" b="0" dirty="0"/>
              <a:t> FCIPS </a:t>
            </a:r>
            <a:r>
              <a:rPr lang="en-GB" sz="1800" b="0" dirty="0" err="1"/>
              <a:t>FCInstCES</a:t>
            </a:r>
            <a:r>
              <a:rPr lang="en-GB" sz="1800" b="0" dirty="0"/>
              <a:t> PE BEng LLB MSc (PM) MSc (Law) </a:t>
            </a:r>
            <a:endParaRPr lang="en-GB" sz="1800" dirty="0"/>
          </a:p>
        </p:txBody>
      </p:sp>
      <p:pic>
        <p:nvPicPr>
          <p:cNvPr id="7" name="Picture 6" descr="A person standing next to a fence&#10;&#10;Description automatically generated">
            <a:extLst>
              <a:ext uri="{FF2B5EF4-FFF2-40B4-BE49-F238E27FC236}">
                <a16:creationId xmlns:a16="http://schemas.microsoft.com/office/drawing/2014/main" id="{C4B4A4DB-115A-4C5B-99AD-1A3E4800D4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92" t="4521" r="10263" b="22073"/>
          <a:stretch/>
        </p:blipFill>
        <p:spPr>
          <a:xfrm>
            <a:off x="6421155" y="2015847"/>
            <a:ext cx="4110774" cy="3237756"/>
          </a:xfrm>
          <a:prstGeom prst="rect">
            <a:avLst/>
          </a:prstGeom>
        </p:spPr>
      </p:pic>
    </p:spTree>
    <p:extLst>
      <p:ext uri="{BB962C8B-B14F-4D97-AF65-F5344CB8AC3E}">
        <p14:creationId xmlns:p14="http://schemas.microsoft.com/office/powerpoint/2010/main" val="390143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F62228-7C5D-7133-3B10-1749778CA941}"/>
              </a:ext>
            </a:extLst>
          </p:cNvPr>
          <p:cNvSpPr>
            <a:spLocks noGrp="1"/>
          </p:cNvSpPr>
          <p:nvPr>
            <p:ph type="pic" sz="quarter" idx="16"/>
          </p:nvPr>
        </p:nvSpPr>
        <p:spPr/>
      </p:sp>
      <p:sp>
        <p:nvSpPr>
          <p:cNvPr id="3" name="Text Placeholder 2">
            <a:extLst>
              <a:ext uri="{FF2B5EF4-FFF2-40B4-BE49-F238E27FC236}">
                <a16:creationId xmlns:a16="http://schemas.microsoft.com/office/drawing/2014/main" id="{979A9BD5-AE38-D397-F7F4-B60C69EA3AD8}"/>
              </a:ext>
            </a:extLst>
          </p:cNvPr>
          <p:cNvSpPr>
            <a:spLocks noGrp="1"/>
          </p:cNvSpPr>
          <p:nvPr>
            <p:ph type="body" sz="quarter" idx="15"/>
          </p:nvPr>
        </p:nvSpPr>
        <p:spPr/>
        <p:txBody>
          <a:bodyPr/>
          <a:lstStyle/>
          <a:p>
            <a:r>
              <a:rPr lang="en-GB" dirty="0"/>
              <a:t>Infrastructure</a:t>
            </a:r>
          </a:p>
        </p:txBody>
      </p:sp>
      <p:grpSp>
        <p:nvGrpSpPr>
          <p:cNvPr id="9" name="Group 8">
            <a:extLst>
              <a:ext uri="{FF2B5EF4-FFF2-40B4-BE49-F238E27FC236}">
                <a16:creationId xmlns:a16="http://schemas.microsoft.com/office/drawing/2014/main" id="{23C32381-05F2-B8A0-9917-740AF4D86223}"/>
              </a:ext>
            </a:extLst>
          </p:cNvPr>
          <p:cNvGrpSpPr/>
          <p:nvPr/>
        </p:nvGrpSpPr>
        <p:grpSpPr>
          <a:xfrm>
            <a:off x="720723" y="1477107"/>
            <a:ext cx="9377869" cy="5252367"/>
            <a:chOff x="3486024" y="1290003"/>
            <a:chExt cx="7042678" cy="5258602"/>
          </a:xfrm>
        </p:grpSpPr>
        <p:pic>
          <p:nvPicPr>
            <p:cNvPr id="5" name="Picture 4">
              <a:extLst>
                <a:ext uri="{FF2B5EF4-FFF2-40B4-BE49-F238E27FC236}">
                  <a16:creationId xmlns:a16="http://schemas.microsoft.com/office/drawing/2014/main" id="{F69ED9B8-3875-4CCD-D815-3C79ABEEF1CF}"/>
                </a:ext>
              </a:extLst>
            </p:cNvPr>
            <p:cNvPicPr>
              <a:picLocks noChangeAspect="1"/>
            </p:cNvPicPr>
            <p:nvPr/>
          </p:nvPicPr>
          <p:blipFill>
            <a:blip r:embed="rId3"/>
            <a:stretch>
              <a:fillRect/>
            </a:stretch>
          </p:blipFill>
          <p:spPr>
            <a:xfrm>
              <a:off x="3486024" y="1290003"/>
              <a:ext cx="7042678" cy="5258602"/>
            </a:xfrm>
            <a:prstGeom prst="rect">
              <a:avLst/>
            </a:prstGeom>
          </p:spPr>
        </p:pic>
        <p:pic>
          <p:nvPicPr>
            <p:cNvPr id="7" name="Picture 6">
              <a:extLst>
                <a:ext uri="{FF2B5EF4-FFF2-40B4-BE49-F238E27FC236}">
                  <a16:creationId xmlns:a16="http://schemas.microsoft.com/office/drawing/2014/main" id="{398A5C48-5BF7-62B9-C57D-2959A3027914}"/>
                </a:ext>
              </a:extLst>
            </p:cNvPr>
            <p:cNvPicPr>
              <a:picLocks noChangeAspect="1"/>
            </p:cNvPicPr>
            <p:nvPr/>
          </p:nvPicPr>
          <p:blipFill>
            <a:blip r:embed="rId4"/>
            <a:stretch>
              <a:fillRect/>
            </a:stretch>
          </p:blipFill>
          <p:spPr>
            <a:xfrm>
              <a:off x="9651488" y="6172042"/>
              <a:ext cx="748554" cy="306227"/>
            </a:xfrm>
            <a:prstGeom prst="rect">
              <a:avLst/>
            </a:prstGeom>
          </p:spPr>
        </p:pic>
      </p:grpSp>
    </p:spTree>
    <p:extLst>
      <p:ext uri="{BB962C8B-B14F-4D97-AF65-F5344CB8AC3E}">
        <p14:creationId xmlns:p14="http://schemas.microsoft.com/office/powerpoint/2010/main" val="1556915152"/>
      </p:ext>
    </p:extLst>
  </p:cSld>
  <p:clrMapOvr>
    <a:masterClrMapping/>
  </p:clrMapOvr>
</p:sld>
</file>

<file path=ppt/theme/theme1.xml><?xml version="1.0" encoding="utf-8"?>
<a:theme xmlns:a="http://schemas.openxmlformats.org/drawingml/2006/main" name="Front Cover">
  <a:themeElements>
    <a:clrScheme name="Currie &amp; Brown">
      <a:dk1>
        <a:srgbClr val="B2B2B2"/>
      </a:dk1>
      <a:lt1>
        <a:srgbClr val="FFFFFF"/>
      </a:lt1>
      <a:dk2>
        <a:srgbClr val="5F5F5F"/>
      </a:dk2>
      <a:lt2>
        <a:srgbClr val="E7E6E6"/>
      </a:lt2>
      <a:accent1>
        <a:srgbClr val="B51233"/>
      </a:accent1>
      <a:accent2>
        <a:srgbClr val="5F5F5F"/>
      </a:accent2>
      <a:accent3>
        <a:srgbClr val="808080"/>
      </a:accent3>
      <a:accent4>
        <a:srgbClr val="B2B2B2"/>
      </a:accent4>
      <a:accent5>
        <a:srgbClr val="DFDFDF"/>
      </a:accent5>
      <a:accent6>
        <a:srgbClr val="3CDBC0"/>
      </a:accent6>
      <a:hlink>
        <a:srgbClr val="1E1E1E"/>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BF1D3D-E47A-4BA9-9AE2-7A3313575DD3}" vid="{039F298E-7B3E-460C-80F4-BB359A73ECC4}"/>
    </a:ext>
  </a:extLst>
</a:theme>
</file>

<file path=ppt/theme/theme2.xml><?xml version="1.0" encoding="utf-8"?>
<a:theme xmlns:a="http://schemas.openxmlformats.org/drawingml/2006/main" name="Content Slide">
  <a:themeElements>
    <a:clrScheme name="Currie &amp; Brown">
      <a:dk1>
        <a:srgbClr val="B2B2B2"/>
      </a:dk1>
      <a:lt1>
        <a:srgbClr val="FFFFFF"/>
      </a:lt1>
      <a:dk2>
        <a:srgbClr val="5F5F5F"/>
      </a:dk2>
      <a:lt2>
        <a:srgbClr val="E7E6E6"/>
      </a:lt2>
      <a:accent1>
        <a:srgbClr val="B51233"/>
      </a:accent1>
      <a:accent2>
        <a:srgbClr val="5F5F5F"/>
      </a:accent2>
      <a:accent3>
        <a:srgbClr val="808080"/>
      </a:accent3>
      <a:accent4>
        <a:srgbClr val="B2B2B2"/>
      </a:accent4>
      <a:accent5>
        <a:srgbClr val="DFDFDF"/>
      </a:accent5>
      <a:accent6>
        <a:srgbClr val="3CDBC0"/>
      </a:accent6>
      <a:hlink>
        <a:srgbClr val="1E1E1E"/>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BF1D3D-E47A-4BA9-9AE2-7A3313575DD3}" vid="{C60BF89F-DA3B-4B14-A10B-351A6005CA4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03699380-04dc-428f-8240-651b10a2e26c">2020-02-27T00:00:00+00:00</Expiry_x0020_date>
    <Reason_x0020_for_x0020_change xmlns="03699380-04dc-428f-8240-651b10a2e26c">Updated document</Reason_x0020_for_x0020_change>
    <Document_x0020_Version xmlns="03699380-04dc-428f-8240-651b10a2e26c">3</Document_x0020_Version>
    <Region xmlns="03699380-04dc-428f-8240-651b10a2e26c">Group</Region>
    <Approval_x0020_Date xmlns="03699380-04dc-428f-8240-651b10a2e26c">2019-03-29T00:00:00+00:00</Approval_x0020_Date>
    <Dept_x002f_office_x0020_approver xmlns="03699380-04dc-428f-8240-651b10a2e26c">
      <UserInfo>
        <DisplayName>Aileen McEwan</DisplayName>
        <AccountId>50</AccountId>
        <AccountType/>
      </UserInfo>
    </Dept_x002f_office_x0020_approver>
    <Dept_x002f_Office_x0020_approval_x0020_date xmlns="03699380-04dc-428f-8240-651b10a2e26c">2019-03-25T00:00:00+00:00</Dept_x002f_Office_x0020_approval_x0020_date>
    <RoutingRuleDescription xmlns="http://schemas.microsoft.com/sharepoint/v3">General template for PowerPoint presentations</RoutingRuleDescription>
    <Document_x0020_Date xmlns="03699380-04dc-428f-8240-651b10a2e26c">2019-02-27T00:00:00+00:00</Document_x0020_Date>
    <BMS xmlns="03699380-04dc-428f-8240-651b10a2e26c">false</BMS>
    <Document_x0020_Owner xmlns="03699380-04dc-428f-8240-651b10a2e26c">
      <UserInfo>
        <DisplayName>Group comms</DisplayName>
        <AccountId>3347</AccountId>
        <AccountType/>
      </UserInfo>
    </Document_x0020_Owner>
    <Content xmlns="686b6699-ad6b-4de1-96c3-f103ea383dd8">Document templates</Content>
    <SharedWithUsers xmlns="8b4b5044-52b4-4125-8361-927e2dc4ae39">
      <UserInfo>
        <DisplayName>Francois Robin</DisplayName>
        <AccountId>1498</AccountId>
        <AccountType/>
      </UserInfo>
      <UserInfo>
        <DisplayName>Violaine Larvor</DisplayName>
        <AccountId>1499</AccountId>
        <AccountType/>
      </UserInfo>
    </SharedWithUsers>
    <Content12 xmlns="03699380-04dc-428f-8240-651b10a2e26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ster document" ma:contentTypeID="0x010100D2FE7B9AC189D34DA3AE70D059BF617F009E8E17FE225D3E45ACF49FDCA48BEDAD" ma:contentTypeVersion="50" ma:contentTypeDescription="The master document library template" ma:contentTypeScope="" ma:versionID="85c4cb3959cd9c155cee06f354fd56e6">
  <xsd:schema xmlns:xsd="http://www.w3.org/2001/XMLSchema" xmlns:xs="http://www.w3.org/2001/XMLSchema" xmlns:p="http://schemas.microsoft.com/office/2006/metadata/properties" xmlns:ns1="http://schemas.microsoft.com/sharepoint/v3" xmlns:ns2="03699380-04dc-428f-8240-651b10a2e26c" xmlns:ns3="8b4b5044-52b4-4125-8361-927e2dc4ae39" xmlns:ns4="686b6699-ad6b-4de1-96c3-f103ea383dd8" targetNamespace="http://schemas.microsoft.com/office/2006/metadata/properties" ma:root="true" ma:fieldsID="81a23575500aa6600f5a2beee706504a" ns1:_="" ns2:_="" ns3:_="" ns4:_="">
    <xsd:import namespace="http://schemas.microsoft.com/sharepoint/v3"/>
    <xsd:import namespace="03699380-04dc-428f-8240-651b10a2e26c"/>
    <xsd:import namespace="8b4b5044-52b4-4125-8361-927e2dc4ae39"/>
    <xsd:import namespace="686b6699-ad6b-4de1-96c3-f103ea383dd8"/>
    <xsd:element name="properties">
      <xsd:complexType>
        <xsd:sequence>
          <xsd:element name="documentManagement">
            <xsd:complexType>
              <xsd:all>
                <xsd:element ref="ns2:Document_x0020_Date"/>
                <xsd:element ref="ns2:Document_x0020_Owner"/>
                <xsd:element ref="ns2:Document_x0020_Version"/>
                <xsd:element ref="ns2:Expiry_x0020_date"/>
                <xsd:element ref="ns1:RoutingRuleDescription"/>
                <xsd:element ref="ns2:Reason_x0020_for_x0020_change" minOccurs="0"/>
                <xsd:element ref="ns2:Region" minOccurs="0"/>
                <xsd:element ref="ns2:Dept_x002f_Office_x0020_approval_x0020_date" minOccurs="0"/>
                <xsd:element ref="ns2:Dept_x002f_office_x0020_approver" minOccurs="0"/>
                <xsd:element ref="ns2:BMS" minOccurs="0"/>
                <xsd:element ref="ns2:Approval_x0020_Date" minOccurs="0"/>
                <xsd:element ref="ns3:SharedWithUsers" minOccurs="0"/>
                <xsd:element ref="ns3:SharingHintHash" minOccurs="0"/>
                <xsd:element ref="ns3:SharedWithDetails" minOccurs="0"/>
                <xsd:element ref="ns4:Content" minOccurs="0"/>
                <xsd:element ref="ns2:LastSharedByUser" minOccurs="0"/>
                <xsd:element ref="ns2:LastSharedByTime" minOccurs="0"/>
                <xsd:element ref="ns4:MediaServiceMetadata" minOccurs="0"/>
                <xsd:element ref="ns4:MediaServiceFastMetadata" minOccurs="0"/>
                <xsd:element ref="ns2:Content1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6" ma:displayName="Description" ma:description="Document 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699380-04dc-428f-8240-651b10a2e26c" elementFormDefault="qualified">
    <xsd:import namespace="http://schemas.microsoft.com/office/2006/documentManagement/types"/>
    <xsd:import namespace="http://schemas.microsoft.com/office/infopath/2007/PartnerControls"/>
    <xsd:element name="Document_x0020_Date" ma:index="2" ma:displayName="Document date" ma:description="Date of document" ma:format="DateOnly" ma:internalName="Document_x0020_Date0" ma:readOnly="false">
      <xsd:simpleType>
        <xsd:restriction base="dms:DateTime"/>
      </xsd:simpleType>
    </xsd:element>
    <xsd:element name="Document_x0020_Owner" ma:index="3" ma:displayName="Document owner" ma:description="Select owners name" ma:list="UserInfo" ma:SharePointGroup="0" ma:internalName="Document_x0020_Owne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Version" ma:index="4" ma:displayName="Doc version" ma:description="Document version number" ma:internalName="Document_x0020_Version0" ma:readOnly="false" ma:percentage="FALSE">
      <xsd:simpleType>
        <xsd:restriction base="dms:Number"/>
      </xsd:simpleType>
    </xsd:element>
    <xsd:element name="Expiry_x0020_date" ma:index="5" ma:displayName="Expiry date" ma:description="The date the document is set to expire from the intranet" ma:format="DateOnly" ma:internalName="Expiry_x0020_date0" ma:readOnly="false">
      <xsd:simpleType>
        <xsd:restriction base="dms:DateTime"/>
      </xsd:simpleType>
    </xsd:element>
    <xsd:element name="Reason_x0020_for_x0020_change" ma:index="7" nillable="true" ma:displayName="Reason for change" ma:description="Select from list" ma:format="Dropdown" ma:internalName="Reason_x0020_for_x0020_change0" ma:readOnly="false">
      <xsd:simpleType>
        <xsd:restriction base="dms:Choice">
          <xsd:enumeration value="New master"/>
          <xsd:enumeration value="New duplicate"/>
          <xsd:enumeration value="Updated master"/>
          <xsd:enumeration value="Updated duplicate"/>
          <xsd:enumeration value="Reviewed master/duplicate"/>
          <xsd:enumeration value="Change of owner"/>
        </xsd:restriction>
      </xsd:simpleType>
    </xsd:element>
    <xsd:element name="Region" ma:index="8" nillable="true" ma:displayName="Region" ma:description="Which region is this document applicable to?" ma:format="Dropdown" ma:internalName="Region0" ma:readOnly="false">
      <xsd:simpleType>
        <xsd:restriction base="dms:Choice">
          <xsd:enumeration value="APAC"/>
          <xsd:enumeration value="Australia"/>
          <xsd:enumeration value="China"/>
          <xsd:enumeration value="Europe"/>
          <xsd:enumeration value="France"/>
          <xsd:enumeration value="Group"/>
          <xsd:enumeration value="Hong Kong"/>
          <xsd:enumeration value="India"/>
          <xsd:enumeration value="Italy"/>
          <xsd:enumeration value="Japan"/>
          <xsd:enumeration value="Jersey"/>
          <xsd:enumeration value="Mexico"/>
          <xsd:enumeration value="Middle East"/>
          <xsd:enumeration value="Republic of Ireland"/>
          <xsd:enumeration value="Singapore"/>
          <xsd:enumeration value="South America"/>
          <xsd:enumeration value="Spain"/>
          <xsd:enumeration value="Taiwan"/>
          <xsd:enumeration value="Thailand"/>
          <xsd:enumeration value="UAE"/>
          <xsd:enumeration value="UK"/>
          <xsd:enumeration value="UK and Republic of Ireland"/>
          <xsd:enumeration value="USA"/>
        </xsd:restriction>
      </xsd:simpleType>
    </xsd:element>
    <xsd:element name="Dept_x002f_Office_x0020_approval_x0020_date" ma:index="9" nillable="true" ma:displayName="Dept/Office approval date" ma:description="Head of department or office manager date of approval" ma:format="DateOnly" ma:internalName="Dept_x002F_Office_x0020_approval_x0020_date">
      <xsd:simpleType>
        <xsd:restriction base="dms:DateTime"/>
      </xsd:simpleType>
    </xsd:element>
    <xsd:element name="Dept_x002f_office_x0020_approver" ma:index="10" nillable="true" ma:displayName="Dept/office approver" ma:description="Head of department or office manager - name of approver" ma:list="UserInfo" ma:SharePointGroup="0" ma:internalName="Dept_x002F_office_x0020_approv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MS" ma:index="11" nillable="true" ma:displayName="BMS" ma:default="0" ma:description="If BMS document, tick checkbox, if communication document leave blank" ma:internalName="BMS">
      <xsd:simpleType>
        <xsd:restriction base="dms:Boolean"/>
      </xsd:simpleType>
    </xsd:element>
    <xsd:element name="Approval_x0020_Date" ma:index="12" nillable="true" ma:displayName="BMS Approval date" ma:format="DateOnly" ma:internalName="Approval_x0020_Date0" ma:readOnly="false">
      <xsd:simpleType>
        <xsd:restriction base="dms:DateTime"/>
      </xsd:simpleType>
    </xsd:element>
    <xsd:element name="LastSharedByUser" ma:index="23" nillable="true" ma:displayName="Last Shared By User" ma:description=""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element name="Content12" ma:index="27" nillable="true" ma:displayName="Content" ma:internalName="Content12">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b5044-52b4-4125-8361-927e2dc4ae3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0" nillable="true" ma:displayName="Sharing Hint Hash" ma:internalName="SharingHintHash" ma:readOnly="true">
      <xsd:simpleType>
        <xsd:restriction base="dms:Text"/>
      </xsd:simple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b6699-ad6b-4de1-96c3-f103ea383dd8" elementFormDefault="qualified">
    <xsd:import namespace="http://schemas.microsoft.com/office/2006/documentManagement/types"/>
    <xsd:import namespace="http://schemas.microsoft.com/office/infopath/2007/PartnerControls"/>
    <xsd:element name="Content" ma:index="22" nillable="true" ma:displayName="Content" ma:internalName="Content">
      <xsd:simpleType>
        <xsd:restriction base="dms:Text">
          <xsd:maxLength value="255"/>
        </xsd:restrictio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DB8A3B-AC33-4FC5-8A4A-AAB279694BAA}">
  <ds:schemaRefs>
    <ds:schemaRef ds:uri="http://purl.org/dc/elements/1.1/"/>
    <ds:schemaRef ds:uri="http://schemas.microsoft.com/office/infopath/2007/PartnerControls"/>
    <ds:schemaRef ds:uri="http://schemas.microsoft.com/office/2006/metadata/properties"/>
    <ds:schemaRef ds:uri="03699380-04dc-428f-8240-651b10a2e26c"/>
    <ds:schemaRef ds:uri="http://purl.org/dc/terms/"/>
    <ds:schemaRef ds:uri="http://schemas.microsoft.com/sharepoint/v3"/>
    <ds:schemaRef ds:uri="686b6699-ad6b-4de1-96c3-f103ea383dd8"/>
    <ds:schemaRef ds:uri="http://schemas.microsoft.com/office/2006/documentManagement/types"/>
    <ds:schemaRef ds:uri="8b4b5044-52b4-4125-8361-927e2dc4ae39"/>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8949F9E-5759-4435-98AD-E7F184CF3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699380-04dc-428f-8240-651b10a2e26c"/>
    <ds:schemaRef ds:uri="8b4b5044-52b4-4125-8361-927e2dc4ae39"/>
    <ds:schemaRef ds:uri="686b6699-ad6b-4de1-96c3-f103ea383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B4F66-3FCC-46E3-A1F2-279DEA931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6633</TotalTime>
  <Words>4578</Words>
  <Application>Microsoft Office PowerPoint</Application>
  <PresentationFormat>Custom</PresentationFormat>
  <Paragraphs>394</Paragraphs>
  <Slides>24</Slides>
  <Notes>17</Notes>
  <HiddenSlides>0</HiddenSlides>
  <MMClips>0</MMClips>
  <ScaleCrop>false</ScaleCrop>
  <HeadingPairs>
    <vt:vector size="6" baseType="variant">
      <vt:variant>
        <vt:lpstr>Fonts Used</vt:lpstr>
      </vt:variant>
      <vt:variant>
        <vt:i4>24</vt:i4>
      </vt:variant>
      <vt:variant>
        <vt:lpstr>Theme</vt:lpstr>
      </vt:variant>
      <vt:variant>
        <vt:i4>3</vt:i4>
      </vt:variant>
      <vt:variant>
        <vt:lpstr>Slide Titles</vt:lpstr>
      </vt:variant>
      <vt:variant>
        <vt:i4>24</vt:i4>
      </vt:variant>
    </vt:vector>
  </HeadingPairs>
  <TitlesOfParts>
    <vt:vector size="51" baseType="lpstr">
      <vt:lpstr>Arial</vt:lpstr>
      <vt:lpstr>Arial-BoldMT</vt:lpstr>
      <vt:lpstr>ArialMT</vt:lpstr>
      <vt:lpstr>Calibri</vt:lpstr>
      <vt:lpstr>ChronicleTextG1-Roman</vt:lpstr>
      <vt:lpstr>Courier</vt:lpstr>
      <vt:lpstr>FSElliotPro-Light</vt:lpstr>
      <vt:lpstr>HelveticaNeue-Light</vt:lpstr>
      <vt:lpstr>HelveticaNeueLT-Medium</vt:lpstr>
      <vt:lpstr>HelveticaNeueLTPro-Lt</vt:lpstr>
      <vt:lpstr>HelveticaNeueLTW05-55Roman</vt:lpstr>
      <vt:lpstr>HelveticaNeueLTW05-75Bold</vt:lpstr>
      <vt:lpstr>OpenSans</vt:lpstr>
      <vt:lpstr>OpenSans-Regular</vt:lpstr>
      <vt:lpstr>OpenSans-Semibold</vt:lpstr>
      <vt:lpstr>ProximaNova-Regular</vt:lpstr>
      <vt:lpstr>ProximaNova-Semibold</vt:lpstr>
      <vt:lpstr>Roboto</vt:lpstr>
      <vt:lpstr>Roboto-Light</vt:lpstr>
      <vt:lpstr>Roboto-Medium</vt:lpstr>
      <vt:lpstr>TheinhardtPan-Italic</vt:lpstr>
      <vt:lpstr>TheinhardtPan-Light</vt:lpstr>
      <vt:lpstr>Times New Roman</vt:lpstr>
      <vt:lpstr>Wingdings</vt:lpstr>
      <vt:lpstr>Front Cover</vt:lpstr>
      <vt:lpstr>Content Slide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Ross</dc:creator>
  <cp:lastModifiedBy>Julie Elliott</cp:lastModifiedBy>
  <cp:revision>32</cp:revision>
  <dcterms:created xsi:type="dcterms:W3CDTF">2021-07-05T14:23:48Z</dcterms:created>
  <dcterms:modified xsi:type="dcterms:W3CDTF">2022-05-18T06:21:26Z</dcterms:modified>
</cp:coreProperties>
</file>