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1" r:id="rId2"/>
    <p:sldId id="302" r:id="rId3"/>
    <p:sldId id="304" r:id="rId4"/>
    <p:sldId id="308" r:id="rId5"/>
    <p:sldId id="306" r:id="rId6"/>
    <p:sldId id="307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530E24-1C6D-48B6-B3A9-6ABCDA8DA04C}">
          <p14:sldIdLst>
            <p14:sldId id="301"/>
            <p14:sldId id="302"/>
            <p14:sldId id="304"/>
            <p14:sldId id="308"/>
            <p14:sldId id="306"/>
            <p14:sldId id="307"/>
            <p14:sldId id="3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ston, Jane M." initials="CJM" lastIdx="1" clrIdx="0">
    <p:extLst>
      <p:ext uri="{19B8F6BF-5375-455C-9EA6-DF929625EA0E}">
        <p15:presenceInfo xmlns:p15="http://schemas.microsoft.com/office/powerpoint/2012/main" userId="S::colstojm@brownrudnick.com::21448545-615c-4d43-a5d8-dbe89c05a29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116F9-D433-4E41-A2D3-9F9581A3A5BE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AB1B4-4EC6-425C-9652-0D83370C53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60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AB1B4-4EC6-425C-9652-0D83370C53F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32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649226" y="3048000"/>
            <a:ext cx="6113777" cy="2159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9224" y="3070227"/>
            <a:ext cx="6113776" cy="1285873"/>
          </a:xfrm>
        </p:spPr>
        <p:txBody>
          <a:bodyPr anchor="b">
            <a:normAutofit/>
          </a:bodyPr>
          <a:lstStyle>
            <a:lvl1pPr algn="l">
              <a:defRPr sz="3600"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9226" y="4385210"/>
            <a:ext cx="6113776" cy="82179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85800"/>
            <a:ext cx="2286000" cy="365125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rgbClr val="FF0000"/>
                </a:solidFill>
              </a:defRPr>
            </a:lvl1pPr>
          </a:lstStyle>
          <a:p>
            <a:fld id="{43A2C507-0B65-479C-8CA2-EA99AE658E7F}" type="datetimeFigureOut">
              <a:rPr lang="en-US" smtClean="0"/>
              <a:pPr/>
              <a:t>4/27/2022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1" y="2667000"/>
            <a:ext cx="1953302" cy="2540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3048000"/>
            <a:ext cx="1963423" cy="21590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7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box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1800"/>
            <a:ext cx="2209800" cy="4267200"/>
          </a:xfrm>
          <a:solidFill>
            <a:schemeClr val="bg1">
              <a:lumMod val="95000"/>
            </a:schemeClr>
          </a:solidFill>
        </p:spPr>
        <p:txBody>
          <a:bodyPr tIns="182880" bIns="182880">
            <a:normAutofit/>
          </a:bodyPr>
          <a:lstStyle>
            <a:lvl1pPr>
              <a:defRPr sz="1200" b="1"/>
            </a:lvl1pPr>
            <a:lvl2pPr>
              <a:defRPr sz="1100" b="1"/>
            </a:lvl2pPr>
            <a:lvl3pPr>
              <a:defRPr sz="1050" b="1"/>
            </a:lvl3pPr>
            <a:lvl4pPr>
              <a:defRPr sz="1000" b="1"/>
            </a:lvl4pPr>
            <a:lvl5pPr>
              <a:defRPr sz="1000" b="1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667000" y="1701800"/>
            <a:ext cx="6019800" cy="4267200"/>
          </a:xfrm>
        </p:spPr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2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8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box - Light Red 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2"/>
            <a:ext cx="5111750" cy="4525964"/>
          </a:xfrm>
        </p:spPr>
        <p:txBody>
          <a:bodyPr>
            <a:normAutofit/>
          </a:bodyPr>
          <a:lstStyle>
            <a:lvl1pPr>
              <a:defRPr sz="1400" b="0"/>
            </a:lvl1pPr>
            <a:lvl2pPr>
              <a:defRPr sz="1200" b="1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00202"/>
            <a:ext cx="3008313" cy="4525964"/>
          </a:xfrm>
          <a:solidFill>
            <a:schemeClr val="accent5">
              <a:lumMod val="20000"/>
              <a:lumOff val="80000"/>
            </a:schemeClr>
          </a:solidFill>
        </p:spPr>
        <p:txBody>
          <a:bodyPr lIns="274320" tIns="274320" rIns="274320" bIns="274320">
            <a:normAutofit/>
          </a:bodyPr>
          <a:lstStyle>
            <a:lvl1pPr marL="0" indent="0">
              <a:buNone/>
              <a:defRPr sz="11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2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800601"/>
            <a:ext cx="8077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612775"/>
            <a:ext cx="8077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5359402"/>
            <a:ext cx="8077200" cy="804863"/>
          </a:xfrm>
        </p:spPr>
        <p:txBody>
          <a:bodyPr>
            <a:normAutofit/>
          </a:bodyPr>
          <a:lstStyle>
            <a:lvl1pPr marL="0" indent="0"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379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77000"/>
            <a:ext cx="72390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Offices</a:t>
            </a:r>
          </a:p>
        </p:txBody>
      </p:sp>
      <p:graphicFrame>
        <p:nvGraphicFramePr>
          <p:cNvPr id="429" name="Table 42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26900611"/>
              </p:ext>
            </p:extLst>
          </p:nvPr>
        </p:nvGraphicFramePr>
        <p:xfrm>
          <a:off x="418388" y="2423160"/>
          <a:ext cx="8268412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Boston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One Financial Center 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Boston, MA 02111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+1.617.856.8200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+1.617.856.8201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London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8 Clifford Street  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London W1S 2LQ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+44.20.7851.6000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+44.20.7851.6100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Orange County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2211 Michelson Drive, 7th Floor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Irvine, CA 92612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+1.949.752.7100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+1.949.252.1514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Providence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10 Memorial Boulevard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Providence, RI 02903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+1.401.276.2600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+1.401.276.2601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080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Hartford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185 Asylum Street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Hartford, CT 06103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+1.860.509.6500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+1.860.509.6501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New York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7 Times Square  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New York, NY 10036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+1.212.209.4800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+1.212.209.4801</a:t>
                      </a: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Paris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1, rue François 1</a:t>
                      </a:r>
                      <a:r>
                        <a:rPr lang="en-US" sz="1000" b="0" baseline="30000" dirty="0">
                          <a:solidFill>
                            <a:schemeClr val="bg1"/>
                          </a:solidFill>
                        </a:rPr>
                        <a:t>er</a:t>
                      </a:r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  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75008 Paris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+33(0)1.85.56.82.20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+33(0)1.85.56.82.21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bg1"/>
                          </a:solidFill>
                        </a:rPr>
                        <a:t>Washington, DC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601 Thirteenth Street NW, Suite 600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Washington, DC 20005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+1.202.536.1700</a:t>
                      </a:r>
                    </a:p>
                    <a:p>
                      <a:pPr lvl="0"/>
                      <a:r>
                        <a:rPr lang="en-US" sz="1000" b="0" dirty="0">
                          <a:solidFill>
                            <a:schemeClr val="bg1"/>
                          </a:solidFill>
                        </a:rPr>
                        <a:t>+1.202.536.1701</a:t>
                      </a:r>
                    </a:p>
                    <a:p>
                      <a:endParaRPr lang="en-US" sz="1000" b="0" dirty="0">
                        <a:solidFill>
                          <a:schemeClr val="bg1"/>
                        </a:solidFill>
                      </a:endParaRPr>
                    </a:p>
                  </a:txBody>
                  <a:tcPr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0" name="TextBox 429"/>
          <p:cNvSpPr txBox="1"/>
          <p:nvPr userDrawn="1"/>
        </p:nvSpPr>
        <p:spPr>
          <a:xfrm>
            <a:off x="533400" y="5725180"/>
            <a:ext cx="3886200" cy="7232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600" b="1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Attorney Advertising.  Prior results do not guarantee a similar outcome.</a:t>
            </a:r>
            <a:endParaRPr lang="en-US" altLang="en-US" sz="1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700" b="1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700" b="1" dirty="0">
                <a:solidFill>
                  <a:schemeClr val="bg1"/>
                </a:solidFill>
              </a:rPr>
              <a:t>Privileged &amp; Confidential</a:t>
            </a:r>
            <a:endParaRPr lang="en-US" altLang="en-US" sz="700" dirty="0">
              <a:solidFill>
                <a:schemeClr val="bg1"/>
              </a:solidFill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</a:pPr>
            <a:r>
              <a:rPr lang="en-US" altLang="en-US" sz="700" dirty="0">
                <a:solidFill>
                  <a:schemeClr val="bg1"/>
                </a:solidFill>
              </a:rPr>
              <a:t>Any references to Brown Rudnick LLP’s work for its other clients contained in this pitch are confidential and should be used only for purposes of reviewing this pitch</a:t>
            </a:r>
          </a:p>
        </p:txBody>
      </p:sp>
      <p:sp>
        <p:nvSpPr>
          <p:cNvPr id="431" name="object 11">
            <a:extLst>
              <a:ext uri="{FF2B5EF4-FFF2-40B4-BE49-F238E27FC236}">
                <a16:creationId xmlns:a16="http://schemas.microsoft.com/office/drawing/2014/main" id="{1E12C5B4-E7A5-4B71-9B97-A3F3DD0FCC51}"/>
              </a:ext>
            </a:extLst>
          </p:cNvPr>
          <p:cNvSpPr txBox="1"/>
          <p:nvPr userDrawn="1"/>
        </p:nvSpPr>
        <p:spPr>
          <a:xfrm>
            <a:off x="7239000" y="5993795"/>
            <a:ext cx="120396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sz="800" b="1" spc="-5" dirty="0">
                <a:solidFill>
                  <a:srgbClr val="FF0000"/>
                </a:solidFill>
                <a:cs typeface="Proxima Nova A"/>
              </a:rPr>
              <a:t>brownrudnick.com</a:t>
            </a:r>
            <a:endParaRPr sz="800" dirty="0">
              <a:solidFill>
                <a:srgbClr val="FF0000"/>
              </a:solidFill>
              <a:cs typeface="Proxima Nova 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2514600" y="6594476"/>
            <a:ext cx="4648200" cy="2635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5950016"/>
            <a:ext cx="466401" cy="45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1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Altern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91752" y="889001"/>
            <a:ext cx="8752247" cy="56292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91752" y="889001"/>
            <a:ext cx="8752247" cy="5629275"/>
          </a:xfrm>
          <a:prstGeom prst="rect">
            <a:avLst/>
          </a:prstGeom>
          <a:blipFill dpi="0" rotWithShape="1">
            <a:blip r:embed="rId2">
              <a:alphaModFix amt="1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375400"/>
            <a:ext cx="9144000" cy="5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649226" y="3048000"/>
            <a:ext cx="6113777" cy="261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9193" y="279400"/>
            <a:ext cx="2286000" cy="365125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rgbClr val="FF0000"/>
                </a:solidFill>
              </a:defRPr>
            </a:lvl1pPr>
          </a:lstStyle>
          <a:p>
            <a:fld id="{43A2C507-0B65-479C-8CA2-EA99AE658E7F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94476"/>
            <a:ext cx="6629400" cy="26352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419193" y="6518276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b="0" kern="1200">
                <a:solidFill>
                  <a:srgbClr val="FF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brownrudnick.com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91755" y="287882"/>
            <a:ext cx="3265848" cy="397918"/>
            <a:chOff x="428539" y="621885"/>
            <a:chExt cx="3695787" cy="42217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47733"/>
            <a:stretch/>
          </p:blipFill>
          <p:spPr>
            <a:xfrm>
              <a:off x="428539" y="621885"/>
              <a:ext cx="1866987" cy="414494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68" r="-3466"/>
            <a:stretch/>
          </p:blipFill>
          <p:spPr>
            <a:xfrm>
              <a:off x="2295526" y="629564"/>
              <a:ext cx="1828800" cy="414494"/>
            </a:xfrm>
            <a:prstGeom prst="rect">
              <a:avLst/>
            </a:prstGeom>
          </p:spPr>
        </p:pic>
      </p:grp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3733800" y="2740027"/>
            <a:ext cx="4267200" cy="2136773"/>
          </a:xfrm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80" y="2717800"/>
            <a:ext cx="1963423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37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Alternat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91752" y="889001"/>
            <a:ext cx="8752247" cy="562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391754" y="889001"/>
            <a:ext cx="8752246" cy="5629275"/>
          </a:xfrm>
          <a:prstGeom prst="rect">
            <a:avLst/>
          </a:prstGeom>
          <a:blipFill dpi="0" rotWithShape="1">
            <a:blip r:embed="rId2">
              <a:alphaModFix amt="26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375400"/>
            <a:ext cx="9144000" cy="5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649226" y="3048000"/>
            <a:ext cx="6113777" cy="261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2740027"/>
            <a:ext cx="4267200" cy="2136773"/>
          </a:xfrm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9193" y="279400"/>
            <a:ext cx="2286000" cy="365125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rgbClr val="FF0000"/>
                </a:solidFill>
              </a:defRPr>
            </a:lvl1pPr>
          </a:lstStyle>
          <a:p>
            <a:fld id="{43A2C507-0B65-479C-8CA2-EA99AE658E7F}" type="datetimeFigureOut">
              <a:rPr lang="en-US" smtClean="0"/>
              <a:pPr/>
              <a:t>4/27/2022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80" y="2717800"/>
            <a:ext cx="1963423" cy="2159000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419193" y="6518276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b="0" kern="1200">
                <a:solidFill>
                  <a:srgbClr val="FF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brownrudnick.com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391755" y="287882"/>
            <a:ext cx="3265848" cy="397918"/>
            <a:chOff x="428539" y="621885"/>
            <a:chExt cx="3695787" cy="422173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47733"/>
            <a:stretch/>
          </p:blipFill>
          <p:spPr>
            <a:xfrm>
              <a:off x="428539" y="621885"/>
              <a:ext cx="1866987" cy="414494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68" r="-3466"/>
            <a:stretch/>
          </p:blipFill>
          <p:spPr>
            <a:xfrm>
              <a:off x="2295526" y="629564"/>
              <a:ext cx="1828800" cy="414494"/>
            </a:xfrm>
            <a:prstGeom prst="rect">
              <a:avLst/>
            </a:prstGeom>
          </p:spPr>
        </p:pic>
      </p:grp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94476"/>
            <a:ext cx="6629400" cy="26352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3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Alternat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375400"/>
            <a:ext cx="9144000" cy="5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649226" y="3048000"/>
            <a:ext cx="6113777" cy="2616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9193" y="279400"/>
            <a:ext cx="2286000" cy="365125"/>
          </a:xfrm>
          <a:prstGeom prst="rect">
            <a:avLst/>
          </a:prstGeom>
        </p:spPr>
        <p:txBody>
          <a:bodyPr/>
          <a:lstStyle>
            <a:lvl1pPr algn="r">
              <a:defRPr sz="1000" b="0">
                <a:solidFill>
                  <a:srgbClr val="FF0000"/>
                </a:solidFill>
              </a:defRPr>
            </a:lvl1pPr>
          </a:lstStyle>
          <a:p>
            <a:fld id="{43A2C507-0B65-479C-8CA2-EA99AE658E7F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6419193" y="6518276"/>
            <a:ext cx="236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b="0" kern="1200">
                <a:solidFill>
                  <a:srgbClr val="FF0000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brownrudnick.com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733800" y="2740027"/>
            <a:ext cx="4267200" cy="2136773"/>
          </a:xfrm>
          <a:effectLst/>
        </p:spPr>
        <p:txBody>
          <a:bodyPr anchor="ctr">
            <a:normAutofit/>
          </a:bodyPr>
          <a:lstStyle>
            <a:lvl1pPr algn="l">
              <a:defRPr sz="3600" b="0">
                <a:solidFill>
                  <a:schemeClr val="tx1"/>
                </a:solidFill>
                <a:effectLst/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180" y="2717800"/>
            <a:ext cx="1963423" cy="2159000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91755" y="287882"/>
            <a:ext cx="3265848" cy="397918"/>
            <a:chOff x="428539" y="621885"/>
            <a:chExt cx="3695787" cy="422173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47733"/>
            <a:stretch/>
          </p:blipFill>
          <p:spPr>
            <a:xfrm>
              <a:off x="428539" y="621885"/>
              <a:ext cx="1866987" cy="414494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268" r="-3466"/>
            <a:stretch/>
          </p:blipFill>
          <p:spPr>
            <a:xfrm>
              <a:off x="2295526" y="629564"/>
              <a:ext cx="1828800" cy="414494"/>
            </a:xfrm>
            <a:prstGeom prst="rect">
              <a:avLst/>
            </a:prstGeom>
          </p:spPr>
        </p:pic>
      </p:grp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94476"/>
            <a:ext cx="6629400" cy="26352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72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1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8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3048000"/>
            <a:ext cx="1582176" cy="16764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2286001" y="3048000"/>
            <a:ext cx="64770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2286000" y="3222627"/>
            <a:ext cx="6476999" cy="815973"/>
          </a:xfrm>
        </p:spPr>
        <p:txBody>
          <a:bodyPr anchor="b">
            <a:normAutofit/>
          </a:bodyPr>
          <a:lstStyle>
            <a:lvl1pPr algn="l">
              <a:defRPr sz="3600"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2286001" y="4064000"/>
            <a:ext cx="6477000" cy="6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1" y="2716576"/>
            <a:ext cx="1572056" cy="204426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828800" y="6594476"/>
            <a:ext cx="5334000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6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01801"/>
            <a:ext cx="4876800" cy="3394075"/>
          </a:xfrm>
          <a:ln>
            <a:solidFill>
              <a:srgbClr val="FF0000"/>
            </a:solidFill>
          </a:ln>
        </p:spPr>
        <p:txBody>
          <a:bodyPr lIns="274320" tIns="274320" rIns="274320" bIns="274320">
            <a:normAutofit/>
          </a:bodyPr>
          <a:lstStyle>
            <a:lvl1pPr>
              <a:defRPr sz="1600" b="0"/>
            </a:lvl1pPr>
            <a:lvl2pPr>
              <a:defRPr sz="1400" b="1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5486400" y="1701801"/>
            <a:ext cx="3200400" cy="339407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274320" rIns="274320" bIns="274320"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0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8315"/>
            <a:ext cx="4040188" cy="369887"/>
          </a:xfrm>
          <a:solidFill>
            <a:srgbClr val="FF0000"/>
          </a:solidFill>
        </p:spPr>
        <p:txBody>
          <a:bodyPr anchor="ctr">
            <a:norm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8200"/>
            <a:ext cx="4040188" cy="3860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600" b="0"/>
            </a:lvl1pPr>
            <a:lvl2pPr>
              <a:defRPr sz="1400" b="1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08200"/>
            <a:ext cx="4041775" cy="3860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600" b="0"/>
            </a:lvl1pPr>
            <a:lvl2pPr>
              <a:defRPr sz="1400" b="1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646612" y="1738315"/>
            <a:ext cx="4040188" cy="369887"/>
          </a:xfrm>
          <a:solidFill>
            <a:srgbClr val="FF0000"/>
          </a:solidFill>
        </p:spPr>
        <p:txBody>
          <a:bodyPr anchor="ctr">
            <a:norm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4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2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01800"/>
            <a:ext cx="4040188" cy="4267200"/>
          </a:xfrm>
          <a:solidFill>
            <a:schemeClr val="accent3">
              <a:lumMod val="75000"/>
            </a:schemeClr>
          </a:solidFill>
        </p:spPr>
        <p:txBody>
          <a:bodyPr lIns="182880" tIns="182880" rIns="182880" bIns="182880">
            <a:normAutofit/>
          </a:bodyPr>
          <a:lstStyle>
            <a:lvl1pPr>
              <a:buClr>
                <a:schemeClr val="bg1"/>
              </a:buClr>
              <a:defRPr sz="16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701800"/>
            <a:ext cx="4041775" cy="4267200"/>
          </a:xfrm>
          <a:solidFill>
            <a:schemeClr val="accent3">
              <a:lumMod val="75000"/>
            </a:schemeClr>
          </a:solidFill>
        </p:spPr>
        <p:txBody>
          <a:bodyPr lIns="182880" tIns="182880" rIns="182880" bIns="182880">
            <a:normAutofit/>
          </a:bodyPr>
          <a:lstStyle>
            <a:lvl1pPr>
              <a:buClr>
                <a:schemeClr val="bg1"/>
              </a:buClr>
              <a:defRPr sz="16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400" b="1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1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1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2" y="482600"/>
            <a:ext cx="8229599" cy="1117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1828800" y="6594476"/>
            <a:ext cx="5333999" cy="26352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4" y="6656232"/>
            <a:ext cx="768133" cy="9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9728" y="6580108"/>
            <a:ext cx="9144000" cy="2743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72528" y="6580108"/>
            <a:ext cx="1981200" cy="27432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62928" y="658058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C15413-7F93-422F-A0CE-4ECED0B4DC38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594476"/>
            <a:ext cx="6629400" cy="263524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rgbClr val="FF0000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2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1400" b="1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0000"/>
        </a:buClr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Tx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FAE9-7D4D-4B77-B7A3-A4FA7A39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80313-BDBA-43A5-BE71-2DD7E5B77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87E0B22-98FC-4831-991A-04229AE34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8153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39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CA6E1-14F0-4CD5-9C48-00F89A0B9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B2BE89D-D324-4B7C-A251-A4929CAA51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924800" cy="4901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32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703-729A-4CD0-9C31-7BAA12559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9C1B12C0-46C8-444B-8EFA-C4021E42EB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28600"/>
            <a:ext cx="89916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4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79DFD6F-19B9-4975-B780-CB1B07DDE2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2334" b="1"/>
          <a:stretch/>
        </p:blipFill>
        <p:spPr>
          <a:xfrm>
            <a:off x="20" y="10"/>
            <a:ext cx="9143980" cy="6857990"/>
          </a:xfrm>
          <a:noFill/>
        </p:spPr>
      </p:pic>
    </p:spTree>
    <p:extLst>
      <p:ext uri="{BB962C8B-B14F-4D97-AF65-F5344CB8AC3E}">
        <p14:creationId xmlns:p14="http://schemas.microsoft.com/office/powerpoint/2010/main" val="115075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C735A-3247-43B8-9C1D-183715E99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34F7D-C2AB-4EAC-872C-E55DDDCDC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upload.wikimedia.org/wikipedia/commons/5/55/Kan...">
            <a:extLst>
              <a:ext uri="{FF2B5EF4-FFF2-40B4-BE49-F238E27FC236}">
                <a16:creationId xmlns:a16="http://schemas.microsoft.com/office/drawing/2014/main" id="{3A5A3BBD-4451-4AEB-87A8-EFDFCCCEA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76200"/>
            <a:ext cx="8534401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345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9FEC1-9459-4632-B6B3-32F2F0B29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468C0-9BA9-44D2-95DE-7356E6B1B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975042-7D10-45B6-A65A-F5417EEFC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13" y="0"/>
            <a:ext cx="85745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64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07F12-C899-44E0-8799-47AE9E12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990600"/>
            <a:ext cx="8229599" cy="1143000"/>
          </a:xfrm>
        </p:spPr>
        <p:txBody>
          <a:bodyPr>
            <a:noAutofit/>
          </a:bodyPr>
          <a:lstStyle/>
          <a:p>
            <a:r>
              <a:rPr lang="en-GB" sz="4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you know, influences </a:t>
            </a:r>
            <a:r>
              <a:rPr lang="en-GB" sz="48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GB" sz="4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you see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5D725-D265-4BF3-A2FC-64ECF2344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4"/>
          </a:xfrm>
        </p:spPr>
        <p:txBody>
          <a:bodyPr>
            <a:normAutofit/>
          </a:bodyPr>
          <a:lstStyle/>
          <a:p>
            <a:r>
              <a:rPr lang="en-GB" sz="3200" b="0" i="0" dirty="0">
                <a:solidFill>
                  <a:srgbClr val="000000"/>
                </a:solidFill>
                <a:effectLst/>
                <a:latin typeface="AGaramondPro"/>
              </a:rPr>
              <a:t>What's interesting is that the pictures don't change, but once your mind </a:t>
            </a:r>
            <a:r>
              <a:rPr lang="en-GB" sz="3200" b="0" i="1" dirty="0">
                <a:solidFill>
                  <a:srgbClr val="000000"/>
                </a:solidFill>
                <a:effectLst/>
                <a:latin typeface="AGaramondPro"/>
              </a:rPr>
              <a:t>knows</a:t>
            </a:r>
            <a:r>
              <a:rPr lang="en-GB" sz="3200" b="0" i="0" dirty="0">
                <a:solidFill>
                  <a:srgbClr val="000000"/>
                </a:solidFill>
                <a:effectLst/>
                <a:latin typeface="AGaramondPro"/>
              </a:rPr>
              <a:t> what kind of organization to impose, it's obvious what is there</a:t>
            </a:r>
          </a:p>
          <a:p>
            <a:endParaRPr lang="en-GB" dirty="0">
              <a:solidFill>
                <a:srgbClr val="000000"/>
              </a:solidFill>
              <a:latin typeface="AGaramondPro"/>
            </a:endParaRPr>
          </a:p>
        </p:txBody>
      </p:sp>
    </p:spTree>
    <p:extLst>
      <p:ext uri="{BB962C8B-B14F-4D97-AF65-F5344CB8AC3E}">
        <p14:creationId xmlns:p14="http://schemas.microsoft.com/office/powerpoint/2010/main" val="2901447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6">
      <a:dk1>
        <a:sysClr val="windowText" lastClr="000000"/>
      </a:dk1>
      <a:lt1>
        <a:sysClr val="window" lastClr="FFFFFF"/>
      </a:lt1>
      <a:dk2>
        <a:srgbClr val="FF0000"/>
      </a:dk2>
      <a:lt2>
        <a:srgbClr val="D8D8D8"/>
      </a:lt2>
      <a:accent1>
        <a:srgbClr val="FF0000"/>
      </a:accent1>
      <a:accent2>
        <a:srgbClr val="E5B9B7"/>
      </a:accent2>
      <a:accent3>
        <a:srgbClr val="F16565"/>
      </a:accent3>
      <a:accent4>
        <a:srgbClr val="7F7F7F"/>
      </a:accent4>
      <a:accent5>
        <a:srgbClr val="D32D2D"/>
      </a:accent5>
      <a:accent6>
        <a:srgbClr val="595959"/>
      </a:accent6>
      <a:hlink>
        <a:srgbClr val="FF0000"/>
      </a:hlink>
      <a:folHlink>
        <a:srgbClr val="000000"/>
      </a:folHlink>
    </a:clrScheme>
    <a:fontScheme name="Custom 2">
      <a:majorFont>
        <a:latin typeface="Cambria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35</Words>
  <Application>Microsoft Office PowerPoint</Application>
  <PresentationFormat>On-screen Show (4:3)</PresentationFormat>
  <Paragraphs>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AGaramondPro</vt:lpstr>
      <vt:lpstr>Arial</vt:lpstr>
      <vt:lpstr>Calibri</vt:lpstr>
      <vt:lpstr>Cambria</vt:lpstr>
      <vt:lpstr>Century Gothic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you know, influences what you see</vt:lpstr>
    </vt:vector>
  </TitlesOfParts>
  <Company>Brown Rudnick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 Rudnick</dc:creator>
  <cp:lastModifiedBy>Emily Bower</cp:lastModifiedBy>
  <cp:revision>49</cp:revision>
  <dcterms:created xsi:type="dcterms:W3CDTF">2018-09-13T17:25:52Z</dcterms:created>
  <dcterms:modified xsi:type="dcterms:W3CDTF">2022-04-27T13:15:09Z</dcterms:modified>
</cp:coreProperties>
</file>