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0" r:id="rId6"/>
    <p:sldId id="273" r:id="rId7"/>
    <p:sldId id="262" r:id="rId8"/>
    <p:sldId id="263" r:id="rId9"/>
    <p:sldId id="274" r:id="rId10"/>
    <p:sldId id="275" r:id="rId11"/>
    <p:sldId id="264" r:id="rId12"/>
    <p:sldId id="266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2ABFEB-3A50-E2BA-C2B9-46B60B88637D}" v="33" dt="2023-02-06T06:04:13.404"/>
    <p1510:client id="{3CC9DE9D-3EBE-AADA-25F4-C6F45449C6C2}" v="22" dt="2023-02-06T06:01:26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Age </a:t>
            </a:r>
          </a:p>
        </c:rich>
      </c:tx>
      <c:layout>
        <c:manualLayout>
          <c:xMode val="edge"/>
          <c:yMode val="edge"/>
          <c:x val="0.45701932483597868"/>
          <c:y val="0.37298946030183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057783774524897"/>
          <c:y val="0.1274308973097113"/>
          <c:w val="0.31267612611431184"/>
          <c:h val="0.6600301427165354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5B1-4332-89CB-091FD7F885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5B1-4332-89CB-091FD7F885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5B1-4332-89CB-091FD7F885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5B1-4332-89CB-091FD7F8857E}"/>
              </c:ext>
            </c:extLst>
          </c:dPt>
          <c:dLbls>
            <c:dLbl>
              <c:idx val="0"/>
              <c:layout>
                <c:manualLayout>
                  <c:x val="-1.7353269630574555E-2"/>
                  <c:y val="-0.163189880730285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B1-4332-89CB-091FD7F8857E}"/>
                </c:ext>
              </c:extLst>
            </c:dLbl>
            <c:dLbl>
              <c:idx val="1"/>
              <c:layout>
                <c:manualLayout>
                  <c:x val="6.6841487240871814E-2"/>
                  <c:y val="4.80173376616993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B1-4332-89CB-091FD7F8857E}"/>
                </c:ext>
              </c:extLst>
            </c:dLbl>
            <c:dLbl>
              <c:idx val="2"/>
              <c:layout>
                <c:manualLayout>
                  <c:x val="-6.6841487240871883E-2"/>
                  <c:y val="8.6431207791058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B1-4332-89CB-091FD7F8857E}"/>
                </c:ext>
              </c:extLst>
            </c:dLbl>
            <c:dLbl>
              <c:idx val="3"/>
              <c:layout>
                <c:manualLayout>
                  <c:x val="-7.406759396961482E-2"/>
                  <c:y val="-8.16294740248889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B1-4332-89CB-091FD7F8857E}"/>
                </c:ext>
              </c:extLst>
            </c:dLbl>
            <c:spPr>
              <a:solidFill>
                <a:prstClr val="white">
                  <a:alpha val="75000"/>
                </a:prstClr>
              </a:solidFill>
              <a:ln w="9525"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36-40 year olds</c:v>
                </c:pt>
                <c:pt idx="1">
                  <c:v>31-35 year olds</c:v>
                </c:pt>
                <c:pt idx="2">
                  <c:v>&lt;25 year olds </c:v>
                </c:pt>
                <c:pt idx="3">
                  <c:v>26-30 year olds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2.9</c:v>
                </c:pt>
                <c:pt idx="2">
                  <c:v>1.2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1-4332-89CB-091FD7F88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Profession</a:t>
            </a:r>
          </a:p>
        </c:rich>
      </c:tx>
      <c:layout>
        <c:manualLayout>
          <c:xMode val="edge"/>
          <c:yMode val="edge"/>
          <c:x val="0.42235933560095018"/>
          <c:y val="0.33275487022751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3324261996242288"/>
          <c:y val="7.7729974611958227E-2"/>
          <c:w val="0.31519578782238705"/>
          <c:h val="0.6499507243292262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D4D-4747-8836-FD7D6EB32D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D4D-4747-8836-FD7D6EB32D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D4D-4747-8836-FD7D6EB32D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D4D-4747-8836-FD7D6EB32DD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D4D-4747-8836-FD7D6EB32DD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D4D-4747-8836-FD7D6EB32DDA}"/>
              </c:ext>
            </c:extLst>
          </c:dPt>
          <c:dLbls>
            <c:dLbl>
              <c:idx val="0"/>
              <c:layout>
                <c:manualLayout>
                  <c:x val="6.1421889720254447E-2"/>
                  <c:y val="-3.08176692014402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4D-4747-8836-FD7D6EB32DDA}"/>
                </c:ext>
              </c:extLst>
            </c:dLbl>
            <c:dLbl>
              <c:idx val="1"/>
              <c:layout>
                <c:manualLayout>
                  <c:x val="-0.30992478014463792"/>
                  <c:y val="-5.55410508309445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4D-4747-8836-FD7D6EB32DDA}"/>
                </c:ext>
              </c:extLst>
            </c:dLbl>
            <c:dLbl>
              <c:idx val="2"/>
              <c:layout>
                <c:manualLayout>
                  <c:x val="-9.3939360748624481E-2"/>
                  <c:y val="1.92610432509001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4D-4747-8836-FD7D6EB32DDA}"/>
                </c:ext>
              </c:extLst>
            </c:dLbl>
            <c:dLbl>
              <c:idx val="3"/>
              <c:layout>
                <c:manualLayout>
                  <c:x val="-9.9358939253352804E-2"/>
                  <c:y val="-9.63052162545005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4D-4747-8836-FD7D6EB32DDA}"/>
                </c:ext>
              </c:extLst>
            </c:dLbl>
            <c:dLbl>
              <c:idx val="4"/>
              <c:layout>
                <c:manualLayout>
                  <c:x val="3.4323997196612777E-2"/>
                  <c:y val="-0.142531720056660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4D-4747-8836-FD7D6EB32DDA}"/>
                </c:ext>
              </c:extLst>
            </c:dLbl>
            <c:dLbl>
              <c:idx val="5"/>
              <c:layout>
                <c:manualLayout>
                  <c:x val="0.10839157009456667"/>
                  <c:y val="-7.5117765354994689E-2"/>
                </c:manualLayout>
              </c:layout>
              <c:spPr>
                <a:solidFill>
                  <a:prstClr val="white">
                    <a:alpha val="75000"/>
                  </a:prstClr>
                </a:solidFill>
                <a:ln w="9525"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5186717281641839E-2"/>
                      <c:h val="0.106069200226885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D4D-4747-8836-FD7D6EB32DDA}"/>
                </c:ext>
              </c:extLst>
            </c:dLbl>
            <c:spPr>
              <a:solidFill>
                <a:prstClr val="white">
                  <a:alpha val="75000"/>
                </a:prstClr>
              </a:solidFill>
              <a:ln w="9525"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Solicitor </c:v>
                </c:pt>
                <c:pt idx="1">
                  <c:v>Advocate/Solicitor-advocate </c:v>
                </c:pt>
                <c:pt idx="2">
                  <c:v>Barrister </c:v>
                </c:pt>
                <c:pt idx="3">
                  <c:v>Legal advisor/legal officer </c:v>
                </c:pt>
                <c:pt idx="4">
                  <c:v>In house counsel </c:v>
                </c:pt>
                <c:pt idx="5">
                  <c:v>Other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3.1</c:v>
                </c:pt>
                <c:pt idx="2">
                  <c:v>1</c:v>
                </c:pt>
                <c:pt idx="3">
                  <c:v>0.9</c:v>
                </c:pt>
                <c:pt idx="4">
                  <c:v>0.7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D-4747-8836-FD7D6EB32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753498883772958"/>
          <c:y val="0.39942489551710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0109088112879112"/>
          <c:y val="0.13166356752500533"/>
          <c:w val="0.32869301685256153"/>
          <c:h val="0.6807503698638143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11C-4219-A6EA-6CD105A772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11C-4219-A6EA-6CD105A772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11C-4219-A6EA-6CD105A772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11C-4219-A6EA-6CD105A772D5}"/>
              </c:ext>
            </c:extLst>
          </c:dPt>
          <c:dLbls>
            <c:dLbl>
              <c:idx val="0"/>
              <c:layout>
                <c:manualLayout>
                  <c:x val="0.11563490907287498"/>
                  <c:y val="9.603467532339865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11C-4219-A6EA-6CD105A772D5}"/>
                </c:ext>
              </c:extLst>
            </c:dLbl>
            <c:dLbl>
              <c:idx val="1"/>
              <c:layout>
                <c:manualLayout>
                  <c:x val="-0.10825395742992554"/>
                  <c:y val="0.148853746751267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11C-4219-A6EA-6CD105A772D5}"/>
                </c:ext>
              </c:extLst>
            </c:dLbl>
            <c:dLbl>
              <c:idx val="2"/>
              <c:layout>
                <c:manualLayout>
                  <c:x val="0.12547617793014093"/>
                  <c:y val="-1.92069350646797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11C-4219-A6EA-6CD105A772D5}"/>
                </c:ext>
              </c:extLst>
            </c:dLbl>
            <c:dLbl>
              <c:idx val="3"/>
              <c:layout>
                <c:manualLayout>
                  <c:x val="-0.20695086362750797"/>
                  <c:y val="-3.35775749389671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1C-4219-A6EA-6CD105A772D5}"/>
                </c:ext>
              </c:extLst>
            </c:dLbl>
            <c:spPr>
              <a:solidFill>
                <a:prstClr val="white">
                  <a:alpha val="75000"/>
                </a:prstClr>
              </a:solidFill>
              <a:ln w="9525"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Female Lawyers </c:v>
                </c:pt>
                <c:pt idx="1">
                  <c:v>Male Lawyers </c:v>
                </c:pt>
                <c:pt idx="2">
                  <c:v>Other </c:v>
                </c:pt>
                <c:pt idx="3">
                  <c:v>Prefer not to say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5.5</c:v>
                </c:pt>
                <c:pt idx="1">
                  <c:v>4.3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C-4219-A6EA-6CD105A77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Jurisdiction</a:t>
            </a:r>
          </a:p>
        </c:rich>
      </c:tx>
      <c:layout>
        <c:manualLayout>
          <c:xMode val="edge"/>
          <c:yMode val="edge"/>
          <c:x val="0.37906709796532312"/>
          <c:y val="0.330703313765168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43343036120877"/>
          <c:y val="4.133419881643164E-2"/>
          <c:w val="0.3353979437405783"/>
          <c:h val="0.670742238583556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Jurisdiction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FE-4472-8EE9-AE6468FB4A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3FE-4472-8EE9-AE6468FB4A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FE-4472-8EE9-AE6468FB4A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3FE-4472-8EE9-AE6468FB4A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FE-4472-8EE9-AE6468FB4A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3FE-4472-8EE9-AE6468FB4AFA}"/>
              </c:ext>
            </c:extLst>
          </c:dPt>
          <c:dLbls>
            <c:dLbl>
              <c:idx val="0"/>
              <c:layout>
                <c:manualLayout>
                  <c:x val="-0.36904758214747335"/>
                  <c:y val="0.250393562261701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FE-4472-8EE9-AE6468FB4AFA}"/>
                </c:ext>
              </c:extLst>
            </c:dLbl>
            <c:dLbl>
              <c:idx val="1"/>
              <c:layout>
                <c:manualLayout>
                  <c:x val="-0.31738082378394461"/>
                  <c:y val="-5.5766028372881667E-3"/>
                </c:manualLayout>
              </c:layout>
              <c:spPr>
                <a:solidFill>
                  <a:prstClr val="white">
                    <a:alpha val="75000"/>
                  </a:prstClr>
                </a:solidFill>
                <a:ln w="9525"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0251363054481878"/>
                      <c:h val="0.119572556501587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63FE-4472-8EE9-AE6468FB4AFA}"/>
                </c:ext>
              </c:extLst>
            </c:dLbl>
            <c:dLbl>
              <c:idx val="2"/>
              <c:layout>
                <c:manualLayout>
                  <c:x val="0.11809522628719148"/>
                  <c:y val="-7.70441730036004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FE-4472-8EE9-AE6468FB4AFA}"/>
                </c:ext>
              </c:extLst>
            </c:dLbl>
            <c:dLbl>
              <c:idx val="3"/>
              <c:layout>
                <c:manualLayout>
                  <c:x val="0.12301586071582436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FE-4472-8EE9-AE6468FB4AFA}"/>
                </c:ext>
              </c:extLst>
            </c:dLbl>
            <c:dLbl>
              <c:idx val="4"/>
              <c:layout>
                <c:manualLayout>
                  <c:x val="0.24989398765398224"/>
                  <c:y val="5.33558858007034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FE-4472-8EE9-AE6468FB4AFA}"/>
                </c:ext>
              </c:extLst>
            </c:dLbl>
            <c:dLbl>
              <c:idx val="5"/>
              <c:layout>
                <c:manualLayout>
                  <c:x val="-0.15499998450193883"/>
                  <c:y val="0.412186325569262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FE-4472-8EE9-AE6468FB4AFA}"/>
                </c:ext>
              </c:extLst>
            </c:dLbl>
            <c:spPr>
              <a:solidFill>
                <a:prstClr val="white">
                  <a:alpha val="75000"/>
                </a:prstClr>
              </a:solidFill>
              <a:ln w="9525"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6"/>
                <c:pt idx="0">
                  <c:v>Arab Region </c:v>
                </c:pt>
                <c:pt idx="1">
                  <c:v>North American Region </c:v>
                </c:pt>
                <c:pt idx="2">
                  <c:v>African Region </c:v>
                </c:pt>
                <c:pt idx="3">
                  <c:v>Latin American Region </c:v>
                </c:pt>
                <c:pt idx="4">
                  <c:v>European Region </c:v>
                </c:pt>
                <c:pt idx="5">
                  <c:v>Asia Pacific Region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0.2</c:v>
                </c:pt>
                <c:pt idx="1">
                  <c:v>0.6</c:v>
                </c:pt>
                <c:pt idx="2">
                  <c:v>1.3</c:v>
                </c:pt>
                <c:pt idx="3">
                  <c:v>1.7</c:v>
                </c:pt>
                <c:pt idx="4">
                  <c:v>2.9</c:v>
                </c:pt>
                <c:pt idx="5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E-4472-8EE9-AE6468FB4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C2-4A49-9913-94D44420CC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C2-4A49-9913-94D44420CC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C2-4A49-9913-94D44420CC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C2-4A49-9913-94D44420CC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EC2-4A49-9913-94D44420CC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EC2-4A49-9913-94D44420CC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EC2-4A49-9913-94D44420CC9C}"/>
              </c:ext>
            </c:extLst>
          </c:dPt>
          <c:dLbls>
            <c:dLbl>
              <c:idx val="0"/>
              <c:layout>
                <c:manualLayout>
                  <c:x val="1.0303813500805352E-3"/>
                  <c:y val="4.32739092111062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C2-4A49-9913-94D44420CC9C}"/>
                </c:ext>
              </c:extLst>
            </c:dLbl>
            <c:dLbl>
              <c:idx val="1"/>
              <c:layout>
                <c:manualLayout>
                  <c:x val="3.5237475570800786E-2"/>
                  <c:y val="-0.126449757602468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C2-4A49-9913-94D44420CC9C}"/>
                </c:ext>
              </c:extLst>
            </c:dLbl>
            <c:dLbl>
              <c:idx val="2"/>
              <c:layout>
                <c:manualLayout>
                  <c:x val="4.2079439319972151E-3"/>
                  <c:y val="-0.170895989422653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C2-4A49-9913-94D44420CC9C}"/>
                </c:ext>
              </c:extLst>
            </c:dLbl>
            <c:dLbl>
              <c:idx val="3"/>
              <c:layout>
                <c:manualLayout>
                  <c:x val="-4.0711089140843135E-2"/>
                  <c:y val="-4.41903922432789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C2-4A49-9913-94D44420CC9C}"/>
                </c:ext>
              </c:extLst>
            </c:dLbl>
            <c:dLbl>
              <c:idx val="4"/>
              <c:layout>
                <c:manualLayout>
                  <c:x val="-2.5738248399384055E-3"/>
                  <c:y val="7.0651167915381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C2-4A49-9913-94D44420CC9C}"/>
                </c:ext>
              </c:extLst>
            </c:dLbl>
            <c:dLbl>
              <c:idx val="5"/>
              <c:layout>
                <c:manualLayout>
                  <c:x val="-6.4933607579492708E-2"/>
                  <c:y val="0.163117232260907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C2-4A49-9913-94D44420CC9C}"/>
                </c:ext>
              </c:extLst>
            </c:dLbl>
            <c:dLbl>
              <c:idx val="6"/>
              <c:layout>
                <c:manualLayout>
                  <c:x val="-8.1097150947036428E-2"/>
                  <c:y val="1.6092000881445571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000000">
                      <a:lumMod val="25000"/>
                      <a:lumOff val="75000"/>
                    </a:srgb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479403300347849"/>
                      <c:h val="0.125423442628140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EC2-4A49-9913-94D44420CC9C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Personal Interest </c:v>
                </c:pt>
                <c:pt idx="1">
                  <c:v>Acadamic Excellence </c:v>
                </c:pt>
                <c:pt idx="2">
                  <c:v>Work Experience </c:v>
                </c:pt>
                <c:pt idx="3">
                  <c:v>Large Salary </c:v>
                </c:pt>
                <c:pt idx="4">
                  <c:v>Desire to work in Courtroom </c:v>
                </c:pt>
                <c:pt idx="5">
                  <c:v>Experience in Law School </c:v>
                </c:pt>
                <c:pt idx="6">
                  <c:v>Experience of friends and Family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5.4</c:v>
                </c:pt>
                <c:pt idx="1">
                  <c:v>3.8</c:v>
                </c:pt>
                <c:pt idx="2">
                  <c:v>3.4</c:v>
                </c:pt>
                <c:pt idx="3">
                  <c:v>3.1</c:v>
                </c:pt>
                <c:pt idx="4">
                  <c:v>2.6</c:v>
                </c:pt>
                <c:pt idx="5">
                  <c:v>1.6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EC2-4A49-9913-94D44420CC9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886031326315261"/>
          <c:y val="6.0050296645404053E-2"/>
          <c:w val="0.32761634167084014"/>
          <c:h val="0.6947611414975823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F5-4DAD-8CB7-5964CFDF97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F5-4DAD-8CB7-5964CFDF97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F5-4DAD-8CB7-5964CFDF97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7F5-4DAD-8CB7-5964CFDF97B5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3"/>
                <c:pt idx="0">
                  <c:v>Work from home to remain as long term option</c:v>
                </c:pt>
                <c:pt idx="1">
                  <c:v>More flexible working arrangement in place </c:v>
                </c:pt>
                <c:pt idx="2">
                  <c:v>Keen to see technological tools available to legal profession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3.5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F5-4DAD-8CB7-5964CFDF9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626525590551188"/>
          <c:y val="0.88214546330498511"/>
          <c:w val="0.45996948818897632"/>
          <c:h val="0.117854536695015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8.90029E-8</cdr:x>
      <cdr:y>0</cdr:y>
    </cdr:from>
    <cdr:to>
      <cdr:x>0.06608</cdr:x>
      <cdr:y>0.14655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D8860B9-6A2C-16D1-6F4D-38D68C8FD65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" y="0"/>
          <a:ext cx="742500" cy="62865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3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57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4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5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1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7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7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89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0FD44-7A34-42C2-B1DC-91EF99F90890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0DEB-40E7-4E2B-AFA7-58970AFA7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4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812AF9-0524-0DDE-FAD2-70118E948D92}"/>
              </a:ext>
            </a:extLst>
          </p:cNvPr>
          <p:cNvSpPr txBox="1"/>
          <p:nvPr/>
        </p:nvSpPr>
        <p:spPr>
          <a:xfrm>
            <a:off x="480447" y="4214446"/>
            <a:ext cx="3442447" cy="14157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N" sz="2800">
                <a:latin typeface="Book Antiqua"/>
              </a:rPr>
              <a:t>ARUSH KHANNA</a:t>
            </a:r>
          </a:p>
          <a:p>
            <a:r>
              <a:rPr lang="en-IN" sz="140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Partner, Numen Law Offices</a:t>
            </a:r>
            <a:endParaRPr lang="en-IN" sz="1400">
              <a:solidFill>
                <a:schemeClr val="accent5">
                  <a:lumMod val="75000"/>
                </a:schemeClr>
              </a:solidFill>
              <a:latin typeface="Book Antiqua"/>
              <a:cs typeface="Calibri"/>
            </a:endParaRPr>
          </a:p>
          <a:p>
            <a:r>
              <a:rPr lang="en-IN" sz="140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Asia Pacific Regional Forum Liaison Officer, Young Lawyers Committee</a:t>
            </a:r>
            <a:endParaRPr lang="en-IN" sz="1400">
              <a:solidFill>
                <a:schemeClr val="accent5">
                  <a:lumMod val="75000"/>
                </a:schemeClr>
              </a:solidFill>
              <a:latin typeface="Book Antiqua"/>
              <a:cs typeface="Calibri"/>
            </a:endParaRPr>
          </a:p>
          <a:p>
            <a:endParaRPr lang="en-IN" sz="16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CCB16B-8486-CF03-82DB-745EE98BA5D7}"/>
              </a:ext>
            </a:extLst>
          </p:cNvPr>
          <p:cNvSpPr txBox="1"/>
          <p:nvPr/>
        </p:nvSpPr>
        <p:spPr>
          <a:xfrm>
            <a:off x="8139918" y="4214446"/>
            <a:ext cx="3442447" cy="15388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IN" sz="2400">
                <a:latin typeface="Book Antiqua"/>
              </a:rPr>
              <a:t>BEN SMITH</a:t>
            </a:r>
          </a:p>
          <a:p>
            <a:pPr algn="r"/>
            <a:r>
              <a:rPr lang="en-IN" sz="140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Partner, Minter Ellison</a:t>
            </a:r>
          </a:p>
          <a:p>
            <a:pPr algn="r"/>
            <a:r>
              <a:rPr lang="en-IN" sz="140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Young Lawyers Committee</a:t>
            </a:r>
            <a:r>
              <a:rPr lang="en-IN" sz="1400" b="1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,</a:t>
            </a:r>
            <a:r>
              <a:rPr lang="en-IN" sz="140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 </a:t>
            </a:r>
          </a:p>
          <a:p>
            <a:pPr algn="r"/>
            <a:r>
              <a:rPr lang="en-IN" sz="1400">
                <a:solidFill>
                  <a:schemeClr val="accent5">
                    <a:lumMod val="75000"/>
                  </a:schemeClr>
                </a:solidFill>
                <a:latin typeface="Book Antiqua"/>
              </a:rPr>
              <a:t>Liaison Officer, Asia Pacific Regional Forum</a:t>
            </a:r>
          </a:p>
          <a:p>
            <a:pPr algn="r"/>
            <a:r>
              <a:rPr lang="en-IN" sz="1400" b="1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en-IN" sz="1400"/>
              <a:t> </a:t>
            </a:r>
            <a:endParaRPr lang="en-IN" sz="14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C140A7-F757-748F-FD26-718F49A83FFB}"/>
              </a:ext>
            </a:extLst>
          </p:cNvPr>
          <p:cNvSpPr/>
          <p:nvPr/>
        </p:nvSpPr>
        <p:spPr>
          <a:xfrm>
            <a:off x="832259" y="844728"/>
            <a:ext cx="10805160" cy="25853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54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/>
              </a:rPr>
              <a:t>ROLE OF YOUNG LAWYERS IN THE FUTURE OF THE LEGAL PROFESSION</a:t>
            </a:r>
            <a:endParaRPr lang="en-US" sz="5400" b="0" cap="none" spc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24174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26281973-4DDF-24EA-D848-5F5141FD60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E4C109-314B-D745-7B04-A92A357E3319}"/>
              </a:ext>
            </a:extLst>
          </p:cNvPr>
          <p:cNvSpPr txBox="1"/>
          <p:nvPr/>
        </p:nvSpPr>
        <p:spPr>
          <a:xfrm>
            <a:off x="573742" y="399720"/>
            <a:ext cx="11241739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u="sng">
                <a:ln w="0"/>
                <a:latin typeface="Arial" panose="020B0604020202020204" pitchFamily="34" charset="0"/>
                <a:cs typeface="Arial" panose="020B0604020202020204" pitchFamily="34" charset="0"/>
              </a:rPr>
              <a:t>V. IMPACT OF COVID-19 AND THE FUTURE OF LEGAL PROFESSION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073FAC1-E859-1811-C52B-2A5CE22ED0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7804350"/>
              </p:ext>
            </p:extLst>
          </p:nvPr>
        </p:nvGraphicFramePr>
        <p:xfrm>
          <a:off x="893544" y="1384214"/>
          <a:ext cx="9226939" cy="435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44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5A137174-0A45-C29F-6255-60FEE345BE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453E34-FB36-AAFE-A5EE-42C92E37FD00}"/>
              </a:ext>
            </a:extLst>
          </p:cNvPr>
          <p:cNvSpPr txBox="1"/>
          <p:nvPr/>
        </p:nvSpPr>
        <p:spPr>
          <a:xfrm>
            <a:off x="397229" y="740903"/>
            <a:ext cx="284181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u="sng" cap="none" spc="0">
                <a:ln w="0"/>
                <a:latin typeface="Arial"/>
                <a:cs typeface="Arial"/>
              </a:rPr>
              <a:t>1. FLEXIBILITY</a:t>
            </a:r>
            <a:r>
              <a:rPr lang="en-US" sz="2000" b="1" u="sng">
                <a:ln w="0"/>
                <a:latin typeface="Arial"/>
                <a:cs typeface="Arial"/>
              </a:rPr>
              <a:t> </a:t>
            </a:r>
            <a:endParaRPr lang="en-US" sz="2000" b="1" u="sng" cap="none" spc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49C7BB-9EE5-CF05-C7F8-D2C6E053FC61}"/>
              </a:ext>
            </a:extLst>
          </p:cNvPr>
          <p:cNvSpPr txBox="1"/>
          <p:nvPr/>
        </p:nvSpPr>
        <p:spPr>
          <a:xfrm>
            <a:off x="591761" y="1207256"/>
            <a:ext cx="10922414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61% of female respondents, as opposed to 44% of male respondents, viewed flexibility as key for the legal profession’s long-term continuity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>
                <a:latin typeface="Arial"/>
                <a:cs typeface="Arial"/>
              </a:rPr>
              <a:t>51% of solicitors view flexible working hours as a key to staying relevant in the future </a:t>
            </a:r>
            <a:endParaRPr lang="en-US" b="1" u="sng" cap="none" spc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C59AFA-ABFA-2315-6018-172FA6D207E2}"/>
              </a:ext>
            </a:extLst>
          </p:cNvPr>
          <p:cNvSpPr txBox="1"/>
          <p:nvPr/>
        </p:nvSpPr>
        <p:spPr>
          <a:xfrm>
            <a:off x="822535" y="2348269"/>
            <a:ext cx="6370745" cy="46166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N" sz="2400" b="1" u="sng">
                <a:latin typeface="Arial"/>
                <a:cs typeface="Arial"/>
              </a:rPr>
              <a:t>2. </a:t>
            </a:r>
            <a:r>
              <a:rPr lang="en-IN" sz="2000" b="1" u="sng">
                <a:latin typeface="Arial"/>
                <a:cs typeface="Arial"/>
              </a:rPr>
              <a:t>Technology</a:t>
            </a:r>
            <a:r>
              <a:rPr lang="en-IN" sz="2400" b="1" u="sng">
                <a:latin typeface="Arial"/>
                <a:cs typeface="Arial"/>
              </a:rPr>
              <a:t> and career development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0DA60F-C978-8781-DF1B-EBEFE1D709D8}"/>
              </a:ext>
            </a:extLst>
          </p:cNvPr>
          <p:cNvSpPr txBox="1"/>
          <p:nvPr/>
        </p:nvSpPr>
        <p:spPr>
          <a:xfrm>
            <a:off x="591761" y="4356556"/>
            <a:ext cx="10922414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>
                <a:ln w="0"/>
                <a:latin typeface="Arial"/>
                <a:cs typeface="Arial"/>
              </a:rPr>
              <a:t>. </a:t>
            </a:r>
            <a:endParaRPr lang="en-US" b="0" cap="none" spc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>
                <a:ln w="0"/>
                <a:latin typeface="Arial"/>
                <a:cs typeface="Arial"/>
              </a:rPr>
              <a:t>Concern for over </a:t>
            </a:r>
            <a:r>
              <a:rPr lang="en-US" b="1" u="sng">
                <a:ln w="0"/>
                <a:latin typeface="Arial"/>
                <a:cs typeface="Arial"/>
              </a:rPr>
              <a:t>60% </a:t>
            </a:r>
            <a:r>
              <a:rPr lang="en-US">
                <a:ln w="0"/>
                <a:latin typeface="Arial"/>
                <a:cs typeface="Arial"/>
              </a:rPr>
              <a:t>of young lawyers.  </a:t>
            </a:r>
            <a:endParaRPr lang="en-US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0" cap="none" spc="0">
                <a:ln w="0"/>
                <a:latin typeface="Arial"/>
                <a:cs typeface="Arial"/>
              </a:rPr>
              <a:t>Lawyers should be able to enjoy a </a:t>
            </a:r>
            <a:r>
              <a:rPr lang="en-US" b="1" u="sng" cap="none" spc="0">
                <a:ln w="0"/>
                <a:latin typeface="Arial"/>
                <a:cs typeface="Arial"/>
              </a:rPr>
              <a:t>healthy work-life balance </a:t>
            </a:r>
            <a:r>
              <a:rPr lang="en-US" b="0" cap="none" spc="0">
                <a:ln w="0"/>
                <a:latin typeface="Arial"/>
                <a:cs typeface="Arial"/>
              </a:rPr>
              <a:t>outside work.</a:t>
            </a:r>
            <a:r>
              <a:rPr lang="en-US">
                <a:ln w="0"/>
                <a:latin typeface="Arial"/>
                <a:cs typeface="Arial"/>
              </a:rPr>
              <a:t> </a:t>
            </a:r>
            <a:endParaRPr lang="en-US" b="0" cap="none" spc="0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>
                <a:ln w="0"/>
                <a:latin typeface="Arial"/>
                <a:cs typeface="Arial"/>
              </a:rPr>
              <a:t>Firms need to revise their </a:t>
            </a:r>
            <a:r>
              <a:rPr lang="en-US" b="1" u="sng">
                <a:ln w="0"/>
                <a:latin typeface="Arial"/>
                <a:cs typeface="Arial"/>
              </a:rPr>
              <a:t>work-life balance-related policies</a:t>
            </a:r>
            <a:r>
              <a:rPr lang="en-US">
                <a:ln w="0"/>
                <a:latin typeface="Arial"/>
                <a:cs typeface="Arial"/>
              </a:rPr>
              <a:t>. </a:t>
            </a:r>
            <a:endParaRPr lang="en-US">
              <a:ln w="0"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584B8A-A781-7ABA-E748-3331CDD34C06}"/>
              </a:ext>
            </a:extLst>
          </p:cNvPr>
          <p:cNvSpPr txBox="1"/>
          <p:nvPr/>
        </p:nvSpPr>
        <p:spPr>
          <a:xfrm>
            <a:off x="1021977" y="119602"/>
            <a:ext cx="1040255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3200" b="1" u="sng">
                <a:latin typeface="Arial"/>
                <a:cs typeface="Arial"/>
              </a:rPr>
              <a:t>MOVING FORWARD!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60E4BF-C755-882A-BDE3-9FD0DCCC69F4}"/>
              </a:ext>
            </a:extLst>
          </p:cNvPr>
          <p:cNvSpPr txBox="1"/>
          <p:nvPr/>
        </p:nvSpPr>
        <p:spPr>
          <a:xfrm>
            <a:off x="848064" y="3854349"/>
            <a:ext cx="649761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N" sz="2400" b="1" u="sng">
                <a:latin typeface="Arial"/>
                <a:cs typeface="Arial"/>
              </a:rPr>
              <a:t>3. Work-life balance and mental wellbeing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6E02A7-CFFB-E05F-354A-C02F15DE53D4}"/>
              </a:ext>
            </a:extLst>
          </p:cNvPr>
          <p:cNvSpPr txBox="1"/>
          <p:nvPr/>
        </p:nvSpPr>
        <p:spPr>
          <a:xfrm>
            <a:off x="591761" y="2884853"/>
            <a:ext cx="1075217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>
                <a:latin typeface="Arial"/>
                <a:cs typeface="Arial"/>
              </a:rPr>
              <a:t>40% of the Respondents view </a:t>
            </a:r>
            <a:r>
              <a:rPr lang="en-IN" b="1" u="sng">
                <a:latin typeface="Arial"/>
                <a:cs typeface="Arial"/>
              </a:rPr>
              <a:t>AI and legal technology</a:t>
            </a:r>
            <a:r>
              <a:rPr lang="en-IN" b="1">
                <a:latin typeface="Arial"/>
                <a:cs typeface="Arial"/>
              </a:rPr>
              <a:t> </a:t>
            </a:r>
            <a:r>
              <a:rPr lang="en-IN">
                <a:latin typeface="Arial"/>
                <a:cs typeface="Arial"/>
              </a:rPr>
              <a:t>as key to staying relevant in the future. </a:t>
            </a:r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>
                <a:latin typeface="Arial"/>
                <a:cs typeface="Arial"/>
              </a:rPr>
              <a:t>Offering </a:t>
            </a:r>
            <a:r>
              <a:rPr lang="en-IN" b="1">
                <a:latin typeface="Arial"/>
                <a:cs typeface="Arial"/>
              </a:rPr>
              <a:t>specific training </a:t>
            </a:r>
            <a:r>
              <a:rPr lang="en-IN">
                <a:latin typeface="Arial"/>
                <a:cs typeface="Arial"/>
              </a:rPr>
              <a:t>with an emphasis on technology. </a:t>
            </a:r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>
                <a:latin typeface="Arial"/>
                <a:cs typeface="Arial"/>
              </a:rPr>
              <a:t>Keeping abreast with latest developments in technology and </a:t>
            </a:r>
            <a:r>
              <a:rPr lang="en-IN" b="1">
                <a:latin typeface="Arial"/>
                <a:cs typeface="Arial"/>
              </a:rPr>
              <a:t>training professionals accordingly</a:t>
            </a:r>
            <a:r>
              <a:rPr lang="en-IN">
                <a:latin typeface="Arial"/>
                <a:cs typeface="Arial"/>
              </a:rPr>
              <a:t>. </a:t>
            </a:r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333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F8E11820-5B60-1C64-F98B-D2818A713A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E673D8D-85EA-0A81-E112-C2485F1AFDC0}"/>
              </a:ext>
            </a:extLst>
          </p:cNvPr>
          <p:cNvSpPr/>
          <p:nvPr/>
        </p:nvSpPr>
        <p:spPr>
          <a:xfrm>
            <a:off x="3860451" y="2063710"/>
            <a:ext cx="44710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63408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C1A83D3C-A988-4F5F-2408-2BDCA4D05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B8D4DE-93EF-A4B6-6653-9828C61B0934}"/>
              </a:ext>
            </a:extLst>
          </p:cNvPr>
          <p:cNvSpPr txBox="1"/>
          <p:nvPr/>
        </p:nvSpPr>
        <p:spPr>
          <a:xfrm>
            <a:off x="838200" y="1315648"/>
            <a:ext cx="10228729" cy="4370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sz="2000" u="sng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defTabSz="9144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IBA Legal Policy &amp; Research Unit (LPRU) and the IBA Young Lawyer’s Committee have worked with </a:t>
            </a:r>
            <a:r>
              <a:rPr lang="en-US" sz="200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Acritas</a:t>
            </a: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compile this report. </a:t>
            </a:r>
          </a:p>
          <a:p>
            <a:pPr marL="685800" indent="-685800" defTabSz="9144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total of </a:t>
            </a:r>
            <a:r>
              <a:rPr lang="en-US" sz="2000" b="1" u="sng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3056</a:t>
            </a:r>
            <a:r>
              <a:rPr lang="en-US" sz="20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lawyers participated.</a:t>
            </a:r>
          </a:p>
          <a:p>
            <a:pPr marL="685800" indent="-685800" defTabSz="9144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Issues covered: </a:t>
            </a:r>
          </a:p>
          <a:p>
            <a:pPr marL="1257300" lvl="2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Attraction to the Legal profession</a:t>
            </a:r>
          </a:p>
          <a:p>
            <a:pPr marL="1257300" lvl="2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Diversity and Inclusion </a:t>
            </a:r>
          </a:p>
          <a:p>
            <a:pPr marL="1257300" lvl="2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Job Culture</a:t>
            </a:r>
          </a:p>
          <a:p>
            <a:pPr marL="1257300" lvl="2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Flexibility in work culture </a:t>
            </a:r>
          </a:p>
          <a:p>
            <a:pPr marL="1257300" lvl="2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Role of </a:t>
            </a:r>
            <a:r>
              <a:rPr lang="en-US" sz="20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Technology  </a:t>
            </a:r>
            <a:endParaRPr lang="en-US" sz="2000" b="0" cap="none" spc="0">
              <a:ln w="0"/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6CFCA2-6F34-6267-6D49-1F494C23DE1B}"/>
              </a:ext>
            </a:extLst>
          </p:cNvPr>
          <p:cNvSpPr txBox="1"/>
          <p:nvPr/>
        </p:nvSpPr>
        <p:spPr>
          <a:xfrm>
            <a:off x="0" y="23843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>
                <a:latin typeface="Arial" panose="020B0604020202020204" pitchFamily="34" charset="0"/>
                <a:cs typeface="Arial" panose="020B0604020202020204" pitchFamily="34" charset="0"/>
              </a:rPr>
              <a:t>IBA YOUNG LAWYERS’ SURVEY </a:t>
            </a:r>
          </a:p>
        </p:txBody>
      </p:sp>
    </p:spTree>
    <p:extLst>
      <p:ext uri="{BB962C8B-B14F-4D97-AF65-F5344CB8AC3E}">
        <p14:creationId xmlns:p14="http://schemas.microsoft.com/office/powerpoint/2010/main" val="298322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41BB7BF5-9D8C-4780-BF77-AC872D4C44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8D25F1-22B0-CF0B-B5D5-1B0FCD3A3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5643303"/>
              </p:ext>
            </p:extLst>
          </p:nvPr>
        </p:nvGraphicFramePr>
        <p:xfrm>
          <a:off x="-35853" y="0"/>
          <a:ext cx="6239432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2B656CA-1B17-7C6D-3411-0DB16317DD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6140794"/>
              </p:ext>
            </p:extLst>
          </p:nvPr>
        </p:nvGraphicFramePr>
        <p:xfrm>
          <a:off x="-35864" y="2926077"/>
          <a:ext cx="6239443" cy="302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6D4934E-9606-8A45-F91C-E6F6706618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1974578"/>
              </p:ext>
            </p:extLst>
          </p:nvPr>
        </p:nvGraphicFramePr>
        <p:xfrm>
          <a:off x="6167717" y="0"/>
          <a:ext cx="6060147" cy="2926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0E5749B-C850-8FBB-CDAC-F21BB3667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5764051"/>
              </p:ext>
            </p:extLst>
          </p:nvPr>
        </p:nvGraphicFramePr>
        <p:xfrm>
          <a:off x="6140818" y="2926078"/>
          <a:ext cx="6051182" cy="302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6373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153C9335-9CBA-2070-56B2-6B356E78E9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04357A-BA16-9B94-9DC0-7BD8FFA92520}"/>
              </a:ext>
            </a:extLst>
          </p:cNvPr>
          <p:cNvSpPr txBox="1"/>
          <p:nvPr/>
        </p:nvSpPr>
        <p:spPr>
          <a:xfrm>
            <a:off x="1327695" y="553406"/>
            <a:ext cx="9035506" cy="646331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cap="none" spc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SALIENT HIGHLIGHTS OF THE SURVEY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E2B81C-1863-508F-1ADE-77D966348DAD}"/>
              </a:ext>
            </a:extLst>
          </p:cNvPr>
          <p:cNvSpPr/>
          <p:nvPr/>
        </p:nvSpPr>
        <p:spPr>
          <a:xfrm>
            <a:off x="1327695" y="889843"/>
            <a:ext cx="9035506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4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Attraction to the Legal Profession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Barriers to Career Progression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Diversity and Inclusion 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Attrition Rates: Why are Young Lawyers leaving?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n-US" sz="2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Impact of Covid-19 and the Future of Legal Profession</a:t>
            </a:r>
          </a:p>
          <a:p>
            <a:pPr marL="914400" indent="-914400" algn="just">
              <a:buFont typeface="+mj-lt"/>
              <a:buAutoNum type="arabicPeriod"/>
            </a:pPr>
            <a:endParaRPr lang="en-US" sz="2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1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7A2CBB11-8C51-29C5-0EBA-E686F51FB1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088F7EE-79FB-F74D-967B-7F2721AE2F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200484"/>
              </p:ext>
            </p:extLst>
          </p:nvPr>
        </p:nvGraphicFramePr>
        <p:xfrm>
          <a:off x="254001" y="1459787"/>
          <a:ext cx="11745166" cy="453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3F82DA-18AC-9CFD-237D-3B63B0CF69C1}"/>
              </a:ext>
            </a:extLst>
          </p:cNvPr>
          <p:cNvSpPr txBox="1"/>
          <p:nvPr/>
        </p:nvSpPr>
        <p:spPr>
          <a:xfrm>
            <a:off x="80682" y="328658"/>
            <a:ext cx="11918485" cy="9787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3200" b="1" u="sng">
                <a:latin typeface="Arial" panose="020B0604020202020204" pitchFamily="34" charset="0"/>
                <a:cs typeface="Arial" panose="020B0604020202020204" pitchFamily="34" charset="0"/>
              </a:rPr>
              <a:t>I. FACTORS ATTRACTING YOUNG LAWYERS TO THE LEGAL PROFESSION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7F3CB53B-7E66-3A17-D08D-4E97070DBB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16C1C4-702D-7E34-CC2F-971B491B7FFA}"/>
              </a:ext>
            </a:extLst>
          </p:cNvPr>
          <p:cNvSpPr txBox="1"/>
          <p:nvPr/>
        </p:nvSpPr>
        <p:spPr>
          <a:xfrm>
            <a:off x="723452" y="146712"/>
            <a:ext cx="1022873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>
                <a:latin typeface="Arial" panose="020B0604020202020204" pitchFamily="34" charset="0"/>
                <a:cs typeface="Arial" panose="020B0604020202020204" pitchFamily="34" charset="0"/>
              </a:rPr>
              <a:t>II. BARRIERS TO CAREER PROGRESSION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3016CD-C994-8839-0743-129079BD1978}"/>
              </a:ext>
            </a:extLst>
          </p:cNvPr>
          <p:cNvSpPr txBox="1"/>
          <p:nvPr/>
        </p:nvSpPr>
        <p:spPr>
          <a:xfrm>
            <a:off x="373380" y="731454"/>
            <a:ext cx="11445240" cy="4819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600">
                <a:latin typeface="Arial" panose="020B0604020202020204" pitchFamily="34" charset="0"/>
                <a:cs typeface="Arial" panose="020B0604020202020204" pitchFamily="34" charset="0"/>
              </a:rPr>
              <a:t>37%  of the Respondents have cited lack of mentorship and career guidance as a barrier to career progression.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600">
                <a:latin typeface="Arial" panose="020B0604020202020204" pitchFamily="34" charset="0"/>
                <a:cs typeface="Arial" panose="020B0604020202020204" pitchFamily="34" charset="0"/>
              </a:rPr>
              <a:t>31%  of the Respondents have cited lack of promotion opportunities as a barrier to career progression.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600">
                <a:latin typeface="Arial" panose="020B0604020202020204" pitchFamily="34" charset="0"/>
                <a:cs typeface="Arial" panose="020B0604020202020204" pitchFamily="34" charset="0"/>
              </a:rPr>
              <a:t>26% of the Respondents have cited lack of on-the-job assistance as a barrier to career progression.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600">
                <a:latin typeface="Arial" panose="020B0604020202020204" pitchFamily="34" charset="0"/>
                <a:cs typeface="Arial" panose="020B0604020202020204" pitchFamily="34" charset="0"/>
              </a:rPr>
              <a:t>21% of Respondents have cited lack of performance appraisals as a barrier to career progression. </a:t>
            </a:r>
          </a:p>
        </p:txBody>
      </p:sp>
    </p:spTree>
    <p:extLst>
      <p:ext uri="{BB962C8B-B14F-4D97-AF65-F5344CB8AC3E}">
        <p14:creationId xmlns:p14="http://schemas.microsoft.com/office/powerpoint/2010/main" val="98896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6C0CE5-E33A-40D3-6944-4DC6D275BAE5}"/>
              </a:ext>
            </a:extLst>
          </p:cNvPr>
          <p:cNvSpPr txBox="1"/>
          <p:nvPr/>
        </p:nvSpPr>
        <p:spPr>
          <a:xfrm>
            <a:off x="2051539" y="290374"/>
            <a:ext cx="7807570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IN" sz="3200" b="1" u="sng">
                <a:latin typeface="Arial" panose="020B0604020202020204" pitchFamily="34" charset="0"/>
                <a:cs typeface="Arial" panose="020B0604020202020204" pitchFamily="34" charset="0"/>
              </a:rPr>
              <a:t>III. DIVERSITY AND INCLUSION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BCEBEB-3B35-4024-CA5C-05D08C00897E}"/>
              </a:ext>
            </a:extLst>
          </p:cNvPr>
          <p:cNvSpPr txBox="1"/>
          <p:nvPr/>
        </p:nvSpPr>
        <p:spPr>
          <a:xfrm>
            <a:off x="832658" y="875149"/>
            <a:ext cx="10526684" cy="55638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>
                <a:latin typeface="Arial" panose="020B0604020202020204" pitchFamily="34" charset="0"/>
                <a:cs typeface="Arial" panose="020B0604020202020204" pitchFamily="34" charset="0"/>
              </a:rPr>
              <a:t>8% of the Respondents are likely to leave their current roles due to the diversity and inclusion rates.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>
                <a:latin typeface="Arial" panose="020B0604020202020204" pitchFamily="34" charset="0"/>
                <a:cs typeface="Arial" panose="020B0604020202020204" pitchFamily="34" charset="0"/>
              </a:rPr>
              <a:t>37% of the Respondents expressed concern about the organization’s failure to address toxic workplace culture.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>
                <a:latin typeface="Arial" panose="020B0604020202020204" pitchFamily="34" charset="0"/>
                <a:cs typeface="Arial" panose="020B0604020202020204" pitchFamily="34" charset="0"/>
              </a:rPr>
              <a:t>“Employer Ethics” considered a major factor attracting a young lawyer. (38%)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>
                <a:latin typeface="Arial" panose="020B0604020202020204" pitchFamily="34" charset="0"/>
                <a:cs typeface="Arial" panose="020B0604020202020204" pitchFamily="34" charset="0"/>
              </a:rPr>
              <a:t>20% of female Respondents cited gender discrimination as a barrier to their career progression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>
                <a:latin typeface="Arial" panose="020B0604020202020204" pitchFamily="34" charset="0"/>
                <a:cs typeface="Arial" panose="020B0604020202020204" pitchFamily="34" charset="0"/>
              </a:rPr>
              <a:t>9% of male Respondents cited gender discrimination as a barrier to their career progression</a:t>
            </a:r>
          </a:p>
        </p:txBody>
      </p:sp>
    </p:spTree>
    <p:extLst>
      <p:ext uri="{BB962C8B-B14F-4D97-AF65-F5344CB8AC3E}">
        <p14:creationId xmlns:p14="http://schemas.microsoft.com/office/powerpoint/2010/main" val="52367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DBF1B8F0-985C-414B-32E3-B56E280CF5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26"/>
            <a:ext cx="12192000" cy="72798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CB363F-4675-2F77-D4AF-0A9F2DE3C61E}"/>
              </a:ext>
            </a:extLst>
          </p:cNvPr>
          <p:cNvSpPr txBox="1"/>
          <p:nvPr/>
        </p:nvSpPr>
        <p:spPr>
          <a:xfrm>
            <a:off x="134470" y="274747"/>
            <a:ext cx="11923059" cy="10772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u="sng">
                <a:ln w="0"/>
                <a:latin typeface="Arial" panose="020B0604020202020204" pitchFamily="34" charset="0"/>
                <a:cs typeface="Arial" panose="020B0604020202020204" pitchFamily="34" charset="0"/>
              </a:rPr>
              <a:t>IV. ATTRITION RATES – WHY ARE YOUNG LAWYERS LEAVING? </a:t>
            </a:r>
            <a:endParaRPr lang="en-US" sz="3200" b="1" u="sng" cap="none" spc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94FC92E8-64C3-2659-94D9-6384908988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925"/>
          <a:stretch/>
        </p:blipFill>
        <p:spPr>
          <a:xfrm>
            <a:off x="2949387" y="1434931"/>
            <a:ext cx="5889813" cy="463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8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4EB069F1-4317-3C5E-9EDA-8D4DFCF717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3EC8FD-CFCE-E1B3-7774-BFD768CE328A}"/>
              </a:ext>
            </a:extLst>
          </p:cNvPr>
          <p:cNvSpPr txBox="1"/>
          <p:nvPr/>
        </p:nvSpPr>
        <p:spPr>
          <a:xfrm>
            <a:off x="537882" y="537882"/>
            <a:ext cx="11232777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cap="none" spc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FOR NEW OPPORTUNITIES !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F6CF6F-9828-8443-B158-ED9A5F9B1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835" y="1122657"/>
            <a:ext cx="6491046" cy="479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0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97A6DD54B2D4BB5F63558C9048978" ma:contentTypeVersion="14" ma:contentTypeDescription="Create a new document." ma:contentTypeScope="" ma:versionID="d9f534ef2cd954e3c9de9cedd33d9611">
  <xsd:schema xmlns:xsd="http://www.w3.org/2001/XMLSchema" xmlns:xs="http://www.w3.org/2001/XMLSchema" xmlns:p="http://schemas.microsoft.com/office/2006/metadata/properties" xmlns:ns2="26d4876d-1652-4741-a251-c7328cbe4eec" xmlns:ns3="675ad150-b751-47e2-ad83-2ce7a9a72029" targetNamespace="http://schemas.microsoft.com/office/2006/metadata/properties" ma:root="true" ma:fieldsID="d28fd622ca44a508f89c344eabb53311" ns2:_="" ns3:_="">
    <xsd:import namespace="26d4876d-1652-4741-a251-c7328cbe4eec"/>
    <xsd:import namespace="675ad150-b751-47e2-ad83-2ce7a9a72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4876d-1652-4741-a251-c7328cbe4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bbc5412-facb-47f6-beca-cc3ad60e9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ad150-b751-47e2-ad83-2ce7a9a7202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baef6dd-c4f8-403b-aac1-ae4cb52c231a}" ma:internalName="TaxCatchAll" ma:showField="CatchAllData" ma:web="675ad150-b751-47e2-ad83-2ce7a9a72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6d4876d-1652-4741-a251-c7328cbe4eec">
      <Terms xmlns="http://schemas.microsoft.com/office/infopath/2007/PartnerControls"/>
    </lcf76f155ced4ddcb4097134ff3c332f>
    <TaxCatchAll xmlns="675ad150-b751-47e2-ad83-2ce7a9a7202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EC18AF-25A5-49CE-8535-497578AA7448}">
  <ds:schemaRefs>
    <ds:schemaRef ds:uri="26d4876d-1652-4741-a251-c7328cbe4eec"/>
    <ds:schemaRef ds:uri="675ad150-b751-47e2-ad83-2ce7a9a7202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54BAF9D-D8FB-448B-910D-0E6535D37DEB}">
  <ds:schemaRefs>
    <ds:schemaRef ds:uri="26d4876d-1652-4741-a251-c7328cbe4eec"/>
    <ds:schemaRef ds:uri="675ad150-b751-47e2-ad83-2ce7a9a7202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B87F6F-C757-4E5A-95B3-7FB2B7E43C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Bar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Leonie Girard</dc:creator>
  <cp:lastModifiedBy>lee haesung</cp:lastModifiedBy>
  <cp:revision>1</cp:revision>
  <dcterms:created xsi:type="dcterms:W3CDTF">2017-01-10T13:06:50Z</dcterms:created>
  <dcterms:modified xsi:type="dcterms:W3CDTF">2023-02-09T02:00:12Z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0x01010016597A6DD54B2D4BB5F63558C9048978</vt:lpwstr>
  </property>
  <property fmtid="{D5CDD505-2E9C-101B-9397-08002B2CF9AE}" pid="3" name="Order">
    <vt:r8>2186000</vt:r8>
  </property>
  <property fmtid="{D5CDD505-2E9C-101B-9397-08002B2CF9AE}" pid="4" name="ComplianceAssetId">
    <vt:lpwstr/>
  </property>
  <property fmtid="{D5CDD505-2E9C-101B-9397-08002B2CF9AE}" pid="5" name="_SourceUrl">
    <vt:lpwstr/>
  </property>
  <property fmtid="{D5CDD505-2E9C-101B-9397-08002B2CF9AE}" pid="6" name="_SharedFileIndex">
    <vt:lpwstr/>
  </property>
</Properties>
</file>